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89" r:id="rId2"/>
    <p:sldId id="436" r:id="rId3"/>
    <p:sldId id="437" r:id="rId4"/>
    <p:sldId id="438" r:id="rId5"/>
    <p:sldId id="382" r:id="rId6"/>
    <p:sldId id="396" r:id="rId7"/>
    <p:sldId id="392" r:id="rId8"/>
    <p:sldId id="388" r:id="rId9"/>
    <p:sldId id="391" r:id="rId10"/>
    <p:sldId id="432" r:id="rId11"/>
    <p:sldId id="433" r:id="rId12"/>
    <p:sldId id="434" r:id="rId13"/>
    <p:sldId id="435" r:id="rId14"/>
    <p:sldId id="398" r:id="rId15"/>
    <p:sldId id="408" r:id="rId16"/>
    <p:sldId id="397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</p:sldIdLst>
  <p:sldSz cx="12192000" cy="6858000"/>
  <p:notesSz cx="6858000" cy="9144000"/>
  <p:custDataLst>
    <p:tags r:id="rId4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174D"/>
    <a:srgbClr val="58267E"/>
    <a:srgbClr val="FFFF00"/>
    <a:srgbClr val="09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129" autoAdjust="0"/>
  </p:normalViewPr>
  <p:slideViewPr>
    <p:cSldViewPr>
      <p:cViewPr varScale="1">
        <p:scale>
          <a:sx n="62" d="100"/>
          <a:sy n="62" d="100"/>
        </p:scale>
        <p:origin x="30" y="234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8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6A7C3D-4149-4938-92EE-5C7BA51B3D9A}" type="datetimeFigureOut">
              <a:rPr lang="zh-CN" altLang="en-US"/>
              <a:pPr>
                <a:defRPr/>
              </a:pPr>
              <a:t>2024/10/18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654333-4B7A-485A-BD24-8ABDB4F34D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3D4B0B-4027-4C24-A22D-B454D3AF0B8A}" type="datetimeFigureOut">
              <a:rPr lang="zh-CN" altLang="en-US"/>
              <a:pPr>
                <a:defRPr/>
              </a:pPr>
              <a:t>2024/10/18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FA4DDD-AAC9-472E-885F-5C0BF8A1CE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32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723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96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04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44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43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51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57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6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84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0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76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551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255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021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732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X=1</a:t>
            </a:r>
          </a:p>
          <a:p>
            <a:pPr lvl="1"/>
            <a:r>
              <a:rPr lang="en-US" altLang="zh-CN" sz="2000" dirty="0" smtClean="0"/>
              <a:t>x^3-1=0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(x-1) (x^2+x+1)=0 </a:t>
            </a:r>
            <a:r>
              <a:rPr lang="zh-CN" altLang="en-US" sz="2000" dirty="0" smtClean="0"/>
              <a:t>即</a:t>
            </a:r>
            <a:r>
              <a:rPr lang="en-US" altLang="zh-CN" sz="2000" dirty="0" smtClean="0"/>
              <a:t>x=1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(x^2+x+1)=0</a:t>
            </a:r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的平方等于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，那么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或者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DDD-AAC9-472E-885F-5C0BF8A1CE01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25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443539"/>
            <a:ext cx="12192000" cy="1441450"/>
          </a:xfrm>
          <a:prstGeom prst="rect">
            <a:avLst/>
          </a:prstGeom>
          <a:solidFill>
            <a:srgbClr val="09559D"/>
          </a:solidFill>
          <a:ln w="9525">
            <a:noFill/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zh-CN" altLang="en-US" sz="1900">
              <a:solidFill>
                <a:srgbClr val="0955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224536"/>
            <a:ext cx="3096344" cy="60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7"/>
          <p:cNvSpPr>
            <a:spLocks noGrp="1" noChangeArrowheads="1"/>
          </p:cNvSpPr>
          <p:nvPr>
            <p:ph type="ctrTitle"/>
          </p:nvPr>
        </p:nvSpPr>
        <p:spPr bwMode="black">
          <a:xfrm>
            <a:off x="1697955" y="2136879"/>
            <a:ext cx="8796089" cy="808683"/>
          </a:xfrm>
        </p:spPr>
        <p:txBody>
          <a:bodyPr lIns="91440" tIns="45720" rIns="91440" bIns="45720" anchor="ctr"/>
          <a:lstStyle>
            <a:lvl1pPr algn="ctr">
              <a:defRPr sz="4655">
                <a:solidFill>
                  <a:srgbClr val="09559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999656" y="3963236"/>
            <a:ext cx="6096001" cy="745448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 b="0">
                <a:solidFill>
                  <a:srgbClr val="09559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pic>
        <p:nvPicPr>
          <p:cNvPr id="10" name="图片 9" descr="微信图片_20231018101352"/>
          <p:cNvPicPr>
            <a:picLocks noChangeAspect="1"/>
          </p:cNvPicPr>
          <p:nvPr userDrawn="1"/>
        </p:nvPicPr>
        <p:blipFill rotWithShape="1">
          <a:blip r:embed="rId3">
            <a:alphaModFix amt="80000"/>
          </a:blip>
          <a:srcRect t="31837" b="35104"/>
          <a:stretch/>
        </p:blipFill>
        <p:spPr>
          <a:xfrm>
            <a:off x="9624392" y="162790"/>
            <a:ext cx="2352387" cy="583691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图片 6" descr="院徽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4727848" y="2129707"/>
            <a:ext cx="3119755" cy="288480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839416" y="1412776"/>
            <a:ext cx="10438184" cy="43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61950" indent="-361950"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zh-CN" altLang="en-US" dirty="0"/>
              <a:t>单击此处编辑母版文本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9480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99456" y="404664"/>
            <a:ext cx="7823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spAutoFit/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839416" y="1412776"/>
            <a:ext cx="10438184" cy="43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8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9B838FB-414F-4C46-A12F-75AC8BC44A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1">
                <a:solidFill>
                  <a:srgbClr val="19426B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8155" y="1483498"/>
            <a:ext cx="5196840" cy="408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D2135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18426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b="0" spc="10" dirty="0">
                <a:solidFill>
                  <a:srgbClr val="19426B"/>
                </a:solidFill>
                <a:latin typeface="Times New Roman"/>
                <a:cs typeface="Times New Roman"/>
              </a:rPr>
              <a:t>‹#›</a:t>
            </a:fld>
            <a:endParaRPr b="0" spc="10" dirty="0">
              <a:solidFill>
                <a:srgbClr val="19426B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924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050925"/>
            <a:ext cx="12192000" cy="76200"/>
          </a:xfrm>
          <a:prstGeom prst="rect">
            <a:avLst/>
          </a:prstGeom>
          <a:solidFill>
            <a:srgbClr val="09559D"/>
          </a:solidFill>
          <a:ln w="9525">
            <a:noFill/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zh-CN" altLang="en-US" sz="19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99456" y="387989"/>
            <a:ext cx="7823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spAutoFit/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7407" y="1279524"/>
            <a:ext cx="10538253" cy="48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8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8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8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9B838FB-414F-4C46-A12F-75AC8BC44A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" name="图片 8" descr="院徽"/>
          <p:cNvPicPr>
            <a:picLocks noChangeAspect="1"/>
          </p:cNvPicPr>
          <p:nvPr userDrawn="1"/>
        </p:nvPicPr>
        <p:blipFill>
          <a:blip r:embed="rId6">
            <a:alphaModFix amt="80000"/>
          </a:blip>
          <a:stretch>
            <a:fillRect/>
          </a:stretch>
        </p:blipFill>
        <p:spPr>
          <a:xfrm>
            <a:off x="159073" y="159796"/>
            <a:ext cx="755327" cy="61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54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23"/>
          <a:stretch/>
        </p:blipFill>
        <p:spPr bwMode="auto">
          <a:xfrm>
            <a:off x="11305661" y="188429"/>
            <a:ext cx="643655" cy="603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5" r:id="rId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Verdana" panose="020B0604030504040204" pitchFamily="34" charset="0"/>
        </a:defRPr>
      </a:lvl5pPr>
      <a:lvl6pPr marL="483870" algn="l" rtl="0" eaLnBrk="1" fontAlgn="base" hangingPunct="1">
        <a:spcBef>
          <a:spcPct val="0"/>
        </a:spcBef>
        <a:spcAft>
          <a:spcPct val="0"/>
        </a:spcAft>
        <a:defRPr sz="3385" b="1">
          <a:solidFill>
            <a:schemeClr val="bg1"/>
          </a:solidFill>
          <a:latin typeface="Verdana" panose="020B0604030504040204" pitchFamily="34" charset="0"/>
        </a:defRPr>
      </a:lvl6pPr>
      <a:lvl7pPr marL="967740" algn="l" rtl="0" eaLnBrk="1" fontAlgn="base" hangingPunct="1">
        <a:spcBef>
          <a:spcPct val="0"/>
        </a:spcBef>
        <a:spcAft>
          <a:spcPct val="0"/>
        </a:spcAft>
        <a:defRPr sz="3385" b="1">
          <a:solidFill>
            <a:schemeClr val="bg1"/>
          </a:solidFill>
          <a:latin typeface="Verdana" panose="020B0604030504040204" pitchFamily="34" charset="0"/>
        </a:defRPr>
      </a:lvl7pPr>
      <a:lvl8pPr marL="1451610" algn="l" rtl="0" eaLnBrk="1" fontAlgn="base" hangingPunct="1">
        <a:spcBef>
          <a:spcPct val="0"/>
        </a:spcBef>
        <a:spcAft>
          <a:spcPct val="0"/>
        </a:spcAft>
        <a:defRPr sz="3385" b="1">
          <a:solidFill>
            <a:schemeClr val="bg1"/>
          </a:solidFill>
          <a:latin typeface="Verdana" panose="020B0604030504040204" pitchFamily="34" charset="0"/>
        </a:defRPr>
      </a:lvl8pPr>
      <a:lvl9pPr marL="1934845" algn="l" rtl="0" eaLnBrk="1" fontAlgn="base" hangingPunct="1">
        <a:spcBef>
          <a:spcPct val="0"/>
        </a:spcBef>
        <a:spcAft>
          <a:spcPct val="0"/>
        </a:spcAft>
        <a:defRPr sz="3385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900" b="1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86130" indent="-3016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90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208405" indent="-2413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0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92275" indent="-2413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176780" indent="-2413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660650" indent="-241935" algn="l" rtl="0" eaLnBrk="1" fontAlgn="base" hangingPunct="1">
        <a:spcBef>
          <a:spcPct val="20000"/>
        </a:spcBef>
        <a:spcAft>
          <a:spcPct val="0"/>
        </a:spcAft>
        <a:buChar char="»"/>
        <a:defRPr sz="2115">
          <a:solidFill>
            <a:schemeClr val="tx1"/>
          </a:solidFill>
          <a:latin typeface="Arial" panose="020B0604020202020204" pitchFamily="34" charset="0"/>
        </a:defRPr>
      </a:lvl6pPr>
      <a:lvl7pPr marL="3144520" indent="-241935" algn="l" rtl="0" eaLnBrk="1" fontAlgn="base" hangingPunct="1">
        <a:spcBef>
          <a:spcPct val="20000"/>
        </a:spcBef>
        <a:spcAft>
          <a:spcPct val="0"/>
        </a:spcAft>
        <a:buChar char="»"/>
        <a:defRPr sz="2115">
          <a:solidFill>
            <a:schemeClr val="tx1"/>
          </a:solidFill>
          <a:latin typeface="Arial" panose="020B0604020202020204" pitchFamily="34" charset="0"/>
        </a:defRPr>
      </a:lvl7pPr>
      <a:lvl8pPr marL="3628390" indent="-241935" algn="l" rtl="0" eaLnBrk="1" fontAlgn="base" hangingPunct="1">
        <a:spcBef>
          <a:spcPct val="20000"/>
        </a:spcBef>
        <a:spcAft>
          <a:spcPct val="0"/>
        </a:spcAft>
        <a:buChar char="»"/>
        <a:defRPr sz="2115">
          <a:solidFill>
            <a:schemeClr val="tx1"/>
          </a:solidFill>
          <a:latin typeface="Arial" panose="020B0604020202020204" pitchFamily="34" charset="0"/>
        </a:defRPr>
      </a:lvl8pPr>
      <a:lvl9pPr marL="4112260" indent="-241935" algn="l" rtl="0" eaLnBrk="1" fontAlgn="base" hangingPunct="1">
        <a:spcBef>
          <a:spcPct val="20000"/>
        </a:spcBef>
        <a:spcAft>
          <a:spcPct val="0"/>
        </a:spcAft>
        <a:buChar char="»"/>
        <a:defRPr sz="2115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484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71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45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32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2.docx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package" Target="../embeddings/Microsoft_Word___3.docx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1.docx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格物致知（</a:t>
            </a:r>
            <a:r>
              <a:rPr lang="en-US" altLang="zh-CN" dirty="0" smtClean="0"/>
              <a:t>how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416" y="1412776"/>
            <a:ext cx="10801200" cy="43784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sz="3600" dirty="0" smtClean="0"/>
              <a:t>格物致知方法</a:t>
            </a:r>
            <a:r>
              <a:rPr lang="en-US" altLang="zh-CN" sz="3600" dirty="0" smtClean="0"/>
              <a:t>1</a:t>
            </a:r>
            <a:r>
              <a:rPr lang="zh-CN" altLang="en-US" sz="3600" dirty="0" smtClean="0"/>
              <a:t>，说文解字 </a:t>
            </a:r>
            <a:r>
              <a:rPr lang="zh-CN" altLang="en-US" sz="3600" dirty="0" smtClean="0"/>
              <a:t>咬文嚼字 字面含义，</a:t>
            </a:r>
            <a:endParaRPr lang="en-US" altLang="zh-CN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3600" dirty="0" smtClean="0"/>
              <a:t>格物致知方法</a:t>
            </a:r>
            <a:r>
              <a:rPr lang="en-US" altLang="zh-CN" sz="3600" dirty="0" smtClean="0"/>
              <a:t>2</a:t>
            </a:r>
            <a:r>
              <a:rPr lang="zh-CN" altLang="en-US" sz="3600" dirty="0" smtClean="0"/>
              <a:t>，</a:t>
            </a:r>
            <a:r>
              <a:rPr lang="en-US" altLang="zh-CN" sz="3600" dirty="0" smtClean="0"/>
              <a:t>5w1h</a:t>
            </a:r>
            <a:r>
              <a:rPr lang="zh-CN" altLang="en-US" sz="3600" dirty="0" smtClean="0"/>
              <a:t>，教</a:t>
            </a:r>
            <a:r>
              <a:rPr lang="zh-CN" altLang="en-US" sz="3600" dirty="0" smtClean="0"/>
              <a:t>我们如何没话找话，</a:t>
            </a:r>
            <a:endParaRPr lang="en-US" altLang="zh-CN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3600" dirty="0"/>
              <a:t>格物致知</a:t>
            </a:r>
            <a:r>
              <a:rPr lang="zh-CN" altLang="en-US" sz="3600" dirty="0" smtClean="0"/>
              <a:t>方法</a:t>
            </a:r>
            <a:r>
              <a:rPr lang="en-US" altLang="zh-CN" sz="3600" dirty="0" smtClean="0"/>
              <a:t>3</a:t>
            </a:r>
            <a:r>
              <a:rPr lang="zh-CN" altLang="en-US" sz="3600" dirty="0" smtClean="0"/>
              <a:t>，三</a:t>
            </a:r>
            <a:r>
              <a:rPr lang="zh-CN" altLang="en-US" sz="3600" dirty="0" smtClean="0"/>
              <a:t>合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合理合情合法，</a:t>
            </a:r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093485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697955" y="2136879"/>
            <a:ext cx="3893989" cy="808683"/>
          </a:xfrm>
        </p:spPr>
        <p:txBody>
          <a:bodyPr/>
          <a:lstStyle/>
          <a:p>
            <a:r>
              <a:rPr lang="zh-CN" altLang="en-US" dirty="0" smtClean="0"/>
              <a:t>格物致知</a:t>
            </a:r>
            <a:endParaRPr lang="en-US" altLang="zh-CN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07568" y="2990708"/>
            <a:ext cx="3096344" cy="745448"/>
          </a:xfrm>
        </p:spPr>
        <p:txBody>
          <a:bodyPr/>
          <a:lstStyle/>
          <a:p>
            <a:r>
              <a:rPr lang="zh-CN" altLang="en-US" dirty="0"/>
              <a:t>到底是什么意思？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193121" y="1516773"/>
            <a:ext cx="6096000" cy="3790375"/>
          </a:xfrm>
          <a:prstGeom prst="roundRect">
            <a:avLst>
              <a:gd name="adj" fmla="val 48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格物致知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是修齐治平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的“根”，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内圣：格物致知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诚意正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心； 外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王：修身齐家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治国平天下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格物致知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就是“实事求是”，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在实在的“事”中求出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“是”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格物致知要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“细致”，</a:t>
            </a:r>
            <a:endParaRPr lang="en-US" altLang="zh-CN" b="1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之格之再格之，“格格格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…”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格物致知就是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SCI - science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曾被译为格物致知学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格物致知是科研， 格物方法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123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 格物致知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举例</a:t>
            </a:r>
            <a:endParaRPr lang="en-US" altLang="zh-CN" b="1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格物致知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要“心情”，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“上士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闻道</a:t>
            </a:r>
            <a:r>
              <a:rPr lang="en-US" altLang="zh-CN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堇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而行之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en-US" altLang="zh-CN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格物致知</a:t>
            </a:r>
            <a:r>
              <a:rPr lang="en-US" altLang="zh-CN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诚心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认真</a:t>
            </a:r>
            <a:endParaRPr lang="en-US" altLang="zh-CN" b="1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精读成“精”，格物致知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坚持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重复与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提炼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格物致知与知行合一，朱熹与王阳明</a:t>
            </a:r>
            <a:endParaRPr lang="zh-CN" altLang="en-US" b="1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0"/>
            <a:ext cx="11848995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7888"/>
      </p:ext>
    </p:extLst>
  </p:cSld>
  <p:clrMapOvr>
    <a:masterClrMapping/>
  </p:clrMapOvr>
  <p:transition advTm="823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格物致知是根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格物致知是“修齐治平”的根</a:t>
            </a:r>
            <a:endParaRPr lang="en-US" altLang="zh-CN" dirty="0"/>
          </a:p>
          <a:p>
            <a:pPr lvl="1"/>
            <a:r>
              <a:rPr lang="zh-CN" altLang="en-US" dirty="0"/>
              <a:t>格物致知是修身齐家的基础（树大根深），修身齐家是格物致知的目的（枝繁叶茂），治国平天下是花开结果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格物致知</a:t>
            </a:r>
            <a:r>
              <a:rPr lang="zh-CN" altLang="en-US" dirty="0" smtClean="0"/>
              <a:t>是“上士闻道堇而行之</a:t>
            </a:r>
            <a:r>
              <a:rPr lang="zh-CN" altLang="en-US" dirty="0"/>
              <a:t>”（老子道德</a:t>
            </a:r>
            <a:r>
              <a:rPr lang="zh-CN" altLang="en-US" dirty="0" smtClean="0"/>
              <a:t>经）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堇通勤，但堇又</a:t>
            </a:r>
            <a:r>
              <a:rPr lang="en-US" altLang="zh-CN" dirty="0" smtClean="0"/>
              <a:t>=</a:t>
            </a:r>
            <a:r>
              <a:rPr lang="zh-CN" altLang="en-US" dirty="0" smtClean="0"/>
              <a:t>勤</a:t>
            </a:r>
            <a:r>
              <a:rPr lang="en-US" altLang="zh-CN" dirty="0" smtClean="0"/>
              <a:t>+</a:t>
            </a:r>
            <a:r>
              <a:rPr lang="zh-CN" altLang="en-US" dirty="0" smtClean="0"/>
              <a:t>诚，诚</a:t>
            </a:r>
            <a:r>
              <a:rPr lang="en-US" altLang="zh-CN" dirty="0" smtClean="0"/>
              <a:t>=</a:t>
            </a:r>
            <a:r>
              <a:rPr lang="zh-CN" altLang="en-US" dirty="0" smtClean="0"/>
              <a:t>诚心诚意</a:t>
            </a:r>
            <a:r>
              <a:rPr lang="en-US" altLang="zh-CN" dirty="0" smtClean="0"/>
              <a:t>=</a:t>
            </a:r>
            <a:r>
              <a:rPr lang="zh-CN" altLang="en-US" dirty="0" smtClean="0"/>
              <a:t>全心全意</a:t>
            </a:r>
            <a:endParaRPr lang="en-US" altLang="zh-CN" dirty="0" smtClean="0"/>
          </a:p>
          <a:p>
            <a:r>
              <a:rPr lang="zh-CN" altLang="en-US" dirty="0" smtClean="0"/>
              <a:t>格物致知有细心与认真的含义，这个“细心”不光包含方法，也包含一种态度。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“世界上最怕认真二字，而共产党就最讲认真”，所以共产党的延安打败了蒋介石已经拥有的成功。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8605565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格物致知就是“格”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格物致知</a:t>
            </a:r>
            <a:r>
              <a:rPr lang="zh-CN" altLang="en-US" dirty="0"/>
              <a:t>，字面</a:t>
            </a:r>
            <a:r>
              <a:rPr lang="zh-CN" altLang="en-US" dirty="0" smtClean="0"/>
              <a:t>意义就是把物分成格，再把格化成细格，</a:t>
            </a:r>
            <a:r>
              <a:rPr lang="zh-CN" altLang="en-US" dirty="0"/>
              <a:t>再化成细</a:t>
            </a:r>
            <a:r>
              <a:rPr lang="zh-CN" altLang="en-US" dirty="0" smtClean="0"/>
              <a:t>格 </a:t>
            </a:r>
            <a:r>
              <a:rPr lang="en-US" altLang="zh-CN" dirty="0" smtClean="0"/>
              <a:t>……</a:t>
            </a:r>
          </a:p>
          <a:p>
            <a:r>
              <a:rPr lang="zh-CN" altLang="en-US" dirty="0" smtClean="0"/>
              <a:t>不过，“道</a:t>
            </a:r>
            <a:r>
              <a:rPr lang="zh-CN" altLang="en-US" dirty="0"/>
              <a:t>可道非常</a:t>
            </a:r>
            <a:r>
              <a:rPr lang="zh-CN" altLang="en-US" dirty="0" smtClean="0"/>
              <a:t>道”，格物致知很难道清楚，</a:t>
            </a:r>
            <a:endParaRPr lang="en-US" altLang="zh-CN" dirty="0" smtClean="0"/>
          </a:p>
          <a:p>
            <a:r>
              <a:rPr lang="zh-CN" altLang="en-US" dirty="0" smtClean="0"/>
              <a:t>下面举</a:t>
            </a:r>
            <a:r>
              <a:rPr lang="en-US" altLang="zh-CN" dirty="0" smtClean="0"/>
              <a:t>n</a:t>
            </a:r>
            <a:r>
              <a:rPr lang="zh-CN" altLang="en-US" dirty="0" smtClean="0"/>
              <a:t>个例子。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8702467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格物致知（</a:t>
            </a:r>
            <a:r>
              <a:rPr lang="en-US" altLang="zh-CN" dirty="0" smtClean="0"/>
              <a:t>what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416" y="1412776"/>
            <a:ext cx="10801200" cy="43784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sz="3600" dirty="0" smtClean="0"/>
              <a:t>格物致知举例，比如求</a:t>
            </a:r>
            <a:r>
              <a:rPr lang="en-US" altLang="zh-CN" sz="3600" dirty="0" smtClean="0"/>
              <a:t>X=</a:t>
            </a:r>
            <a:r>
              <a:rPr lang="zh-CN" altLang="en-US" sz="3600" dirty="0" smtClean="0"/>
              <a:t>？</a:t>
            </a:r>
            <a:endParaRPr lang="en-US" altLang="zh-CN" sz="3600" dirty="0" smtClean="0"/>
          </a:p>
          <a:p>
            <a:pPr lvl="1"/>
            <a:r>
              <a:rPr lang="en-US" altLang="zh-CN" sz="2400" dirty="0" smtClean="0"/>
              <a:t>x=1</a:t>
            </a:r>
            <a:r>
              <a:rPr lang="zh-CN" altLang="en-US" sz="2400" dirty="0" smtClean="0"/>
              <a:t>，求 </a:t>
            </a:r>
            <a:r>
              <a:rPr lang="en-US" altLang="zh-CN" sz="2400" dirty="0" smtClean="0"/>
              <a:t>x </a:t>
            </a:r>
            <a:r>
              <a:rPr lang="zh-CN" altLang="en-US" sz="2400" dirty="0" smtClean="0"/>
              <a:t>等于多少？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x^2=1</a:t>
            </a:r>
            <a:r>
              <a:rPr lang="zh-CN" altLang="en-US" sz="2400" dirty="0" smtClean="0"/>
              <a:t>，求 </a:t>
            </a:r>
            <a:r>
              <a:rPr lang="en-US" altLang="zh-CN" sz="2400" dirty="0" smtClean="0"/>
              <a:t>x </a:t>
            </a:r>
            <a:r>
              <a:rPr lang="zh-CN" altLang="en-US" sz="2400" dirty="0" smtClean="0"/>
              <a:t>等于多少？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x^3=1</a:t>
            </a:r>
            <a:r>
              <a:rPr lang="zh-CN" altLang="en-US" sz="2400" dirty="0" smtClean="0"/>
              <a:t>，求 </a:t>
            </a:r>
            <a:r>
              <a:rPr lang="en-US" altLang="zh-CN" sz="2400" dirty="0" smtClean="0"/>
              <a:t>x </a:t>
            </a:r>
            <a:r>
              <a:rPr lang="zh-CN" altLang="en-US" sz="2400" dirty="0" smtClean="0"/>
              <a:t>等于多少？</a:t>
            </a:r>
            <a:endParaRPr lang="en-US" altLang="zh-CN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3600" dirty="0" smtClean="0"/>
              <a:t>格物致知的故事：暗时间的故事</a:t>
            </a:r>
            <a:endParaRPr lang="en-US" altLang="zh-CN" sz="3600" dirty="0" smtClean="0"/>
          </a:p>
          <a:p>
            <a:pPr lvl="1"/>
            <a:r>
              <a:rPr lang="zh-CN" altLang="en-US" sz="2800" dirty="0"/>
              <a:t>老师提问，往</a:t>
            </a:r>
            <a:r>
              <a:rPr lang="zh-CN" altLang="en-US" sz="2800" dirty="0" smtClean="0"/>
              <a:t>一个盒子里边能装满</a:t>
            </a:r>
            <a:r>
              <a:rPr lang="zh-CN" altLang="en-US" sz="2800" dirty="0"/>
              <a:t>多少物质，学生解答，答案的细致</a:t>
            </a:r>
            <a:r>
              <a:rPr lang="zh-CN" altLang="en-US" sz="2800" dirty="0" smtClean="0"/>
              <a:t>过程：大石头，小石头，沙子，装水，盐和糖，盒子是漏的</a:t>
            </a:r>
            <a:r>
              <a:rPr lang="en-US" altLang="zh-CN" sz="2800" dirty="0" smtClean="0"/>
              <a:t>……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1097089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t="9051" r="7941" b="39500"/>
          <a:stretch/>
        </p:blipFill>
        <p:spPr>
          <a:xfrm>
            <a:off x="4295800" y="-3471"/>
            <a:ext cx="7680028" cy="684220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7368" y="1412776"/>
            <a:ext cx="4288353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dirty="0" smtClean="0"/>
              <a:t>格物致知</a:t>
            </a:r>
            <a:endParaRPr lang="en-US" altLang="zh-CN" sz="8000" dirty="0" smtClean="0"/>
          </a:p>
          <a:p>
            <a:pPr algn="ctr"/>
            <a:r>
              <a:rPr lang="zh-CN" altLang="en-US" sz="8000" dirty="0" smtClean="0"/>
              <a:t>与</a:t>
            </a:r>
            <a:endParaRPr lang="en-US" altLang="zh-CN" sz="8000" dirty="0" smtClean="0"/>
          </a:p>
          <a:p>
            <a:pPr algn="ctr"/>
            <a:r>
              <a:rPr lang="zh-CN" altLang="en-US" sz="8000" dirty="0" smtClean="0"/>
              <a:t>知</a:t>
            </a:r>
            <a:r>
              <a:rPr lang="zh-CN" altLang="en-US" sz="8000" dirty="0"/>
              <a:t>行合一</a:t>
            </a:r>
          </a:p>
        </p:txBody>
      </p:sp>
    </p:spTree>
    <p:extLst>
      <p:ext uri="{BB962C8B-B14F-4D97-AF65-F5344CB8AC3E}">
        <p14:creationId xmlns:p14="http://schemas.microsoft.com/office/powerpoint/2010/main" val="1915670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823" y="260648"/>
            <a:ext cx="9801231" cy="598775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7981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我们</a:t>
            </a:r>
            <a:r>
              <a:rPr lang="zh-CN" altLang="en-US" dirty="0" smtClean="0"/>
              <a:t>相信，你还有</a:t>
            </a:r>
            <a:r>
              <a:rPr lang="zh-CN" altLang="en-US" dirty="0"/>
              <a:t>很多</a:t>
            </a:r>
            <a:r>
              <a:rPr lang="zh-CN" altLang="en-US" dirty="0" smtClean="0"/>
              <a:t>疑问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dirty="0" smtClean="0"/>
              <a:t>格物致知，说穿</a:t>
            </a:r>
            <a:r>
              <a:rPr lang="zh-CN" altLang="en-US" sz="3600" dirty="0"/>
              <a:t>了还是要亲自体验，亲自感受，从案例当中得到真知</a:t>
            </a:r>
            <a:r>
              <a:rPr lang="zh-CN" altLang="en-US" sz="3600" dirty="0" smtClean="0"/>
              <a:t>，</a:t>
            </a:r>
            <a:endParaRPr lang="en-US" altLang="zh-CN" sz="3600" dirty="0" smtClean="0"/>
          </a:p>
          <a:p>
            <a:r>
              <a:rPr lang="zh-CN" altLang="en-US" sz="3600" dirty="0"/>
              <a:t>以上讲</a:t>
            </a:r>
            <a:r>
              <a:rPr lang="zh-CN" altLang="en-US" sz="3600" dirty="0" smtClean="0"/>
              <a:t>过案例</a:t>
            </a:r>
            <a:r>
              <a:rPr lang="zh-CN" altLang="en-US" sz="3600" dirty="0"/>
              <a:t>和</a:t>
            </a:r>
            <a:r>
              <a:rPr lang="zh-CN" altLang="en-US" sz="3600" dirty="0" smtClean="0"/>
              <a:t>故事都是</a:t>
            </a:r>
            <a:r>
              <a:rPr lang="zh-CN" altLang="en-US" sz="3600" dirty="0"/>
              <a:t>一两句话概括的，因为时间所限，这个并不全面</a:t>
            </a:r>
            <a:r>
              <a:rPr lang="zh-CN" altLang="en-US" sz="3600" dirty="0" smtClean="0"/>
              <a:t>，</a:t>
            </a:r>
            <a:endParaRPr lang="en-US" altLang="zh-CN" sz="3600" dirty="0" smtClean="0"/>
          </a:p>
          <a:p>
            <a:r>
              <a:rPr lang="zh-CN" altLang="en-US" sz="3600" dirty="0" smtClean="0"/>
              <a:t>要</a:t>
            </a:r>
            <a:r>
              <a:rPr lang="zh-CN" altLang="en-US" sz="3600" dirty="0"/>
              <a:t>和我联系</a:t>
            </a:r>
            <a:r>
              <a:rPr lang="zh-CN" altLang="en-US" sz="3600" dirty="0" smtClean="0"/>
              <a:t>，知道</a:t>
            </a:r>
            <a:r>
              <a:rPr lang="zh-CN" altLang="en-US" sz="3600" dirty="0"/>
              <a:t>上面的故事</a:t>
            </a:r>
            <a:r>
              <a:rPr lang="zh-CN" altLang="en-US" sz="3600" dirty="0" smtClean="0"/>
              <a:t>，</a:t>
            </a:r>
            <a:r>
              <a:rPr lang="en-US" altLang="zh-CN" sz="3600" dirty="0" smtClean="0"/>
              <a:t>158OO95248O</a:t>
            </a:r>
          </a:p>
          <a:p>
            <a:r>
              <a:rPr lang="zh-CN" altLang="en-US" sz="3600" dirty="0" smtClean="0"/>
              <a:t>要注明“格物致知”，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895361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697955" y="2136879"/>
            <a:ext cx="3893989" cy="808683"/>
          </a:xfrm>
        </p:spPr>
        <p:txBody>
          <a:bodyPr/>
          <a:lstStyle/>
          <a:p>
            <a:r>
              <a:rPr lang="zh-CN" altLang="en-US" dirty="0" smtClean="0"/>
              <a:t>格物致知</a:t>
            </a:r>
            <a:endParaRPr lang="en-US" altLang="zh-CN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07568" y="2990708"/>
            <a:ext cx="3096344" cy="745448"/>
          </a:xfrm>
        </p:spPr>
        <p:txBody>
          <a:bodyPr/>
          <a:lstStyle/>
          <a:p>
            <a:r>
              <a:rPr lang="zh-CN" altLang="en-US" dirty="0"/>
              <a:t>到底是什么意思？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193121" y="1516773"/>
            <a:ext cx="6096000" cy="3790375"/>
          </a:xfrm>
          <a:prstGeom prst="roundRect">
            <a:avLst>
              <a:gd name="adj" fmla="val 48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格物致知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是修齐治平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的“根”，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内圣：格物致知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诚意正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心； 外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王：修身齐家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治国平天下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格物致知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就是“实事求是”，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在实在的“事”中求出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“是”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格物致知要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“细致”，</a:t>
            </a:r>
            <a:endParaRPr lang="en-US" altLang="zh-CN" b="1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之格之再格之，“格格格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…”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格物致知就是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SCI - science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曾被译为格物致知学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格物致知是科研， 格物方法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123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 格物致知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举例</a:t>
            </a:r>
            <a:endParaRPr lang="en-US" altLang="zh-CN" b="1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格物致知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要“心情”，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“上士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闻道</a:t>
            </a:r>
            <a:r>
              <a:rPr lang="en-US" altLang="zh-CN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堇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而行之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en-US" altLang="zh-CN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格物致知</a:t>
            </a:r>
            <a:r>
              <a:rPr lang="en-US" altLang="zh-CN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诚心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认真</a:t>
            </a:r>
            <a:endParaRPr lang="en-US" altLang="zh-CN" b="1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精读成“精”，格物致知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坚持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重复与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提炼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格物致知与知行合一，朱熹与王阳明</a:t>
            </a:r>
          </a:p>
        </p:txBody>
      </p:sp>
    </p:spTree>
    <p:extLst>
      <p:ext uri="{BB962C8B-B14F-4D97-AF65-F5344CB8AC3E}">
        <p14:creationId xmlns:p14="http://schemas.microsoft.com/office/powerpoint/2010/main" val="868709736"/>
      </p:ext>
    </p:extLst>
  </p:cSld>
  <p:clrMapOvr>
    <a:masterClrMapping/>
  </p:clrMapOvr>
  <p:transition advTm="823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格物致知是“修齐治平”的根</a:t>
            </a:r>
          </a:p>
          <a:p>
            <a:r>
              <a:rPr lang="zh-CN" altLang="en-US" sz="2000" dirty="0" smtClean="0"/>
              <a:t>格物致知</a:t>
            </a:r>
            <a:r>
              <a:rPr lang="zh-CN" altLang="en-US" sz="2000" dirty="0"/>
              <a:t>就是“格”</a:t>
            </a:r>
          </a:p>
          <a:p>
            <a:r>
              <a:rPr lang="zh-CN" altLang="en-US" sz="2000" dirty="0"/>
              <a:t>格物致知举例</a:t>
            </a:r>
          </a:p>
          <a:p>
            <a:r>
              <a:rPr lang="zh-CN" altLang="en-US" sz="2000" dirty="0"/>
              <a:t>格物致知的故事</a:t>
            </a:r>
          </a:p>
          <a:p>
            <a:r>
              <a:rPr lang="zh-CN" altLang="en-US" sz="2000" dirty="0"/>
              <a:t>格物致知是实事求是（两个读物）</a:t>
            </a:r>
          </a:p>
          <a:p>
            <a:r>
              <a:rPr lang="zh-CN" altLang="en-US" sz="2000" dirty="0"/>
              <a:t>格物致知方法</a:t>
            </a:r>
            <a:r>
              <a:rPr lang="en-US" altLang="zh-CN" sz="2000" dirty="0"/>
              <a:t>123</a:t>
            </a:r>
          </a:p>
          <a:p>
            <a:r>
              <a:rPr lang="zh-CN" altLang="en-US" sz="2000" dirty="0"/>
              <a:t>格物致知是科研</a:t>
            </a:r>
          </a:p>
          <a:p>
            <a:r>
              <a:rPr lang="zh-CN" altLang="en-US" sz="2000" dirty="0"/>
              <a:t>格物致知是“上士闻道堇而行之”</a:t>
            </a:r>
          </a:p>
          <a:p>
            <a:r>
              <a:rPr lang="zh-CN" altLang="en-US" sz="2000" dirty="0"/>
              <a:t>格物致知有细心与认真的含义</a:t>
            </a:r>
          </a:p>
          <a:p>
            <a:r>
              <a:rPr lang="zh-CN" altLang="en-US" sz="2000" dirty="0" smtClean="0"/>
              <a:t>格物致知</a:t>
            </a:r>
            <a:r>
              <a:rPr lang="zh-CN" altLang="en-US" sz="2000" dirty="0"/>
              <a:t>是客观加主观，是“</a:t>
            </a:r>
            <a:r>
              <a:rPr lang="en-US" altLang="zh-CN" sz="2000" dirty="0"/>
              <a:t>IQ+EQ”</a:t>
            </a:r>
            <a:r>
              <a:rPr lang="zh-CN" altLang="en-US" sz="2000" dirty="0"/>
              <a:t>，是技艺与爱心</a:t>
            </a:r>
          </a:p>
          <a:p>
            <a:r>
              <a:rPr lang="zh-CN" altLang="en-US" sz="2000" dirty="0"/>
              <a:t>格物致知与精读成精</a:t>
            </a:r>
          </a:p>
          <a:p>
            <a:r>
              <a:rPr lang="zh-CN" altLang="en-US" sz="2000" dirty="0"/>
              <a:t>格物致知</a:t>
            </a:r>
            <a:r>
              <a:rPr lang="zh-CN" altLang="en-US" sz="2000" dirty="0" smtClean="0"/>
              <a:t>学就是</a:t>
            </a:r>
            <a:r>
              <a:rPr lang="en-US" altLang="zh-CN" sz="2000" dirty="0" smtClean="0"/>
              <a:t>science</a:t>
            </a:r>
            <a:r>
              <a:rPr lang="zh-CN" altLang="en-US" sz="2000" dirty="0" smtClean="0"/>
              <a:t>的本来意义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>
                <a:solidFill>
                  <a:srgbClr val="19426B"/>
                </a:solidFill>
              </a:rPr>
              <a:pPr>
                <a:defRPr/>
              </a:pPr>
              <a:t>18</a:t>
            </a:fld>
            <a:endParaRPr lang="en-US" altLang="zh-CN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228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格物致知是根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格物致知是“修齐治平”的根</a:t>
            </a:r>
            <a:endParaRPr lang="en-US" altLang="zh-CN" dirty="0"/>
          </a:p>
          <a:p>
            <a:pPr lvl="1"/>
            <a:r>
              <a:rPr lang="zh-CN" altLang="en-US" dirty="0"/>
              <a:t>格物致知是修身齐家的基础（树大根深），修身齐家是格物致知的目的（枝繁叶茂），治国平天下是花开结果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格物致知</a:t>
            </a:r>
            <a:r>
              <a:rPr lang="zh-CN" altLang="en-US" dirty="0" smtClean="0"/>
              <a:t>是“上士闻道堇而行之</a:t>
            </a:r>
            <a:r>
              <a:rPr lang="zh-CN" altLang="en-US" dirty="0"/>
              <a:t>”（老子道德</a:t>
            </a:r>
            <a:r>
              <a:rPr lang="zh-CN" altLang="en-US" dirty="0" smtClean="0"/>
              <a:t>经）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堇通勤，但堇又</a:t>
            </a:r>
            <a:r>
              <a:rPr lang="en-US" altLang="zh-CN" dirty="0" smtClean="0"/>
              <a:t>=</a:t>
            </a:r>
            <a:r>
              <a:rPr lang="zh-CN" altLang="en-US" dirty="0" smtClean="0"/>
              <a:t>勤</a:t>
            </a:r>
            <a:r>
              <a:rPr lang="en-US" altLang="zh-CN" dirty="0" smtClean="0"/>
              <a:t>+</a:t>
            </a:r>
            <a:r>
              <a:rPr lang="zh-CN" altLang="en-US" dirty="0" smtClean="0"/>
              <a:t>诚，诚</a:t>
            </a:r>
            <a:r>
              <a:rPr lang="en-US" altLang="zh-CN" dirty="0" smtClean="0"/>
              <a:t>=</a:t>
            </a:r>
            <a:r>
              <a:rPr lang="zh-CN" altLang="en-US" dirty="0" smtClean="0"/>
              <a:t>诚心诚意</a:t>
            </a:r>
            <a:r>
              <a:rPr lang="en-US" altLang="zh-CN" dirty="0" smtClean="0"/>
              <a:t>=</a:t>
            </a:r>
            <a:r>
              <a:rPr lang="zh-CN" altLang="en-US" dirty="0" smtClean="0"/>
              <a:t>全心全意</a:t>
            </a:r>
            <a:endParaRPr lang="en-US" altLang="zh-CN" dirty="0" smtClean="0"/>
          </a:p>
          <a:p>
            <a:r>
              <a:rPr lang="zh-CN" altLang="en-US" dirty="0" smtClean="0"/>
              <a:t>格物致知有细心与认真的含义，这个“细心”不光包含方法，也包含一种态度。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“世界上最怕认真二字，而共产党就最讲认真”，所以共产党的延安打败了蒋介石已经拥有的成功。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>
                <a:solidFill>
                  <a:srgbClr val="19426B"/>
                </a:solidFill>
              </a:rPr>
              <a:pPr/>
              <a:t>19</a:t>
            </a:fld>
            <a:endParaRPr lang="en-US" altLang="zh-CN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91928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9456" y="420053"/>
            <a:ext cx="7823200" cy="492443"/>
          </a:xfrm>
        </p:spPr>
        <p:txBody>
          <a:bodyPr/>
          <a:lstStyle/>
          <a:p>
            <a:r>
              <a:rPr lang="zh-CN" altLang="en-US" sz="3200" dirty="0"/>
              <a:t>格物致知方法</a:t>
            </a:r>
            <a:r>
              <a:rPr lang="en-US" altLang="zh-CN" sz="3200" dirty="0"/>
              <a:t>1</a:t>
            </a:r>
            <a:r>
              <a:rPr lang="zh-CN" altLang="en-US" sz="3200" dirty="0"/>
              <a:t>，说文解字 咬文嚼字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80" y="1412875"/>
            <a:ext cx="9326628" cy="43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2682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格物致知就是“格”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格物致知</a:t>
            </a:r>
            <a:r>
              <a:rPr lang="zh-CN" altLang="en-US" dirty="0"/>
              <a:t>，字面</a:t>
            </a:r>
            <a:r>
              <a:rPr lang="zh-CN" altLang="en-US" dirty="0" smtClean="0"/>
              <a:t>意义就是把物分成格，再把格化成细格，</a:t>
            </a:r>
            <a:r>
              <a:rPr lang="zh-CN" altLang="en-US" dirty="0"/>
              <a:t>再化成细</a:t>
            </a:r>
            <a:r>
              <a:rPr lang="zh-CN" altLang="en-US" dirty="0" smtClean="0"/>
              <a:t>格 </a:t>
            </a:r>
            <a:r>
              <a:rPr lang="en-US" altLang="zh-CN" dirty="0" smtClean="0"/>
              <a:t>……</a:t>
            </a:r>
          </a:p>
          <a:p>
            <a:r>
              <a:rPr lang="zh-CN" altLang="en-US" dirty="0" smtClean="0"/>
              <a:t>不过，“道</a:t>
            </a:r>
            <a:r>
              <a:rPr lang="zh-CN" altLang="en-US" dirty="0"/>
              <a:t>可道非常</a:t>
            </a:r>
            <a:r>
              <a:rPr lang="zh-CN" altLang="en-US" dirty="0" smtClean="0"/>
              <a:t>道”，格物致知很难道清楚，</a:t>
            </a:r>
            <a:endParaRPr lang="en-US" altLang="zh-CN" dirty="0" smtClean="0"/>
          </a:p>
          <a:p>
            <a:r>
              <a:rPr lang="zh-CN" altLang="en-US" dirty="0" smtClean="0"/>
              <a:t>下面举</a:t>
            </a:r>
            <a:r>
              <a:rPr lang="en-US" altLang="zh-CN" dirty="0" smtClean="0"/>
              <a:t>n</a:t>
            </a:r>
            <a:r>
              <a:rPr lang="zh-CN" altLang="en-US" dirty="0" smtClean="0"/>
              <a:t>个例子。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>
                <a:solidFill>
                  <a:srgbClr val="19426B"/>
                </a:solidFill>
              </a:rPr>
              <a:pPr/>
              <a:t>20</a:t>
            </a:fld>
            <a:endParaRPr lang="en-US" altLang="zh-CN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04942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格物致知（</a:t>
            </a:r>
            <a:r>
              <a:rPr lang="en-US" altLang="zh-CN" dirty="0" smtClean="0"/>
              <a:t>what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416" y="1412776"/>
            <a:ext cx="10801200" cy="43784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格物致知举例，比如求</a:t>
            </a:r>
            <a:r>
              <a:rPr lang="en-US" altLang="zh-CN" dirty="0" smtClean="0"/>
              <a:t>X=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lvl="1"/>
            <a:r>
              <a:rPr lang="en-US" altLang="zh-CN" sz="1800" dirty="0" smtClean="0"/>
              <a:t>x=1</a:t>
            </a:r>
            <a:r>
              <a:rPr lang="zh-CN" altLang="en-US" sz="1800" dirty="0" smtClean="0"/>
              <a:t>，求 </a:t>
            </a:r>
            <a:r>
              <a:rPr lang="en-US" altLang="zh-CN" sz="1800" dirty="0" smtClean="0"/>
              <a:t>x </a:t>
            </a:r>
            <a:r>
              <a:rPr lang="zh-CN" altLang="en-US" sz="1800" dirty="0" smtClean="0"/>
              <a:t>等于多少？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x^2=1</a:t>
            </a:r>
            <a:r>
              <a:rPr lang="zh-CN" altLang="en-US" sz="1800" dirty="0" smtClean="0"/>
              <a:t>，求 </a:t>
            </a:r>
            <a:r>
              <a:rPr lang="en-US" altLang="zh-CN" sz="1800" dirty="0" smtClean="0"/>
              <a:t>x </a:t>
            </a:r>
            <a:r>
              <a:rPr lang="zh-CN" altLang="en-US" sz="1800" dirty="0" smtClean="0"/>
              <a:t>等于多少？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x^3=1</a:t>
            </a:r>
            <a:r>
              <a:rPr lang="zh-CN" altLang="en-US" sz="1800" dirty="0" smtClean="0"/>
              <a:t>，求 </a:t>
            </a:r>
            <a:r>
              <a:rPr lang="en-US" altLang="zh-CN" sz="1800" dirty="0" smtClean="0"/>
              <a:t>x </a:t>
            </a:r>
            <a:r>
              <a:rPr lang="zh-CN" altLang="en-US" sz="1800" dirty="0" smtClean="0"/>
              <a:t>等于多少？</a:t>
            </a:r>
            <a:endParaRPr lang="en-US" altLang="zh-CN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格物致知的故事：时间角，暗时间的故事</a:t>
            </a:r>
            <a:endParaRPr lang="en-US" altLang="zh-CN" dirty="0" smtClean="0"/>
          </a:p>
          <a:p>
            <a:pPr lvl="1"/>
            <a:r>
              <a:rPr lang="zh-CN" altLang="en-US" sz="2000" dirty="0" smtClean="0"/>
              <a:t>往一个盒子里边能装满多少：大石头，小石头，沙子，装水，盐和糖，盒子是漏的</a:t>
            </a:r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>
                <a:solidFill>
                  <a:srgbClr val="19426B"/>
                </a:solidFill>
              </a:rPr>
              <a:pPr/>
              <a:t>21</a:t>
            </a:fld>
            <a:endParaRPr lang="en-US" altLang="zh-CN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24476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格物致知（</a:t>
            </a:r>
            <a:r>
              <a:rPr lang="en-US" altLang="zh-CN" dirty="0" smtClean="0"/>
              <a:t>how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416" y="1412776"/>
            <a:ext cx="10801200" cy="43784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格物致知方法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，说文解字 咬文嚼字，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格物致知方法</a:t>
            </a:r>
            <a:r>
              <a:rPr lang="en-US" altLang="zh-CN" dirty="0" smtClean="0"/>
              <a:t>2</a:t>
            </a:r>
            <a:r>
              <a:rPr lang="zh-CN" altLang="en-US" dirty="0" smtClean="0"/>
              <a:t>，</a:t>
            </a:r>
            <a:r>
              <a:rPr lang="en-US" altLang="zh-CN" dirty="0" smtClean="0"/>
              <a:t>5w1h</a:t>
            </a:r>
            <a:r>
              <a:rPr lang="zh-CN" altLang="en-US" dirty="0" smtClean="0"/>
              <a:t>，</a:t>
            </a:r>
            <a:r>
              <a:rPr lang="en-US" altLang="zh-CN" dirty="0" smtClean="0"/>
              <a:t> 5w1h</a:t>
            </a:r>
            <a:r>
              <a:rPr lang="zh-CN" altLang="en-US" dirty="0" smtClean="0"/>
              <a:t>教我们如何没话找话，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格物致知</a:t>
            </a:r>
            <a:r>
              <a:rPr lang="zh-CN" altLang="en-US" dirty="0" smtClean="0"/>
              <a:t>方法</a:t>
            </a:r>
            <a:r>
              <a:rPr lang="en-US" altLang="zh-CN" dirty="0" smtClean="0"/>
              <a:t>3</a:t>
            </a:r>
            <a:r>
              <a:rPr lang="zh-CN" altLang="en-US" dirty="0" smtClean="0"/>
              <a:t>，三合</a:t>
            </a:r>
            <a:r>
              <a:rPr lang="en-US" altLang="zh-CN" dirty="0" smtClean="0"/>
              <a:t>-</a:t>
            </a:r>
            <a:r>
              <a:rPr lang="zh-CN" altLang="en-US" dirty="0" smtClean="0"/>
              <a:t>合理合情合法，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>
                <a:solidFill>
                  <a:srgbClr val="19426B"/>
                </a:solidFill>
              </a:rPr>
              <a:pPr/>
              <a:t>22</a:t>
            </a:fld>
            <a:endParaRPr lang="en-US" altLang="zh-CN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63475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格物致知是科研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普林斯顿读论文，没错找错，批判性思维</a:t>
            </a:r>
            <a:endParaRPr lang="en-US" altLang="zh-CN" smtClean="0"/>
          </a:p>
          <a:p>
            <a:pPr lvl="1"/>
            <a:r>
              <a:rPr lang="zh-CN" altLang="en-US" smtClean="0"/>
              <a:t>没错找错，一定有错，</a:t>
            </a:r>
            <a:endParaRPr lang="en-US" altLang="zh-CN" smtClean="0"/>
          </a:p>
          <a:p>
            <a:pPr lvl="1"/>
            <a:r>
              <a:rPr lang="zh-CN" altLang="en-US" smtClean="0"/>
              <a:t>没事找事，危机感创造大师，</a:t>
            </a:r>
            <a:endParaRPr lang="en-US" altLang="zh-CN" smtClean="0"/>
          </a:p>
          <a:p>
            <a:pPr lvl="1"/>
            <a:r>
              <a:rPr lang="zh-CN" altLang="en-US" smtClean="0"/>
              <a:t>居安思危，生于忧患，死于安乐，</a:t>
            </a:r>
            <a:endParaRPr lang="en-US" altLang="zh-CN" smtClean="0"/>
          </a:p>
          <a:p>
            <a:pPr lvl="1"/>
            <a:r>
              <a:rPr lang="zh-CN" altLang="en-US" smtClean="0"/>
              <a:t>批判性思维不等于负面思维，批判性思维≠负能量</a:t>
            </a:r>
            <a:endParaRPr lang="en-US" altLang="zh-CN" smtClean="0"/>
          </a:p>
          <a:p>
            <a:r>
              <a:rPr lang="zh-CN" altLang="en-US" smtClean="0"/>
              <a:t>研究生开题和做题，</a:t>
            </a:r>
            <a:endParaRPr lang="en-US" altLang="zh-CN" smtClean="0"/>
          </a:p>
          <a:p>
            <a:pPr lvl="1"/>
            <a:r>
              <a:rPr lang="zh-CN" altLang="en-US" smtClean="0"/>
              <a:t>开题：鸡蛋里有骨头（原来没有，付出了小鸡以后就有，时间问题）</a:t>
            </a:r>
            <a:endParaRPr lang="en-US" altLang="zh-CN" smtClean="0"/>
          </a:p>
          <a:p>
            <a:pPr lvl="1"/>
            <a:r>
              <a:rPr lang="zh-CN" altLang="en-US" smtClean="0"/>
              <a:t>做题：噪音里有规律（粗看没有，细看就是瞬态高精度传感器）</a:t>
            </a:r>
            <a:endParaRPr lang="en-US" altLang="zh-CN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>
                <a:solidFill>
                  <a:srgbClr val="19426B"/>
                </a:solidFill>
              </a:rPr>
              <a:pPr/>
              <a:t>23</a:t>
            </a:fld>
            <a:endParaRPr lang="en-US" altLang="zh-CN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34525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格物致知</a:t>
            </a:r>
            <a:r>
              <a:rPr lang="zh-CN" altLang="en-US" dirty="0"/>
              <a:t>是案例（</a:t>
            </a:r>
            <a:r>
              <a:rPr lang="zh-CN" altLang="en-US" dirty="0" smtClean="0"/>
              <a:t>实事求是）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作案艺术大师，严谨而缜密；</a:t>
            </a:r>
            <a:endParaRPr lang="en-US" altLang="zh-CN" dirty="0" smtClean="0"/>
          </a:p>
          <a:p>
            <a:r>
              <a:rPr lang="zh-CN" altLang="en-US" dirty="0" smtClean="0"/>
              <a:t>刑侦是批评家，是棋逢对手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厨师需要食客，厨师给出“</a:t>
            </a:r>
            <a:r>
              <a:rPr lang="en-US" altLang="zh-CN" dirty="0" smtClean="0"/>
              <a:t>IQ+EQ</a:t>
            </a:r>
            <a:r>
              <a:rPr lang="zh-CN" altLang="en-US" dirty="0" smtClean="0"/>
              <a:t>”之美食，食客给出“伯牙与子期”；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IQ+EQ=</a:t>
            </a:r>
            <a:r>
              <a:rPr lang="zh-CN" altLang="en-US" dirty="0" smtClean="0"/>
              <a:t>技艺与爱心，</a:t>
            </a:r>
            <a:r>
              <a:rPr lang="zh-CN" altLang="en-US" dirty="0"/>
              <a:t>伯牙与子</a:t>
            </a:r>
            <a:r>
              <a:rPr lang="zh-CN" altLang="en-US" dirty="0" smtClean="0"/>
              <a:t>期</a:t>
            </a:r>
            <a:r>
              <a:rPr lang="en-US" altLang="zh-CN" dirty="0" smtClean="0"/>
              <a:t>=</a:t>
            </a:r>
            <a:r>
              <a:rPr lang="zh-CN" altLang="en-US" dirty="0" smtClean="0"/>
              <a:t>体会和同理心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>
                <a:solidFill>
                  <a:srgbClr val="19426B"/>
                </a:solidFill>
              </a:rPr>
              <a:pPr/>
              <a:t>24</a:t>
            </a:fld>
            <a:endParaRPr lang="en-US" altLang="zh-CN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52954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格物致知</a:t>
            </a:r>
            <a:r>
              <a:rPr lang="zh-CN" altLang="en-US" dirty="0"/>
              <a:t>是</a:t>
            </a:r>
            <a:r>
              <a:rPr lang="zh-CN" altLang="en-US" dirty="0" smtClean="0"/>
              <a:t>实事求是（两个读物）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PONTIAC</a:t>
            </a:r>
            <a:r>
              <a:rPr lang="zh-CN" altLang="en-US" dirty="0" smtClean="0"/>
              <a:t>车与</a:t>
            </a:r>
            <a:r>
              <a:rPr lang="zh-CN" altLang="en-US" dirty="0"/>
              <a:t>客户的故事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1"/>
            <a:r>
              <a:rPr lang="zh-CN" altLang="en-US" dirty="0"/>
              <a:t>亲临其境，而不是道听途说，</a:t>
            </a:r>
            <a:endParaRPr lang="en-US" altLang="zh-CN" dirty="0"/>
          </a:p>
          <a:p>
            <a:pPr lvl="1"/>
            <a:r>
              <a:rPr lang="zh-CN" altLang="en-US" dirty="0"/>
              <a:t>全息体会，</a:t>
            </a:r>
            <a:r>
              <a:rPr lang="en-US" altLang="zh-CN" dirty="0"/>
              <a:t>5w1h</a:t>
            </a:r>
            <a:r>
              <a:rPr lang="zh-CN" altLang="en-US" dirty="0"/>
              <a:t>，</a:t>
            </a:r>
            <a:endParaRPr lang="en-US" altLang="zh-CN" dirty="0"/>
          </a:p>
          <a:p>
            <a:r>
              <a:rPr lang="zh-CN" altLang="en-US" dirty="0" smtClean="0"/>
              <a:t>大大下乡，福建宁德的故事</a:t>
            </a:r>
            <a:endParaRPr lang="en-US" altLang="zh-CN" dirty="0" smtClean="0"/>
          </a:p>
          <a:p>
            <a:pPr lvl="1"/>
            <a:r>
              <a:rPr lang="zh-CN" altLang="en-US" dirty="0"/>
              <a:t>骑车下乡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1"/>
            <a:r>
              <a:rPr lang="zh-CN" altLang="en-US" dirty="0"/>
              <a:t>听汇报，</a:t>
            </a:r>
            <a:r>
              <a:rPr lang="zh-CN" altLang="en-US" dirty="0" smtClean="0"/>
              <a:t>不读稿</a:t>
            </a:r>
            <a:r>
              <a:rPr lang="zh-CN" altLang="en-US" dirty="0"/>
              <a:t>，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>
                <a:solidFill>
                  <a:srgbClr val="19426B"/>
                </a:solidFill>
              </a:rPr>
              <a:pPr/>
              <a:t>25</a:t>
            </a:fld>
            <a:endParaRPr lang="en-US" altLang="zh-CN">
              <a:solidFill>
                <a:srgbClr val="19426B"/>
              </a:solidFill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/>
          </p:nvPr>
        </p:nvGraphicFramePr>
        <p:xfrm>
          <a:off x="6322821" y="1908175"/>
          <a:ext cx="2646554" cy="3745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4" imgW="5667222" imgH="8019814" progId="Acrobat.Document.DC">
                  <p:embed/>
                </p:oleObj>
              </mc:Choice>
              <mc:Fallback>
                <p:oleObj name="Acrobat Document" r:id="rId4" imgW="5667222" imgH="801981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2821" y="1908175"/>
                        <a:ext cx="2646554" cy="3745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/>
          </p:nvPr>
        </p:nvGraphicFramePr>
        <p:xfrm>
          <a:off x="9004300" y="1908175"/>
          <a:ext cx="2308225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文档" r:id="rId6" imgW="6188760" imgH="8677440" progId="Word.Document.12">
                  <p:embed/>
                </p:oleObj>
              </mc:Choice>
              <mc:Fallback>
                <p:oleObj name="文档" r:id="rId6" imgW="6188760" imgH="86774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04300" y="1908175"/>
                        <a:ext cx="2308225" cy="324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8649090" y="575649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19426B"/>
                </a:solidFill>
              </a:rPr>
              <a:t>双击打开，</a:t>
            </a:r>
          </a:p>
        </p:txBody>
      </p:sp>
    </p:spTree>
    <p:extLst>
      <p:ext uri="{BB962C8B-B14F-4D97-AF65-F5344CB8AC3E}">
        <p14:creationId xmlns:p14="http://schemas.microsoft.com/office/powerpoint/2010/main" val="65400503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两个读物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416" y="1412776"/>
            <a:ext cx="2016224" cy="4378424"/>
          </a:xfrm>
        </p:spPr>
        <p:txBody>
          <a:bodyPr/>
          <a:lstStyle/>
          <a:p>
            <a:r>
              <a:rPr lang="zh-CN" altLang="en-US" sz="2800" dirty="0"/>
              <a:t>双击</a:t>
            </a:r>
            <a:r>
              <a:rPr lang="zh-CN" altLang="en-US" sz="2800" dirty="0" smtClean="0"/>
              <a:t>打开</a:t>
            </a:r>
            <a:endParaRPr lang="zh-CN" altLang="en-US" sz="28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>
                <a:solidFill>
                  <a:srgbClr val="19426B"/>
                </a:solidFill>
              </a:rPr>
              <a:pPr>
                <a:defRPr/>
              </a:pPr>
              <a:t>26</a:t>
            </a:fld>
            <a:endParaRPr lang="en-US" altLang="zh-CN">
              <a:solidFill>
                <a:srgbClr val="19426B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3102961" y="751293"/>
          <a:ext cx="3888432" cy="5502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3" imgW="5667222" imgH="8019814" progId="Acrobat.Document.DC">
                  <p:embed/>
                </p:oleObj>
              </mc:Choice>
              <mc:Fallback>
                <p:oleObj name="Acrobat Document" r:id="rId3" imgW="5667222" imgH="801981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2961" y="751293"/>
                        <a:ext cx="3888432" cy="5502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7171631" y="404664"/>
          <a:ext cx="3702049" cy="5196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文档" r:id="rId5" imgW="6188760" imgH="8677440" progId="Word.Document.12">
                  <p:embed/>
                </p:oleObj>
              </mc:Choice>
              <mc:Fallback>
                <p:oleObj name="文档" r:id="rId5" imgW="6188760" imgH="86774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71631" y="404664"/>
                        <a:ext cx="3702049" cy="5196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23596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格物致知与精读</a:t>
            </a:r>
            <a:r>
              <a:rPr lang="zh-CN" altLang="en-US" dirty="0"/>
              <a:t>成</a:t>
            </a:r>
            <a:r>
              <a:rPr lang="zh-CN" altLang="en-US" dirty="0" smtClean="0"/>
              <a:t>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416" y="1412776"/>
            <a:ext cx="10801200" cy="43784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格物致知，就是重复，描红膜，吟唐诗 </a:t>
            </a:r>
            <a:r>
              <a:rPr lang="en-US" altLang="zh-CN" dirty="0" smtClean="0"/>
              <a:t>……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格物致知，就是</a:t>
            </a:r>
            <a:r>
              <a:rPr lang="en-US" altLang="zh-CN" dirty="0" smtClean="0"/>
              <a:t>research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= re </a:t>
            </a:r>
            <a:r>
              <a:rPr lang="en-US" altLang="zh-CN" dirty="0" err="1" smtClean="0"/>
              <a:t>re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re</a:t>
            </a:r>
            <a:r>
              <a:rPr lang="en-US" altLang="zh-CN" dirty="0" smtClean="0"/>
              <a:t> search</a:t>
            </a:r>
            <a:r>
              <a:rPr lang="zh-CN" altLang="en-US" dirty="0" smtClean="0"/>
              <a:t>，也是</a:t>
            </a:r>
            <a:r>
              <a:rPr lang="zh-CN" altLang="en-US" dirty="0"/>
              <a:t>重复，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格物致知，就是精读成</a:t>
            </a:r>
            <a:r>
              <a:rPr lang="zh-CN" altLang="en-US" dirty="0"/>
              <a:t>精，</a:t>
            </a:r>
            <a:r>
              <a:rPr lang="zh-CN" altLang="en-US" dirty="0" smtClean="0"/>
              <a:t>还是重复</a:t>
            </a:r>
            <a:r>
              <a:rPr lang="zh-CN" altLang="en-US" dirty="0"/>
              <a:t>，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格物致知，就是基督山伯爵的故事</a:t>
            </a:r>
            <a:r>
              <a:rPr lang="zh-CN" altLang="en-US" dirty="0"/>
              <a:t>，还是要重复</a:t>
            </a:r>
            <a:r>
              <a:rPr lang="zh-CN" altLang="en-US" dirty="0" smtClean="0"/>
              <a:t>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>
                <a:solidFill>
                  <a:srgbClr val="19426B"/>
                </a:solidFill>
              </a:rPr>
              <a:pPr/>
              <a:t>27</a:t>
            </a:fld>
            <a:endParaRPr lang="en-US" altLang="zh-CN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76540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“</a:t>
            </a:r>
            <a:r>
              <a:rPr lang="en-US" altLang="zh-CN" dirty="0"/>
              <a:t>science</a:t>
            </a:r>
            <a:r>
              <a:rPr lang="zh-CN" altLang="en-US" dirty="0"/>
              <a:t>”</a:t>
            </a:r>
            <a:r>
              <a:rPr lang="zh-CN" altLang="en-US" dirty="0" smtClean="0"/>
              <a:t>曾被译为</a:t>
            </a:r>
            <a:r>
              <a:rPr lang="zh-CN" altLang="en-US" dirty="0"/>
              <a:t>格物致知学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416" y="1412776"/>
            <a:ext cx="10801200" cy="43784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Science</a:t>
            </a:r>
            <a:r>
              <a:rPr lang="zh-CN" altLang="en-US" dirty="0"/>
              <a:t>的本意就是</a:t>
            </a:r>
            <a:r>
              <a:rPr lang="zh-CN" altLang="en-US" dirty="0" smtClean="0"/>
              <a:t>格物致知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Science</a:t>
            </a:r>
            <a:r>
              <a:rPr lang="zh-CN" altLang="en-US" dirty="0"/>
              <a:t>的词根</a:t>
            </a:r>
            <a:r>
              <a:rPr lang="zh-CN" altLang="en-US" dirty="0" smtClean="0"/>
              <a:t>是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sci</a:t>
            </a:r>
            <a:r>
              <a:rPr lang="en-US" altLang="zh-CN" dirty="0" smtClean="0"/>
              <a:t> = sense</a:t>
            </a:r>
            <a:r>
              <a:rPr lang="zh-CN" altLang="en-US" dirty="0" smtClean="0"/>
              <a:t>，亲身体验重复</a:t>
            </a:r>
            <a:r>
              <a:rPr lang="zh-CN" altLang="en-US" dirty="0"/>
              <a:t>体验得出</a:t>
            </a:r>
            <a:r>
              <a:rPr lang="zh-CN" altLang="en-US" dirty="0" smtClean="0"/>
              <a:t>真知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Science</a:t>
            </a:r>
            <a:r>
              <a:rPr lang="zh-CN" altLang="en-US" dirty="0"/>
              <a:t>不应翻译为科学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marL="938530" lvl="1" indent="-514350">
              <a:buFont typeface="+mj-lt"/>
              <a:buAutoNum type="arabicPeriod"/>
            </a:pPr>
            <a:r>
              <a:rPr lang="zh-CN" altLang="en-US" dirty="0" smtClean="0"/>
              <a:t>本意不是分科之学，本意不是各干各的</a:t>
            </a:r>
            <a:endParaRPr lang="en-US" altLang="zh-CN" dirty="0" smtClean="0"/>
          </a:p>
          <a:p>
            <a:pPr marL="938530" lvl="1" indent="-514350">
              <a:buFont typeface="+mj-lt"/>
              <a:buAutoNum type="arabicPeriod"/>
            </a:pPr>
            <a:r>
              <a:rPr lang="zh-CN" altLang="en-US" dirty="0"/>
              <a:t>本意是体验得出真知的意思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marL="938530" lvl="1" indent="-514350">
              <a:buFont typeface="+mj-lt"/>
              <a:buAutoNum type="arabicPeriod"/>
            </a:pPr>
            <a:r>
              <a:rPr lang="en-US" altLang="zh-CN" dirty="0" smtClean="0"/>
              <a:t>21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century</a:t>
            </a:r>
            <a:r>
              <a:rPr lang="zh-CN" altLang="en-US" dirty="0"/>
              <a:t>科学的本意要</a:t>
            </a:r>
            <a:r>
              <a:rPr lang="zh-CN" altLang="en-US" dirty="0" smtClean="0"/>
              <a:t>做整体性回归：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marL="1360805" lvl="2" indent="-514350">
              <a:buFont typeface="+mj-lt"/>
              <a:buAutoNum type="arabicPeriod"/>
            </a:pPr>
            <a:r>
              <a:rPr lang="en-US" altLang="zh-CN" dirty="0" smtClean="0"/>
              <a:t>Science=</a:t>
            </a:r>
            <a:r>
              <a:rPr lang="zh-CN" altLang="en-US" dirty="0" smtClean="0"/>
              <a:t>整体观</a:t>
            </a:r>
            <a:r>
              <a:rPr lang="en-US" altLang="zh-CN" dirty="0" smtClean="0"/>
              <a:t>+</a:t>
            </a:r>
            <a:r>
              <a:rPr lang="zh-CN" altLang="en-US" dirty="0"/>
              <a:t>分</a:t>
            </a:r>
            <a:r>
              <a:rPr lang="zh-CN" altLang="en-US" dirty="0" smtClean="0"/>
              <a:t>科学</a:t>
            </a:r>
            <a:endParaRPr lang="en-US" altLang="zh-CN" dirty="0" smtClean="0"/>
          </a:p>
          <a:p>
            <a:pPr marL="1360805" lvl="2" indent="-514350">
              <a:buFont typeface="+mj-lt"/>
              <a:buAutoNum type="arabicPeriod"/>
            </a:pPr>
            <a:r>
              <a:rPr lang="zh-CN" altLang="en-US" sz="2000" dirty="0" smtClean="0"/>
              <a:t>多学科交叉</a:t>
            </a:r>
            <a:r>
              <a:rPr lang="en-US" altLang="zh-CN" sz="2000" dirty="0"/>
              <a:t>Multi </a:t>
            </a:r>
            <a:r>
              <a:rPr lang="en-US" altLang="zh-CN" sz="2000" dirty="0" smtClean="0"/>
              <a:t>disciplinary</a:t>
            </a:r>
            <a:r>
              <a:rPr lang="zh-CN" altLang="en-US" sz="2000" dirty="0" smtClean="0"/>
              <a:t>，应用导向</a:t>
            </a:r>
            <a:r>
              <a:rPr lang="en-US" altLang="zh-CN" sz="2000" dirty="0"/>
              <a:t>Project </a:t>
            </a:r>
            <a:r>
              <a:rPr lang="en-US" altLang="zh-CN" sz="2000" dirty="0" smtClean="0"/>
              <a:t>oriented</a:t>
            </a:r>
            <a:r>
              <a:rPr lang="zh-CN" altLang="en-US" sz="2000" dirty="0" smtClean="0"/>
              <a:t>，反向工程</a:t>
            </a:r>
            <a:r>
              <a:rPr lang="en-US" altLang="zh-CN" sz="2000" dirty="0"/>
              <a:t>Re </a:t>
            </a:r>
            <a:r>
              <a:rPr lang="en-US" altLang="zh-CN" sz="2000" dirty="0" smtClean="0"/>
              <a:t>engineering</a:t>
            </a:r>
            <a:r>
              <a:rPr lang="zh-CN" altLang="en-US" sz="2000" dirty="0" smtClean="0"/>
              <a:t>，</a:t>
            </a:r>
            <a:r>
              <a:rPr lang="zh-CN" altLang="en-US" sz="2000" dirty="0"/>
              <a:t>反向思维，中式思维</a:t>
            </a:r>
            <a:r>
              <a:rPr lang="zh-CN" altLang="en-US" sz="2000" dirty="0" smtClean="0"/>
              <a:t>，，</a:t>
            </a:r>
            <a:endParaRPr lang="en-US" altLang="zh-CN" sz="2000" dirty="0" smtClean="0"/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>
                <a:solidFill>
                  <a:srgbClr val="19426B"/>
                </a:solidFill>
              </a:rPr>
              <a:pPr/>
              <a:t>28</a:t>
            </a:fld>
            <a:endParaRPr lang="en-US" altLang="zh-CN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84515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PhD</a:t>
            </a:r>
            <a:r>
              <a:rPr lang="zh-CN" altLang="en-US" dirty="0"/>
              <a:t>的真实含义和科学差不多，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PhD </a:t>
            </a:r>
            <a:r>
              <a:rPr lang="zh-CN" altLang="en-US" dirty="0" smtClean="0"/>
              <a:t>译为</a:t>
            </a:r>
            <a:r>
              <a:rPr lang="zh-CN" altLang="en-US" dirty="0"/>
              <a:t>博士，这是很好的译文，但现在都称他为</a:t>
            </a:r>
            <a:r>
              <a:rPr lang="en-US" altLang="zh-CN" dirty="0"/>
              <a:t>PhD of physics</a:t>
            </a:r>
            <a:r>
              <a:rPr lang="zh-CN" altLang="en-US" dirty="0"/>
              <a:t>，这已经不是博士了，这是</a:t>
            </a:r>
            <a:r>
              <a:rPr lang="zh-CN" altLang="en-US" dirty="0" smtClean="0"/>
              <a:t>专家、狭隘</a:t>
            </a:r>
            <a:r>
              <a:rPr lang="zh-CN" altLang="en-US" dirty="0"/>
              <a:t>的</a:t>
            </a:r>
            <a:r>
              <a:rPr lang="zh-CN" altLang="en-US" dirty="0" smtClean="0"/>
              <a:t>专家，这</a:t>
            </a:r>
            <a:r>
              <a:rPr lang="zh-CN" altLang="en-US" dirty="0"/>
              <a:t>是不对的，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PhD = Philosophy</a:t>
            </a:r>
            <a:r>
              <a:rPr lang="zh-CN" altLang="en-US" dirty="0" smtClean="0"/>
              <a:t> </a:t>
            </a:r>
            <a:r>
              <a:rPr lang="en-US" altLang="zh-CN" dirty="0" smtClean="0"/>
              <a:t>+ Doctor</a:t>
            </a:r>
            <a:r>
              <a:rPr lang="zh-CN" altLang="en-US" dirty="0" smtClean="0"/>
              <a:t>，而</a:t>
            </a:r>
            <a:r>
              <a:rPr lang="en-US" altLang="zh-CN" dirty="0" smtClean="0"/>
              <a:t> </a:t>
            </a:r>
            <a:r>
              <a:rPr lang="en-US" altLang="zh-CN" dirty="0"/>
              <a:t>Philosophy</a:t>
            </a:r>
            <a:r>
              <a:rPr lang="zh-CN" altLang="en-US" dirty="0"/>
              <a:t> </a:t>
            </a:r>
            <a:r>
              <a:rPr lang="en-US" altLang="zh-CN" dirty="0" smtClean="0"/>
              <a:t>=</a:t>
            </a:r>
            <a:r>
              <a:rPr lang="en-US" altLang="zh-CN" dirty="0"/>
              <a:t> </a:t>
            </a:r>
            <a:r>
              <a:rPr lang="en-US" altLang="zh-CN" dirty="0" smtClean="0"/>
              <a:t>Philo + </a:t>
            </a:r>
            <a:r>
              <a:rPr lang="en-US" altLang="zh-CN" dirty="0" err="1" smtClean="0"/>
              <a:t>sophy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PhD </a:t>
            </a:r>
            <a:r>
              <a:rPr lang="zh-CN" altLang="en-US" dirty="0" smtClean="0"/>
              <a:t>≠ </a:t>
            </a:r>
            <a:r>
              <a:rPr lang="en-US" altLang="zh-CN" dirty="0" smtClean="0"/>
              <a:t>Physics</a:t>
            </a:r>
            <a:r>
              <a:rPr lang="en-US" altLang="zh-CN" dirty="0"/>
              <a:t>……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>
                <a:solidFill>
                  <a:srgbClr val="19426B"/>
                </a:solidFill>
              </a:rPr>
              <a:pPr>
                <a:defRPr/>
              </a:pPr>
              <a:t>29</a:t>
            </a:fld>
            <a:endParaRPr lang="en-US" altLang="zh-CN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280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9456" y="-72390"/>
            <a:ext cx="9433048" cy="984885"/>
          </a:xfrm>
        </p:spPr>
        <p:txBody>
          <a:bodyPr/>
          <a:lstStyle/>
          <a:p>
            <a:r>
              <a:rPr lang="zh-CN" altLang="en-US" sz="3200" dirty="0"/>
              <a:t>格物致知方法</a:t>
            </a:r>
            <a:r>
              <a:rPr lang="en-US" altLang="zh-CN" sz="3200" dirty="0"/>
              <a:t>2</a:t>
            </a:r>
            <a:r>
              <a:rPr lang="zh-CN" altLang="en-US" sz="3200" dirty="0"/>
              <a:t>，</a:t>
            </a:r>
            <a:r>
              <a:rPr lang="en-US" altLang="zh-CN" sz="3200" dirty="0"/>
              <a:t>5w1h</a:t>
            </a:r>
            <a:r>
              <a:rPr lang="zh-CN" altLang="en-US" sz="3200" dirty="0"/>
              <a:t>，教我们如何没话找话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1199456" y="1384176"/>
            <a:ext cx="6984776" cy="4378424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5W1H </a:t>
            </a:r>
            <a:r>
              <a:rPr lang="zh-CN" altLang="en-US" sz="3200" dirty="0"/>
              <a:t>（讲的俗</a:t>
            </a:r>
            <a:r>
              <a:rPr lang="zh-CN" altLang="en-US" sz="3200" dirty="0" smtClean="0"/>
              <a:t>一点）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为啥</a:t>
            </a:r>
            <a:r>
              <a:rPr lang="zh-CN" altLang="en-US" sz="3200" dirty="0" smtClean="0"/>
              <a:t>？</a:t>
            </a:r>
            <a:r>
              <a:rPr lang="zh-CN" altLang="zh-CN" sz="3200" dirty="0" smtClean="0"/>
              <a:t>（</a:t>
            </a:r>
            <a:r>
              <a:rPr lang="en-US" altLang="zh-CN" sz="3200" dirty="0"/>
              <a:t>WHY</a:t>
            </a:r>
            <a:r>
              <a:rPr lang="zh-CN" altLang="zh-CN" sz="3200" dirty="0" smtClean="0"/>
              <a:t>）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啥？</a:t>
            </a:r>
            <a:r>
              <a:rPr lang="zh-CN" altLang="zh-CN" sz="3200" dirty="0" smtClean="0"/>
              <a:t>（</a:t>
            </a:r>
            <a:r>
              <a:rPr lang="en-US" altLang="zh-CN" sz="3200" dirty="0"/>
              <a:t>WHAT</a:t>
            </a:r>
            <a:r>
              <a:rPr lang="zh-CN" altLang="zh-CN" sz="3200" dirty="0" smtClean="0"/>
              <a:t>）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哪儿</a:t>
            </a:r>
            <a:r>
              <a:rPr lang="zh-CN" altLang="en-US" sz="3200" dirty="0" smtClean="0"/>
              <a:t>？</a:t>
            </a:r>
            <a:r>
              <a:rPr lang="zh-CN" altLang="zh-CN" sz="3200" dirty="0" smtClean="0"/>
              <a:t>（</a:t>
            </a:r>
            <a:r>
              <a:rPr lang="en-US" altLang="zh-CN" sz="3200" dirty="0"/>
              <a:t>WHERE</a:t>
            </a:r>
            <a:r>
              <a:rPr lang="zh-CN" altLang="zh-CN" sz="3200" dirty="0" smtClean="0"/>
              <a:t>）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何时</a:t>
            </a:r>
            <a:r>
              <a:rPr lang="zh-CN" altLang="en-US" sz="3200" dirty="0" smtClean="0"/>
              <a:t>？</a:t>
            </a:r>
            <a:r>
              <a:rPr lang="zh-CN" altLang="zh-CN" sz="3200" dirty="0" smtClean="0"/>
              <a:t>（</a:t>
            </a:r>
            <a:r>
              <a:rPr lang="en-US" altLang="zh-CN" sz="3200" dirty="0"/>
              <a:t>WHEN</a:t>
            </a:r>
            <a:r>
              <a:rPr lang="zh-CN" altLang="zh-CN" sz="3200" dirty="0" smtClean="0"/>
              <a:t>）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谁？</a:t>
            </a:r>
            <a:r>
              <a:rPr lang="zh-CN" altLang="zh-CN" sz="3200" dirty="0" smtClean="0"/>
              <a:t>（</a:t>
            </a:r>
            <a:r>
              <a:rPr lang="en-US" altLang="zh-CN" sz="3200" dirty="0"/>
              <a:t>WHO</a:t>
            </a:r>
            <a:r>
              <a:rPr lang="zh-CN" altLang="zh-CN" sz="3200" dirty="0" smtClean="0"/>
              <a:t>）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咋？</a:t>
            </a:r>
            <a:r>
              <a:rPr lang="zh-CN" altLang="zh-CN" sz="3200" dirty="0" smtClean="0"/>
              <a:t>（</a:t>
            </a:r>
            <a:r>
              <a:rPr lang="en-US" altLang="zh-CN" sz="3200" dirty="0"/>
              <a:t>HOW</a:t>
            </a:r>
            <a:r>
              <a:rPr lang="zh-CN" altLang="zh-CN" sz="3200" dirty="0" smtClean="0"/>
              <a:t>）</a:t>
            </a:r>
            <a:endParaRPr lang="en-US" altLang="zh-CN" sz="3200" dirty="0" smtClean="0"/>
          </a:p>
          <a:p>
            <a:endParaRPr lang="zh-CN" altLang="en-US" sz="3200" dirty="0"/>
          </a:p>
        </p:txBody>
      </p:sp>
      <p:sp>
        <p:nvSpPr>
          <p:cNvPr id="8" name="内容占位符 1"/>
          <p:cNvSpPr txBox="1">
            <a:spLocks/>
          </p:cNvSpPr>
          <p:nvPr/>
        </p:nvSpPr>
        <p:spPr bwMode="auto">
          <a:xfrm>
            <a:off x="6168008" y="1384176"/>
            <a:ext cx="6624736" cy="463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361950" indent="-361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900" b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86130" indent="-301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90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08405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50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92275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176780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660650" indent="-24193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1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4520" indent="-24193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1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8390" indent="-24193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1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2260" indent="-24193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1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200" kern="0" dirty="0" smtClean="0"/>
              <a:t>5W1H</a:t>
            </a:r>
            <a:r>
              <a:rPr lang="zh-CN" altLang="en-US" sz="3200" kern="0" dirty="0"/>
              <a:t>（讲的</a:t>
            </a:r>
            <a:r>
              <a:rPr lang="zh-CN" altLang="en-US" sz="3200" kern="0" dirty="0" smtClean="0"/>
              <a:t>文一点）</a:t>
            </a:r>
            <a:endParaRPr lang="en-US" altLang="zh-CN" sz="3200" kern="0" dirty="0" smtClean="0"/>
          </a:p>
          <a:p>
            <a:pPr lvl="1"/>
            <a:r>
              <a:rPr lang="zh-CN" altLang="zh-CN" sz="3200" kern="0" dirty="0" smtClean="0"/>
              <a:t>原因（</a:t>
            </a:r>
            <a:r>
              <a:rPr lang="en-US" altLang="zh-CN" sz="3200" kern="0" dirty="0" smtClean="0"/>
              <a:t>WHY</a:t>
            </a:r>
            <a:r>
              <a:rPr lang="zh-CN" altLang="zh-CN" sz="3200" kern="0" dirty="0" smtClean="0"/>
              <a:t>）、</a:t>
            </a:r>
            <a:endParaRPr lang="en-US" altLang="zh-CN" sz="3200" kern="0" dirty="0" smtClean="0"/>
          </a:p>
          <a:p>
            <a:pPr lvl="1"/>
            <a:r>
              <a:rPr lang="zh-CN" altLang="zh-CN" sz="3200" kern="0" dirty="0" smtClean="0"/>
              <a:t>对象（</a:t>
            </a:r>
            <a:r>
              <a:rPr lang="en-US" altLang="zh-CN" sz="3200" kern="0" dirty="0" smtClean="0"/>
              <a:t>WHAT</a:t>
            </a:r>
            <a:r>
              <a:rPr lang="zh-CN" altLang="zh-CN" sz="3200" kern="0" dirty="0" smtClean="0"/>
              <a:t>）、</a:t>
            </a:r>
            <a:endParaRPr lang="en-US" altLang="zh-CN" sz="3200" kern="0" dirty="0" smtClean="0"/>
          </a:p>
          <a:p>
            <a:pPr lvl="1"/>
            <a:r>
              <a:rPr lang="zh-CN" altLang="zh-CN" sz="3200" kern="0" dirty="0" smtClean="0"/>
              <a:t>地点（</a:t>
            </a:r>
            <a:r>
              <a:rPr lang="en-US" altLang="zh-CN" sz="3200" kern="0" dirty="0" smtClean="0"/>
              <a:t>WHERE</a:t>
            </a:r>
            <a:r>
              <a:rPr lang="zh-CN" altLang="zh-CN" sz="3200" kern="0" dirty="0" smtClean="0"/>
              <a:t>）、</a:t>
            </a:r>
            <a:endParaRPr lang="en-US" altLang="zh-CN" sz="3200" kern="0" dirty="0" smtClean="0"/>
          </a:p>
          <a:p>
            <a:pPr lvl="1"/>
            <a:r>
              <a:rPr lang="zh-CN" altLang="zh-CN" sz="3200" kern="0" dirty="0" smtClean="0"/>
              <a:t>时间（</a:t>
            </a:r>
            <a:r>
              <a:rPr lang="en-US" altLang="zh-CN" sz="3200" kern="0" dirty="0" smtClean="0"/>
              <a:t>WHEN</a:t>
            </a:r>
            <a:r>
              <a:rPr lang="zh-CN" altLang="zh-CN" sz="3200" kern="0" dirty="0" smtClean="0"/>
              <a:t>）、</a:t>
            </a:r>
            <a:endParaRPr lang="en-US" altLang="zh-CN" sz="3200" kern="0" dirty="0" smtClean="0"/>
          </a:p>
          <a:p>
            <a:pPr lvl="1"/>
            <a:r>
              <a:rPr lang="zh-CN" altLang="zh-CN" sz="3200" kern="0" dirty="0" smtClean="0"/>
              <a:t>人员（</a:t>
            </a:r>
            <a:r>
              <a:rPr lang="en-US" altLang="zh-CN" sz="3200" kern="0" dirty="0" smtClean="0"/>
              <a:t>WHO</a:t>
            </a:r>
            <a:r>
              <a:rPr lang="zh-CN" altLang="zh-CN" sz="3200" kern="0" dirty="0" smtClean="0"/>
              <a:t>）、</a:t>
            </a:r>
            <a:endParaRPr lang="en-US" altLang="zh-CN" sz="3200" kern="0" dirty="0" smtClean="0"/>
          </a:p>
          <a:p>
            <a:pPr lvl="1"/>
            <a:r>
              <a:rPr lang="zh-CN" altLang="zh-CN" sz="3200" kern="0" dirty="0" smtClean="0"/>
              <a:t>方法（</a:t>
            </a:r>
            <a:r>
              <a:rPr lang="en-US" altLang="zh-CN" sz="3200" kern="0" dirty="0" smtClean="0"/>
              <a:t>HOW</a:t>
            </a:r>
            <a:r>
              <a:rPr lang="zh-CN" altLang="zh-CN" sz="3200" kern="0" dirty="0" smtClean="0"/>
              <a:t>）</a:t>
            </a:r>
            <a:endParaRPr lang="en-US" altLang="zh-CN" sz="3200" kern="0" dirty="0" smtClean="0"/>
          </a:p>
        </p:txBody>
      </p:sp>
    </p:spTree>
    <p:extLst>
      <p:ext uri="{BB962C8B-B14F-4D97-AF65-F5344CB8AC3E}">
        <p14:creationId xmlns:p14="http://schemas.microsoft.com/office/powerpoint/2010/main" val="115159932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格物致知与知行</a:t>
            </a:r>
            <a:r>
              <a:rPr lang="zh-CN" altLang="en-US" dirty="0" smtClean="0"/>
              <a:t>合一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下面几页截图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>
                <a:solidFill>
                  <a:srgbClr val="19426B"/>
                </a:solidFill>
              </a:rPr>
              <a:pPr>
                <a:defRPr/>
              </a:pPr>
              <a:t>30</a:t>
            </a:fld>
            <a:endParaRPr lang="en-US" altLang="zh-CN">
              <a:solidFill>
                <a:srgbClr val="19426B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5879976" y="412688"/>
          <a:ext cx="4896543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5667222" imgH="8019814" progId="Acrobat.Document.DC">
                  <p:embed/>
                </p:oleObj>
              </mc:Choice>
              <mc:Fallback>
                <p:oleObj name="Acrobat Document" r:id="rId3" imgW="5667222" imgH="801981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9976" y="412688"/>
                        <a:ext cx="4896543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955372" y="2780928"/>
            <a:ext cx="213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9426B"/>
                </a:solidFill>
              </a:rPr>
              <a:t>右键</a:t>
            </a:r>
            <a:r>
              <a:rPr lang="zh-CN" altLang="en-US" dirty="0" smtClean="0">
                <a:solidFill>
                  <a:srgbClr val="19426B"/>
                </a:solidFill>
              </a:rPr>
              <a:t>打开</a:t>
            </a:r>
            <a:endParaRPr lang="zh-CN" altLang="en-US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43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t="9051" r="7941" b="39500"/>
          <a:stretch/>
        </p:blipFill>
        <p:spPr>
          <a:xfrm>
            <a:off x="623392" y="15795"/>
            <a:ext cx="7680028" cy="68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0951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t="17681" r="31735" b="28770"/>
          <a:stretch/>
        </p:blipFill>
        <p:spPr>
          <a:xfrm>
            <a:off x="2783632" y="188640"/>
            <a:ext cx="4320480" cy="64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3796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0"/>
            <a:ext cx="484956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52" y="0"/>
            <a:ext cx="4849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7109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484956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9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561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-6966"/>
            <a:ext cx="484956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981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979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04442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823" y="260648"/>
            <a:ext cx="9801231" cy="598775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>
                <a:solidFill>
                  <a:srgbClr val="19426B"/>
                </a:solidFill>
              </a:rPr>
              <a:pPr>
                <a:defRPr/>
              </a:pPr>
              <a:t>37</a:t>
            </a:fld>
            <a:endParaRPr lang="en-US" altLang="zh-CN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7254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 dirty="0"/>
              <a:t>格物致知是“修齐治平”的根</a:t>
            </a:r>
          </a:p>
          <a:p>
            <a:r>
              <a:rPr lang="zh-CN" altLang="en-US" sz="1600" dirty="0" smtClean="0"/>
              <a:t>格物致知</a:t>
            </a:r>
            <a:r>
              <a:rPr lang="zh-CN" altLang="en-US" sz="1600" dirty="0"/>
              <a:t>就是“格”</a:t>
            </a:r>
          </a:p>
          <a:p>
            <a:r>
              <a:rPr lang="zh-CN" altLang="en-US" sz="1600" dirty="0"/>
              <a:t>格物致知举例</a:t>
            </a:r>
          </a:p>
          <a:p>
            <a:r>
              <a:rPr lang="zh-CN" altLang="en-US" sz="1600" dirty="0"/>
              <a:t>格物致知的故事</a:t>
            </a:r>
          </a:p>
          <a:p>
            <a:r>
              <a:rPr lang="zh-CN" altLang="en-US" sz="1600" dirty="0"/>
              <a:t>格物致知是实事求是（两个读物）</a:t>
            </a:r>
          </a:p>
          <a:p>
            <a:r>
              <a:rPr lang="zh-CN" altLang="en-US" sz="1600" dirty="0"/>
              <a:t>格物致知方法</a:t>
            </a:r>
            <a:r>
              <a:rPr lang="en-US" altLang="zh-CN" sz="1600" dirty="0"/>
              <a:t>123</a:t>
            </a:r>
          </a:p>
          <a:p>
            <a:r>
              <a:rPr lang="zh-CN" altLang="en-US" sz="1600" dirty="0"/>
              <a:t>格物致知是科研</a:t>
            </a:r>
          </a:p>
          <a:p>
            <a:r>
              <a:rPr lang="zh-CN" altLang="en-US" sz="1600" dirty="0"/>
              <a:t>格物致知是“上士闻道堇而行之”</a:t>
            </a:r>
          </a:p>
          <a:p>
            <a:r>
              <a:rPr lang="zh-CN" altLang="en-US" sz="1600" dirty="0"/>
              <a:t>格物致知有细心与认真的含义</a:t>
            </a:r>
          </a:p>
          <a:p>
            <a:r>
              <a:rPr lang="zh-CN" altLang="en-US" sz="1600" dirty="0" smtClean="0"/>
              <a:t>格物致知</a:t>
            </a:r>
            <a:r>
              <a:rPr lang="zh-CN" altLang="en-US" sz="1600" dirty="0"/>
              <a:t>是客观加主观，是“</a:t>
            </a:r>
            <a:r>
              <a:rPr lang="en-US" altLang="zh-CN" sz="1600" dirty="0"/>
              <a:t>IQ+EQ”</a:t>
            </a:r>
            <a:r>
              <a:rPr lang="zh-CN" altLang="en-US" sz="1600" dirty="0"/>
              <a:t>，是技艺与爱心</a:t>
            </a:r>
          </a:p>
          <a:p>
            <a:r>
              <a:rPr lang="zh-CN" altLang="en-US" sz="1600" dirty="0"/>
              <a:t>格物致知与精读成精</a:t>
            </a:r>
          </a:p>
          <a:p>
            <a:r>
              <a:rPr lang="zh-CN" altLang="en-US" sz="1600" dirty="0"/>
              <a:t>格物致知</a:t>
            </a:r>
            <a:r>
              <a:rPr lang="zh-CN" altLang="en-US" sz="1600" dirty="0" smtClean="0"/>
              <a:t>学就是</a:t>
            </a:r>
            <a:r>
              <a:rPr lang="en-US" altLang="zh-CN" sz="1600" dirty="0" smtClean="0"/>
              <a:t>science</a:t>
            </a:r>
            <a:r>
              <a:rPr lang="zh-CN" altLang="en-US" sz="1600" dirty="0" smtClean="0"/>
              <a:t>的本来意义</a:t>
            </a:r>
            <a:endParaRPr lang="en-US" altLang="zh-CN" sz="1600" dirty="0" smtClean="0"/>
          </a:p>
          <a:p>
            <a:r>
              <a:rPr lang="zh-CN" altLang="en-US" sz="1600" dirty="0"/>
              <a:t>格物致知与知行</a:t>
            </a:r>
            <a:r>
              <a:rPr lang="zh-CN" altLang="en-US" sz="1600" dirty="0" smtClean="0"/>
              <a:t>合一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>
                <a:solidFill>
                  <a:srgbClr val="19426B"/>
                </a:solidFill>
              </a:rPr>
              <a:pPr>
                <a:defRPr/>
              </a:pPr>
              <a:t>38</a:t>
            </a:fld>
            <a:endParaRPr lang="en-US" altLang="zh-CN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5033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我们</a:t>
            </a:r>
            <a:r>
              <a:rPr lang="zh-CN" altLang="en-US" dirty="0" smtClean="0"/>
              <a:t>相信，你还有</a:t>
            </a:r>
            <a:r>
              <a:rPr lang="zh-CN" altLang="en-US" dirty="0"/>
              <a:t>很多疑问，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格物致知，说穿</a:t>
            </a:r>
            <a:r>
              <a:rPr lang="zh-CN" altLang="en-US" dirty="0"/>
              <a:t>了还是要亲自体验，亲自感受，从案例当中得到真知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/>
              <a:t>以上讲过了很多案例和故事，都是一两句话概括的，因为时间所限，这个并不全面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/>
              <a:t>还是要和我联系</a:t>
            </a:r>
            <a:r>
              <a:rPr lang="zh-CN" altLang="en-US" dirty="0" smtClean="0"/>
              <a:t>，知道</a:t>
            </a:r>
            <a:r>
              <a:rPr lang="zh-CN" altLang="en-US" dirty="0"/>
              <a:t>上面的故事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en-US" altLang="zh-CN" dirty="0" smtClean="0"/>
              <a:t>158OO95248O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>
                <a:solidFill>
                  <a:srgbClr val="19426B"/>
                </a:solidFill>
              </a:rPr>
              <a:pPr>
                <a:defRPr/>
              </a:pPr>
              <a:t>39</a:t>
            </a:fld>
            <a:endParaRPr lang="en-US" altLang="zh-CN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862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9456" y="420053"/>
            <a:ext cx="7823200" cy="492443"/>
          </a:xfrm>
        </p:spPr>
        <p:txBody>
          <a:bodyPr/>
          <a:lstStyle/>
          <a:p>
            <a:r>
              <a:rPr lang="zh-CN" altLang="en-US" sz="3200" dirty="0"/>
              <a:t>格物致知方法</a:t>
            </a:r>
            <a:r>
              <a:rPr lang="en-US" altLang="zh-CN" sz="3200" dirty="0"/>
              <a:t>3</a:t>
            </a:r>
            <a:r>
              <a:rPr lang="zh-CN" altLang="en-US" sz="3200" dirty="0"/>
              <a:t>，三合</a:t>
            </a:r>
            <a:r>
              <a:rPr lang="en-US" altLang="zh-CN" sz="3200" dirty="0"/>
              <a:t>-</a:t>
            </a:r>
            <a:r>
              <a:rPr lang="zh-CN" altLang="en-US" sz="3200" dirty="0"/>
              <a:t>合理合情合法</a:t>
            </a:r>
            <a:r>
              <a:rPr lang="zh-CN" altLang="en-US" sz="3200" dirty="0" smtClean="0"/>
              <a:t>，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44" y="1391285"/>
            <a:ext cx="7528466" cy="5062051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21935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格物致知是科研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普林斯顿读论文，没错找错，批判性思维</a:t>
            </a:r>
            <a:endParaRPr lang="en-US" altLang="zh-CN" smtClean="0"/>
          </a:p>
          <a:p>
            <a:pPr lvl="1"/>
            <a:r>
              <a:rPr lang="zh-CN" altLang="en-US" smtClean="0"/>
              <a:t>没错找错，一定有错，</a:t>
            </a:r>
            <a:endParaRPr lang="en-US" altLang="zh-CN" smtClean="0"/>
          </a:p>
          <a:p>
            <a:pPr lvl="1"/>
            <a:r>
              <a:rPr lang="zh-CN" altLang="en-US" smtClean="0"/>
              <a:t>没事找事，危机感创造大师，</a:t>
            </a:r>
            <a:endParaRPr lang="en-US" altLang="zh-CN" smtClean="0"/>
          </a:p>
          <a:p>
            <a:pPr lvl="1"/>
            <a:r>
              <a:rPr lang="zh-CN" altLang="en-US" smtClean="0"/>
              <a:t>居安思危，生于忧患，死于安乐，</a:t>
            </a:r>
            <a:endParaRPr lang="en-US" altLang="zh-CN" smtClean="0"/>
          </a:p>
          <a:p>
            <a:pPr lvl="1"/>
            <a:r>
              <a:rPr lang="zh-CN" altLang="en-US" smtClean="0"/>
              <a:t>批判性思维不等于负面思维，批判性思维≠负能量</a:t>
            </a:r>
            <a:endParaRPr lang="en-US" altLang="zh-CN" smtClean="0"/>
          </a:p>
          <a:p>
            <a:r>
              <a:rPr lang="zh-CN" altLang="en-US" smtClean="0"/>
              <a:t>研究生开题和做题，</a:t>
            </a:r>
            <a:endParaRPr lang="en-US" altLang="zh-CN" smtClean="0"/>
          </a:p>
          <a:p>
            <a:pPr lvl="1"/>
            <a:r>
              <a:rPr lang="zh-CN" altLang="en-US" smtClean="0"/>
              <a:t>开题：鸡蛋里有骨头（原来没有，付出了小鸡以后就有，时间问题）</a:t>
            </a:r>
            <a:endParaRPr lang="en-US" altLang="zh-CN" smtClean="0"/>
          </a:p>
          <a:p>
            <a:pPr lvl="1"/>
            <a:r>
              <a:rPr lang="zh-CN" altLang="en-US" smtClean="0"/>
              <a:t>做题：噪音里有规律（粗看没有，细看就是瞬态高精度传感器）</a:t>
            </a:r>
            <a:endParaRPr lang="en-US" altLang="zh-CN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1062867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格物致知</a:t>
            </a:r>
            <a:r>
              <a:rPr lang="zh-CN" altLang="en-US" dirty="0"/>
              <a:t>是案例（</a:t>
            </a:r>
            <a:r>
              <a:rPr lang="zh-CN" altLang="en-US" dirty="0" smtClean="0"/>
              <a:t>实事求是）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dirty="0" smtClean="0"/>
              <a:t>作案艺术大师，严谨而缜密；</a:t>
            </a:r>
            <a:endParaRPr lang="en-US" altLang="zh-CN" sz="3600" dirty="0" smtClean="0"/>
          </a:p>
          <a:p>
            <a:r>
              <a:rPr lang="zh-CN" altLang="en-US" sz="3600" dirty="0" smtClean="0"/>
              <a:t>刑侦是批评家，是棋逢对手</a:t>
            </a:r>
            <a:endParaRPr lang="en-US" altLang="zh-CN" sz="3600" dirty="0" smtClean="0"/>
          </a:p>
          <a:p>
            <a:endParaRPr lang="en-US" altLang="zh-CN" sz="3600" dirty="0" smtClean="0"/>
          </a:p>
          <a:p>
            <a:r>
              <a:rPr lang="zh-CN" altLang="en-US" sz="3600" dirty="0" smtClean="0"/>
              <a:t>厨师需要食客，厨师给出“</a:t>
            </a:r>
            <a:r>
              <a:rPr lang="en-US" altLang="zh-CN" sz="3600" dirty="0" smtClean="0"/>
              <a:t>IQ+EQ</a:t>
            </a:r>
            <a:r>
              <a:rPr lang="zh-CN" altLang="en-US" sz="3600" dirty="0" smtClean="0"/>
              <a:t>”之美食，食客给出“伯牙与子期”；</a:t>
            </a:r>
            <a:r>
              <a:rPr lang="en-US" altLang="zh-CN" sz="3600" dirty="0" smtClean="0"/>
              <a:t> </a:t>
            </a:r>
          </a:p>
          <a:p>
            <a:r>
              <a:rPr lang="en-US" altLang="zh-CN" sz="3600" dirty="0" smtClean="0"/>
              <a:t>IQ+EQ=</a:t>
            </a:r>
            <a:r>
              <a:rPr lang="zh-CN" altLang="en-US" sz="3600" dirty="0" smtClean="0"/>
              <a:t>技艺与爱心，</a:t>
            </a:r>
            <a:r>
              <a:rPr lang="zh-CN" altLang="en-US" sz="3600" dirty="0"/>
              <a:t>伯牙与子</a:t>
            </a:r>
            <a:r>
              <a:rPr lang="zh-CN" altLang="en-US" sz="3600" dirty="0" smtClean="0"/>
              <a:t>期</a:t>
            </a:r>
            <a:r>
              <a:rPr lang="en-US" altLang="zh-CN" sz="3600" dirty="0" smtClean="0"/>
              <a:t>=</a:t>
            </a:r>
            <a:r>
              <a:rPr lang="zh-CN" altLang="en-US" sz="3600" dirty="0" smtClean="0"/>
              <a:t>体会和同理心</a:t>
            </a:r>
            <a:endParaRPr lang="en-US" altLang="zh-CN" sz="3600" dirty="0" smtClean="0"/>
          </a:p>
          <a:p>
            <a:endParaRPr lang="en-US" altLang="zh-CN" sz="3600" dirty="0" smtClean="0"/>
          </a:p>
          <a:p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3497240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格物致知</a:t>
            </a:r>
            <a:r>
              <a:rPr lang="zh-CN" altLang="en-US" dirty="0"/>
              <a:t>是</a:t>
            </a:r>
            <a:r>
              <a:rPr lang="zh-CN" altLang="en-US" dirty="0" smtClean="0"/>
              <a:t>实事求是（两个读物）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416" y="1412776"/>
            <a:ext cx="5616624" cy="4378424"/>
          </a:xfrm>
        </p:spPr>
        <p:txBody>
          <a:bodyPr/>
          <a:lstStyle/>
          <a:p>
            <a:r>
              <a:rPr lang="en-US" altLang="zh-CN" sz="3200" dirty="0" smtClean="0"/>
              <a:t>PONTIAC</a:t>
            </a:r>
            <a:r>
              <a:rPr lang="zh-CN" altLang="en-US" sz="3200" dirty="0" smtClean="0"/>
              <a:t>车与</a:t>
            </a:r>
            <a:r>
              <a:rPr lang="zh-CN" altLang="en-US" sz="3200" dirty="0"/>
              <a:t>客户的</a:t>
            </a:r>
            <a:r>
              <a:rPr lang="zh-CN" altLang="en-US" sz="3200" dirty="0" smtClean="0"/>
              <a:t>故事</a:t>
            </a:r>
            <a:endParaRPr lang="en-US" altLang="zh-CN" sz="3200" dirty="0" smtClean="0"/>
          </a:p>
          <a:p>
            <a:pPr lvl="1"/>
            <a:r>
              <a:rPr lang="zh-CN" altLang="en-US" sz="3200" dirty="0"/>
              <a:t>亲临其境，而不是道听途说，</a:t>
            </a:r>
            <a:endParaRPr lang="en-US" altLang="zh-CN" sz="3200" dirty="0"/>
          </a:p>
          <a:p>
            <a:pPr lvl="1"/>
            <a:r>
              <a:rPr lang="zh-CN" altLang="en-US" sz="3200" dirty="0"/>
              <a:t>全息体会，</a:t>
            </a:r>
            <a:r>
              <a:rPr lang="en-US" altLang="zh-CN" sz="3200" dirty="0"/>
              <a:t>5w1h</a:t>
            </a:r>
            <a:r>
              <a:rPr lang="zh-CN" altLang="en-US" sz="3200" dirty="0"/>
              <a:t>，</a:t>
            </a:r>
            <a:endParaRPr lang="en-US" altLang="zh-CN" sz="3200" dirty="0"/>
          </a:p>
          <a:p>
            <a:r>
              <a:rPr lang="zh-CN" altLang="en-US" sz="3200" dirty="0" smtClean="0"/>
              <a:t>大大下乡，福建宁德的故事</a:t>
            </a:r>
            <a:endParaRPr lang="en-US" altLang="zh-CN" sz="3200" dirty="0" smtClean="0"/>
          </a:p>
          <a:p>
            <a:pPr lvl="1"/>
            <a:r>
              <a:rPr lang="zh-CN" altLang="en-US" sz="3200" dirty="0"/>
              <a:t>骑车下乡</a:t>
            </a:r>
            <a:r>
              <a:rPr lang="zh-CN" altLang="en-US" sz="3200" dirty="0" smtClean="0"/>
              <a:t>，</a:t>
            </a:r>
            <a:endParaRPr lang="en-US" altLang="zh-CN" sz="3200" dirty="0" smtClean="0"/>
          </a:p>
          <a:p>
            <a:pPr lvl="1"/>
            <a:r>
              <a:rPr lang="zh-CN" altLang="en-US" sz="3200" dirty="0"/>
              <a:t>听汇报，</a:t>
            </a:r>
            <a:r>
              <a:rPr lang="zh-CN" altLang="en-US" sz="3200" dirty="0" smtClean="0"/>
              <a:t>不读稿</a:t>
            </a:r>
            <a:r>
              <a:rPr lang="zh-CN" altLang="en-US" sz="3200" dirty="0"/>
              <a:t>，</a:t>
            </a:r>
            <a:endParaRPr lang="en-US" altLang="zh-CN" sz="3200" dirty="0" smtClean="0"/>
          </a:p>
          <a:p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/>
              <a:pPr/>
              <a:t>7</a:t>
            </a:fld>
            <a:endParaRPr lang="en-US" altLang="zh-CN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494273"/>
              </p:ext>
            </p:extLst>
          </p:nvPr>
        </p:nvGraphicFramePr>
        <p:xfrm>
          <a:off x="6322821" y="1908175"/>
          <a:ext cx="2646554" cy="3745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4" imgW="5667222" imgH="8019814" progId="Acrobat.Document.DC">
                  <p:embed/>
                </p:oleObj>
              </mc:Choice>
              <mc:Fallback>
                <p:oleObj name="Acrobat Document" r:id="rId4" imgW="5667222" imgH="801981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2821" y="1908175"/>
                        <a:ext cx="2646554" cy="3745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445040"/>
              </p:ext>
            </p:extLst>
          </p:nvPr>
        </p:nvGraphicFramePr>
        <p:xfrm>
          <a:off x="9004300" y="1908175"/>
          <a:ext cx="2308225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文档" r:id="rId6" imgW="6188760" imgH="8677440" progId="Word.Document.12">
                  <p:embed/>
                </p:oleObj>
              </mc:Choice>
              <mc:Fallback>
                <p:oleObj name="文档" r:id="rId6" imgW="6188760" imgH="86774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04300" y="1908175"/>
                        <a:ext cx="2308225" cy="324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8649090" y="575649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双击打开，</a:t>
            </a:r>
          </a:p>
        </p:txBody>
      </p:sp>
    </p:spTree>
    <p:extLst>
      <p:ext uri="{BB962C8B-B14F-4D97-AF65-F5344CB8AC3E}">
        <p14:creationId xmlns:p14="http://schemas.microsoft.com/office/powerpoint/2010/main" val="1696624794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格物致知与精读</a:t>
            </a:r>
            <a:r>
              <a:rPr lang="zh-CN" altLang="en-US" dirty="0"/>
              <a:t>成</a:t>
            </a:r>
            <a:r>
              <a:rPr lang="zh-CN" altLang="en-US" dirty="0" smtClean="0"/>
              <a:t>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416" y="1412776"/>
            <a:ext cx="10801200" cy="43784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/>
              <a:t>格物致知，就是重复，描红</a:t>
            </a:r>
            <a:r>
              <a:rPr lang="zh-CN" altLang="en-US" sz="2800" dirty="0"/>
              <a:t>膜</a:t>
            </a:r>
            <a:r>
              <a:rPr lang="zh-CN" altLang="en-US" sz="2800" dirty="0" smtClean="0"/>
              <a:t>练字，吟唐诗</a:t>
            </a:r>
            <a:r>
              <a:rPr lang="zh-CN" altLang="en-US" sz="2000" dirty="0" smtClean="0"/>
              <a:t>（熟读</a:t>
            </a:r>
            <a:r>
              <a:rPr lang="zh-CN" altLang="en-US" sz="2000" dirty="0"/>
              <a:t>唐诗三百</a:t>
            </a:r>
            <a:r>
              <a:rPr lang="zh-CN" altLang="en-US" sz="2000" dirty="0" smtClean="0"/>
              <a:t>首</a:t>
            </a:r>
            <a:r>
              <a:rPr lang="en-US" altLang="zh-CN" sz="2000" dirty="0" smtClean="0"/>
              <a:t>…</a:t>
            </a:r>
            <a:r>
              <a:rPr lang="zh-CN" altLang="en-US" sz="2000" dirty="0" smtClean="0"/>
              <a:t>）</a:t>
            </a:r>
            <a:endParaRPr lang="en-US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/>
              <a:t>格物致知，就是</a:t>
            </a:r>
            <a:r>
              <a:rPr lang="en-US" altLang="zh-CN" sz="2800" dirty="0" smtClean="0"/>
              <a:t>research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= re </a:t>
            </a:r>
            <a:r>
              <a:rPr lang="en-US" altLang="zh-CN" sz="2800" dirty="0" err="1" smtClean="0"/>
              <a:t>re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re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re</a:t>
            </a:r>
            <a:r>
              <a:rPr lang="en-US" altLang="zh-CN" sz="2800" dirty="0" smtClean="0"/>
              <a:t> search</a:t>
            </a:r>
            <a:r>
              <a:rPr lang="zh-CN" altLang="en-US" sz="2800" dirty="0" smtClean="0"/>
              <a:t>，也是</a:t>
            </a:r>
            <a:r>
              <a:rPr lang="zh-CN" altLang="en-US" sz="2800" dirty="0"/>
              <a:t>重复，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/>
              <a:t>格物致知，就是精读成</a:t>
            </a:r>
            <a:r>
              <a:rPr lang="zh-CN" altLang="en-US" sz="2800" dirty="0"/>
              <a:t>精，</a:t>
            </a:r>
            <a:r>
              <a:rPr lang="zh-CN" altLang="en-US" sz="2800" dirty="0" smtClean="0"/>
              <a:t>还是重复</a:t>
            </a:r>
            <a:r>
              <a:rPr lang="zh-CN" altLang="en-US" sz="2800" dirty="0"/>
              <a:t>，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/>
              <a:t>格物致知，就是基督山</a:t>
            </a:r>
            <a:r>
              <a:rPr lang="zh-CN" altLang="en-US" sz="2800" dirty="0"/>
              <a:t>伯爵练</a:t>
            </a:r>
            <a:r>
              <a:rPr lang="zh-CN" altLang="en-US" sz="2800" dirty="0" smtClean="0"/>
              <a:t>快功的故事，</a:t>
            </a:r>
            <a:r>
              <a:rPr lang="en-US" altLang="zh-CN" sz="2800" dirty="0"/>
              <a:t> </a:t>
            </a:r>
            <a:r>
              <a:rPr lang="en-US" altLang="zh-CN" sz="2400" dirty="0"/>
              <a:t>The speed of hand, the speed of mind</a:t>
            </a:r>
            <a:r>
              <a:rPr lang="en-US" altLang="zh-CN" sz="2400" dirty="0" smtClean="0"/>
              <a:t>.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1134689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“</a:t>
            </a:r>
            <a:r>
              <a:rPr lang="en-US" altLang="zh-CN" dirty="0"/>
              <a:t>science</a:t>
            </a:r>
            <a:r>
              <a:rPr lang="zh-CN" altLang="en-US" dirty="0"/>
              <a:t>”</a:t>
            </a:r>
            <a:r>
              <a:rPr lang="zh-CN" altLang="en-US" dirty="0" smtClean="0"/>
              <a:t>曾被译为</a:t>
            </a:r>
            <a:r>
              <a:rPr lang="zh-CN" altLang="en-US" dirty="0"/>
              <a:t>格物致知学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416" y="1412776"/>
            <a:ext cx="10801200" cy="43784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Science</a:t>
            </a:r>
            <a:r>
              <a:rPr lang="zh-CN" altLang="en-US" dirty="0"/>
              <a:t>的本意就是</a:t>
            </a:r>
            <a:r>
              <a:rPr lang="zh-CN" altLang="en-US" dirty="0" smtClean="0"/>
              <a:t>格物致知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Science</a:t>
            </a:r>
            <a:r>
              <a:rPr lang="zh-CN" altLang="en-US" dirty="0"/>
              <a:t>的词根</a:t>
            </a:r>
            <a:r>
              <a:rPr lang="zh-CN" altLang="en-US" dirty="0" smtClean="0"/>
              <a:t>是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sci</a:t>
            </a:r>
            <a:r>
              <a:rPr lang="en-US" altLang="zh-CN" dirty="0" smtClean="0"/>
              <a:t> = sense</a:t>
            </a:r>
            <a:r>
              <a:rPr lang="zh-CN" altLang="en-US" dirty="0" smtClean="0"/>
              <a:t>，亲身体验重复</a:t>
            </a:r>
            <a:r>
              <a:rPr lang="zh-CN" altLang="en-US" dirty="0"/>
              <a:t>体验得出</a:t>
            </a:r>
            <a:r>
              <a:rPr lang="zh-CN" altLang="en-US" dirty="0" smtClean="0"/>
              <a:t>真知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Science</a:t>
            </a:r>
            <a:r>
              <a:rPr lang="zh-CN" altLang="en-US" dirty="0"/>
              <a:t>不应翻译为科学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marL="938530" lvl="1" indent="-514350">
              <a:buFont typeface="+mj-lt"/>
              <a:buAutoNum type="arabicPeriod"/>
            </a:pPr>
            <a:r>
              <a:rPr lang="zh-CN" altLang="en-US" dirty="0" smtClean="0"/>
              <a:t>本意不是分科之学，本意不是各干各的</a:t>
            </a:r>
            <a:endParaRPr lang="en-US" altLang="zh-CN" dirty="0" smtClean="0"/>
          </a:p>
          <a:p>
            <a:pPr marL="938530" lvl="1" indent="-514350">
              <a:buFont typeface="+mj-lt"/>
              <a:buAutoNum type="arabicPeriod"/>
            </a:pPr>
            <a:r>
              <a:rPr lang="zh-CN" altLang="en-US" dirty="0"/>
              <a:t>本意是体验得出真知的意思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marL="938530" lvl="1" indent="-514350">
              <a:buFont typeface="+mj-lt"/>
              <a:buAutoNum type="arabicPeriod"/>
            </a:pPr>
            <a:r>
              <a:rPr lang="en-US" altLang="zh-CN" dirty="0" smtClean="0"/>
              <a:t>21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century</a:t>
            </a:r>
            <a:r>
              <a:rPr lang="zh-CN" altLang="en-US" dirty="0"/>
              <a:t>科学的本意要</a:t>
            </a:r>
            <a:r>
              <a:rPr lang="zh-CN" altLang="en-US" dirty="0" smtClean="0"/>
              <a:t>做整体性回归：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marL="1360805" lvl="2" indent="-514350">
              <a:buFont typeface="+mj-lt"/>
              <a:buAutoNum type="arabicPeriod"/>
            </a:pPr>
            <a:r>
              <a:rPr lang="en-US" altLang="zh-CN" dirty="0" smtClean="0"/>
              <a:t>Science=</a:t>
            </a:r>
            <a:r>
              <a:rPr lang="zh-CN" altLang="en-US" dirty="0" smtClean="0"/>
              <a:t>整体观</a:t>
            </a:r>
            <a:r>
              <a:rPr lang="en-US" altLang="zh-CN" dirty="0" smtClean="0"/>
              <a:t>+</a:t>
            </a:r>
            <a:r>
              <a:rPr lang="zh-CN" altLang="en-US" dirty="0"/>
              <a:t>分</a:t>
            </a:r>
            <a:r>
              <a:rPr lang="zh-CN" altLang="en-US" dirty="0" smtClean="0"/>
              <a:t>科学</a:t>
            </a:r>
            <a:endParaRPr lang="en-US" altLang="zh-CN" dirty="0" smtClean="0"/>
          </a:p>
          <a:p>
            <a:pPr marL="1360805" lvl="2" indent="-514350">
              <a:buFont typeface="+mj-lt"/>
              <a:buAutoNum type="arabicPeriod"/>
            </a:pPr>
            <a:r>
              <a:rPr lang="zh-CN" altLang="en-US" sz="2000" dirty="0" smtClean="0"/>
              <a:t>多学科交叉</a:t>
            </a:r>
            <a:r>
              <a:rPr lang="en-US" altLang="zh-CN" sz="2000" dirty="0"/>
              <a:t>Multi </a:t>
            </a:r>
            <a:r>
              <a:rPr lang="en-US" altLang="zh-CN" sz="2000" dirty="0" smtClean="0"/>
              <a:t>disciplinary</a:t>
            </a:r>
            <a:r>
              <a:rPr lang="zh-CN" altLang="en-US" sz="2000" dirty="0" smtClean="0"/>
              <a:t>，应用导向</a:t>
            </a:r>
            <a:r>
              <a:rPr lang="en-US" altLang="zh-CN" sz="2000" dirty="0"/>
              <a:t>Project </a:t>
            </a:r>
            <a:r>
              <a:rPr lang="en-US" altLang="zh-CN" sz="2000" dirty="0" smtClean="0"/>
              <a:t>oriented</a:t>
            </a:r>
            <a:r>
              <a:rPr lang="zh-CN" altLang="en-US" sz="2000" dirty="0" smtClean="0"/>
              <a:t>，反向工程</a:t>
            </a:r>
            <a:r>
              <a:rPr lang="en-US" altLang="zh-CN" sz="2000" dirty="0"/>
              <a:t>Re </a:t>
            </a:r>
            <a:r>
              <a:rPr lang="en-US" altLang="zh-CN" sz="2000" dirty="0" smtClean="0"/>
              <a:t>engineering</a:t>
            </a:r>
            <a:r>
              <a:rPr lang="zh-CN" altLang="en-US" sz="2000" dirty="0" smtClean="0"/>
              <a:t>，</a:t>
            </a:r>
            <a:r>
              <a:rPr lang="zh-CN" altLang="en-US" sz="2000" dirty="0"/>
              <a:t>反向思维，中式思维</a:t>
            </a:r>
            <a:r>
              <a:rPr lang="zh-CN" altLang="en-US" sz="2000" dirty="0" smtClean="0"/>
              <a:t>，，</a:t>
            </a:r>
            <a:endParaRPr lang="en-US" altLang="zh-CN" sz="2000" dirty="0" smtClean="0"/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6375915"/>
      </p:ext>
    </p:extLst>
  </p:cSld>
  <p:clrMapOvr>
    <a:masterClrMapping/>
  </p:clrMapOvr>
  <p:transition advTm="356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llZGIzOTJmYzliYzkwOTQ2NjY0YjM5OWRkYjNjM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楷体" panose="02010600040101010101" pitchFamily="2" charset="-122"/>
          </a:defRPr>
        </a:defPPr>
      </a:lstStyle>
    </a:spDef>
    <a:lnDef>
      <a:spPr bwMode="auto">
        <a:solidFill>
          <a:schemeClr val="accent1"/>
        </a:solidFill>
        <a:ln w="57150" cap="flat" cmpd="sng" algn="ctr">
          <a:solidFill>
            <a:srgbClr val="C00000"/>
          </a:solidFill>
          <a:prstDash val="solid"/>
          <a:round/>
          <a:headEnd type="none" w="med" len="med"/>
          <a:tailEnd type="triangle"/>
        </a:ln>
      </a:spPr>
      <a:bodyPr/>
      <a:lstStyle/>
    </a:ln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汇报PPT-模板</Template>
  <TotalTime>1759</TotalTime>
  <Words>2469</Words>
  <Application>Microsoft Office PowerPoint</Application>
  <PresentationFormat>宽屏</PresentationFormat>
  <Paragraphs>313</Paragraphs>
  <Slides>39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49" baseType="lpstr">
      <vt:lpstr>宋体</vt:lpstr>
      <vt:lpstr>微软雅黑</vt:lpstr>
      <vt:lpstr>Arial</vt:lpstr>
      <vt:lpstr>Calibri</vt:lpstr>
      <vt:lpstr>Times New Roman</vt:lpstr>
      <vt:lpstr>Verdana</vt:lpstr>
      <vt:lpstr>Wingdings</vt:lpstr>
      <vt:lpstr>sample</vt:lpstr>
      <vt:lpstr>Acrobat Document</vt:lpstr>
      <vt:lpstr>文档</vt:lpstr>
      <vt:lpstr>格物致知（how）</vt:lpstr>
      <vt:lpstr>格物致知方法1，说文解字 咬文嚼字</vt:lpstr>
      <vt:lpstr>格物致知方法2，5w1h，教我们如何没话找话</vt:lpstr>
      <vt:lpstr>格物致知方法3，三合-合理合情合法，</vt:lpstr>
      <vt:lpstr>格物致知是科研</vt:lpstr>
      <vt:lpstr>格物致知是案例（实事求是）</vt:lpstr>
      <vt:lpstr>格物致知是实事求是（两个读物）</vt:lpstr>
      <vt:lpstr>格物致知与精读成精</vt:lpstr>
      <vt:lpstr>“science”曾被译为格物致知学</vt:lpstr>
      <vt:lpstr>格物致知</vt:lpstr>
      <vt:lpstr>格物致知是根</vt:lpstr>
      <vt:lpstr>格物致知就是“格”</vt:lpstr>
      <vt:lpstr>格物致知（what）</vt:lpstr>
      <vt:lpstr>PowerPoint 演示文稿</vt:lpstr>
      <vt:lpstr>PowerPoint 演示文稿</vt:lpstr>
      <vt:lpstr>我们相信，你还有很多疑问</vt:lpstr>
      <vt:lpstr>格物致知</vt:lpstr>
      <vt:lpstr>小结</vt:lpstr>
      <vt:lpstr>格物致知是根</vt:lpstr>
      <vt:lpstr>格物致知就是“格”</vt:lpstr>
      <vt:lpstr>格物致知（what）</vt:lpstr>
      <vt:lpstr>格物致知（how）</vt:lpstr>
      <vt:lpstr>格物致知是科研</vt:lpstr>
      <vt:lpstr>格物致知是案例（实事求是）</vt:lpstr>
      <vt:lpstr>格物致知是实事求是（两个读物）</vt:lpstr>
      <vt:lpstr>两个读物</vt:lpstr>
      <vt:lpstr>格物致知与精读成精</vt:lpstr>
      <vt:lpstr>“science”曾被译为格物致知学</vt:lpstr>
      <vt:lpstr>PhD的真实含义和科学差不多，</vt:lpstr>
      <vt:lpstr>格物致知与知行合一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</vt:lpstr>
      <vt:lpstr>我们相信，你还有很多疑问，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china</dc:creator>
  <cp:lastModifiedBy>Microsoft</cp:lastModifiedBy>
  <cp:revision>409</cp:revision>
  <dcterms:created xsi:type="dcterms:W3CDTF">2015-05-15T04:09:00Z</dcterms:created>
  <dcterms:modified xsi:type="dcterms:W3CDTF">2024-10-17T16:35:43Z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76020584076945469DEAD73FB0A4CA4F</vt:lpwstr>
  </property>
  <property fmtid="{D5CDD505-2E9C-101B-9397-08002B2CF9AE}" pid="3" name="KSOProductBuildVer">
    <vt:lpwstr>2052-11.1.0.11830</vt:lpwstr>
  </property>
</Properties>
</file>