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91" r:id="rId2"/>
    <p:sldId id="392" r:id="rId3"/>
    <p:sldId id="399" r:id="rId4"/>
    <p:sldId id="393" r:id="rId5"/>
    <p:sldId id="397" r:id="rId6"/>
    <p:sldId id="400" r:id="rId7"/>
    <p:sldId id="398" r:id="rId8"/>
    <p:sldId id="395" r:id="rId9"/>
    <p:sldId id="386" r:id="rId10"/>
  </p:sldIdLst>
  <p:sldSz cx="12192000" cy="6858000"/>
  <p:notesSz cx="7099300" cy="10234613"/>
  <p:custDataLst>
    <p:tags r:id="rId1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174D"/>
    <a:srgbClr val="58267E"/>
    <a:srgbClr val="FFFF00"/>
    <a:srgbClr val="09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77598" autoAdjust="0"/>
  </p:normalViewPr>
  <p:slideViewPr>
    <p:cSldViewPr>
      <p:cViewPr varScale="1">
        <p:scale>
          <a:sx n="59" d="100"/>
          <a:sy n="59" d="100"/>
        </p:scale>
        <p:origin x="54" y="300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88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6A7C3D-4149-4938-92EE-5C7BA51B3D9A}" type="datetimeFigureOut">
              <a:rPr lang="zh-CN" altLang="en-US"/>
              <a:pPr>
                <a:defRPr/>
              </a:pPr>
              <a:t>2024/12/10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B654333-4B7A-485A-BD24-8ABDB4F34D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3D4B0B-4027-4C24-A22D-B454D3AF0B8A}" type="datetimeFigureOut">
              <a:rPr lang="zh-CN" altLang="en-US"/>
              <a:pPr>
                <a:defRPr/>
              </a:pPr>
              <a:t>2024/12/10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6FA4DDD-AAC9-472E-885F-5C0BF8A1CE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32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443539"/>
            <a:ext cx="12192000" cy="1441450"/>
          </a:xfrm>
          <a:prstGeom prst="rect">
            <a:avLst/>
          </a:prstGeom>
          <a:solidFill>
            <a:srgbClr val="09559D"/>
          </a:solidFill>
          <a:ln w="9525">
            <a:noFill/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zh-CN" altLang="en-US" sz="1900">
              <a:solidFill>
                <a:srgbClr val="0955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224536"/>
            <a:ext cx="3096344" cy="60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7"/>
          <p:cNvSpPr>
            <a:spLocks noGrp="1" noChangeArrowheads="1"/>
          </p:cNvSpPr>
          <p:nvPr>
            <p:ph type="ctrTitle"/>
          </p:nvPr>
        </p:nvSpPr>
        <p:spPr bwMode="black">
          <a:xfrm>
            <a:off x="1697955" y="2136879"/>
            <a:ext cx="8796089" cy="808683"/>
          </a:xfrm>
        </p:spPr>
        <p:txBody>
          <a:bodyPr lIns="91440" tIns="45720" rIns="91440" bIns="45720" anchor="ctr"/>
          <a:lstStyle>
            <a:lvl1pPr algn="ctr">
              <a:defRPr sz="4655">
                <a:solidFill>
                  <a:srgbClr val="09559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999656" y="3963236"/>
            <a:ext cx="6096001" cy="745448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 b="0">
                <a:solidFill>
                  <a:srgbClr val="09559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单击此处编辑母版副标题样式</a:t>
            </a:r>
            <a:endParaRPr lang="en-US" altLang="zh-CN" dirty="0"/>
          </a:p>
        </p:txBody>
      </p:sp>
      <p:pic>
        <p:nvPicPr>
          <p:cNvPr id="10" name="图片 9" descr="微信图片_20231018101352"/>
          <p:cNvPicPr>
            <a:picLocks noChangeAspect="1"/>
          </p:cNvPicPr>
          <p:nvPr userDrawn="1"/>
        </p:nvPicPr>
        <p:blipFill rotWithShape="1">
          <a:blip r:embed="rId3">
            <a:alphaModFix amt="80000"/>
          </a:blip>
          <a:srcRect t="31837" b="35104"/>
          <a:stretch/>
        </p:blipFill>
        <p:spPr>
          <a:xfrm>
            <a:off x="9624392" y="162790"/>
            <a:ext cx="2352387" cy="583691"/>
          </a:xfrm>
          <a:prstGeom prst="rect">
            <a:avLst/>
          </a:prstGeom>
          <a:effectLst>
            <a:softEdge rad="76200"/>
          </a:effectLst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839416" y="1412776"/>
            <a:ext cx="10438184" cy="437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9480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9256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矩形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45602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 userDrawn="1"/>
        </p:nvSpPr>
        <p:spPr bwMode="auto">
          <a:xfrm>
            <a:off x="0" y="0"/>
            <a:ext cx="12192000" cy="6858000"/>
          </a:xfrm>
          <a:prstGeom prst="roundRect">
            <a:avLst>
              <a:gd name="adj" fmla="val 3696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rgbClr val="0070C0"/>
              </a:gs>
            </a:gsLst>
            <a:lin ang="16200000" scaled="1"/>
            <a:tileRect/>
          </a:gra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3" name="标题 3"/>
          <p:cNvSpPr>
            <a:spLocks noGrp="1"/>
          </p:cNvSpPr>
          <p:nvPr>
            <p:ph type="ctrTitle"/>
          </p:nvPr>
        </p:nvSpPr>
        <p:spPr>
          <a:xfrm>
            <a:off x="1697955" y="2206898"/>
            <a:ext cx="8796089" cy="738664"/>
          </a:xfrm>
        </p:spPr>
        <p:txBody>
          <a:bodyPr/>
          <a:lstStyle>
            <a:lvl1pPr algn="ctr">
              <a:defRPr sz="4800"/>
            </a:lvl1pPr>
          </a:lstStyle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副标题 4"/>
          <p:cNvSpPr>
            <a:spLocks noGrp="1"/>
          </p:cNvSpPr>
          <p:nvPr>
            <p:ph type="subTitle" idx="1"/>
          </p:nvPr>
        </p:nvSpPr>
        <p:spPr>
          <a:xfrm>
            <a:off x="2999656" y="3963236"/>
            <a:ext cx="6096001" cy="745448"/>
          </a:xfrm>
        </p:spPr>
        <p:txBody>
          <a:bodyPr/>
          <a:lstStyle>
            <a:lvl1pPr algn="ctr">
              <a:defRPr sz="4400"/>
            </a:lvl1pPr>
          </a:lstStyle>
          <a:p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75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99456" y="404664"/>
            <a:ext cx="7823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spAutoFit/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839416" y="1412776"/>
            <a:ext cx="10438184" cy="437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8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9B838FB-414F-4C46-A12F-75AC8BC44A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20587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050925"/>
            <a:ext cx="12192000" cy="76200"/>
          </a:xfrm>
          <a:prstGeom prst="rect">
            <a:avLst/>
          </a:prstGeom>
          <a:solidFill>
            <a:srgbClr val="09559D"/>
          </a:solidFill>
          <a:ln w="9525">
            <a:noFill/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zh-CN" altLang="en-US" sz="19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99456" y="387989"/>
            <a:ext cx="7823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spAutoFit/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7407" y="1279524"/>
            <a:ext cx="10538253" cy="481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8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8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8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9B838FB-414F-4C46-A12F-75AC8BC44A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9" name="图片 8" descr="院徽"/>
          <p:cNvPicPr>
            <a:picLocks noChangeAspect="1"/>
          </p:cNvPicPr>
          <p:nvPr userDrawn="1"/>
        </p:nvPicPr>
        <p:blipFill>
          <a:blip r:embed="rId8">
            <a:alphaModFix amt="80000"/>
          </a:blip>
          <a:stretch>
            <a:fillRect/>
          </a:stretch>
        </p:blipFill>
        <p:spPr>
          <a:xfrm>
            <a:off x="159073" y="159796"/>
            <a:ext cx="755327" cy="616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54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23"/>
          <a:stretch/>
        </p:blipFill>
        <p:spPr bwMode="auto">
          <a:xfrm>
            <a:off x="11305661" y="188429"/>
            <a:ext cx="643655" cy="603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6" r:id="rId4"/>
    <p:sldLayoutId id="2147483653" r:id="rId5"/>
    <p:sldLayoutId id="2147483657" r:id="rId6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Verdana" panose="020B0604030504040204" pitchFamily="34" charset="0"/>
        </a:defRPr>
      </a:lvl5pPr>
      <a:lvl6pPr marL="483870" algn="l" rtl="0" eaLnBrk="1" fontAlgn="base" hangingPunct="1">
        <a:spcBef>
          <a:spcPct val="0"/>
        </a:spcBef>
        <a:spcAft>
          <a:spcPct val="0"/>
        </a:spcAft>
        <a:defRPr sz="3385" b="1">
          <a:solidFill>
            <a:schemeClr val="bg1"/>
          </a:solidFill>
          <a:latin typeface="Verdana" panose="020B0604030504040204" pitchFamily="34" charset="0"/>
        </a:defRPr>
      </a:lvl6pPr>
      <a:lvl7pPr marL="967740" algn="l" rtl="0" eaLnBrk="1" fontAlgn="base" hangingPunct="1">
        <a:spcBef>
          <a:spcPct val="0"/>
        </a:spcBef>
        <a:spcAft>
          <a:spcPct val="0"/>
        </a:spcAft>
        <a:defRPr sz="3385" b="1">
          <a:solidFill>
            <a:schemeClr val="bg1"/>
          </a:solidFill>
          <a:latin typeface="Verdana" panose="020B0604030504040204" pitchFamily="34" charset="0"/>
        </a:defRPr>
      </a:lvl7pPr>
      <a:lvl8pPr marL="1451610" algn="l" rtl="0" eaLnBrk="1" fontAlgn="base" hangingPunct="1">
        <a:spcBef>
          <a:spcPct val="0"/>
        </a:spcBef>
        <a:spcAft>
          <a:spcPct val="0"/>
        </a:spcAft>
        <a:defRPr sz="3385" b="1">
          <a:solidFill>
            <a:schemeClr val="bg1"/>
          </a:solidFill>
          <a:latin typeface="Verdana" panose="020B0604030504040204" pitchFamily="34" charset="0"/>
        </a:defRPr>
      </a:lvl8pPr>
      <a:lvl9pPr marL="1934845" algn="l" rtl="0" eaLnBrk="1" fontAlgn="base" hangingPunct="1">
        <a:spcBef>
          <a:spcPct val="0"/>
        </a:spcBef>
        <a:spcAft>
          <a:spcPct val="0"/>
        </a:spcAft>
        <a:defRPr sz="3385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900" b="1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86130" indent="-3016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900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208405" indent="-2413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00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92275" indent="-24130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176780" indent="-24130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660650" indent="-241935" algn="l" rtl="0" eaLnBrk="1" fontAlgn="base" hangingPunct="1">
        <a:spcBef>
          <a:spcPct val="20000"/>
        </a:spcBef>
        <a:spcAft>
          <a:spcPct val="0"/>
        </a:spcAft>
        <a:buChar char="»"/>
        <a:defRPr sz="2115">
          <a:solidFill>
            <a:schemeClr val="tx1"/>
          </a:solidFill>
          <a:latin typeface="Arial" panose="020B0604020202020204" pitchFamily="34" charset="0"/>
        </a:defRPr>
      </a:lvl6pPr>
      <a:lvl7pPr marL="3144520" indent="-241935" algn="l" rtl="0" eaLnBrk="1" fontAlgn="base" hangingPunct="1">
        <a:spcBef>
          <a:spcPct val="20000"/>
        </a:spcBef>
        <a:spcAft>
          <a:spcPct val="0"/>
        </a:spcAft>
        <a:buChar char="»"/>
        <a:defRPr sz="2115">
          <a:solidFill>
            <a:schemeClr val="tx1"/>
          </a:solidFill>
          <a:latin typeface="Arial" panose="020B0604020202020204" pitchFamily="34" charset="0"/>
        </a:defRPr>
      </a:lvl7pPr>
      <a:lvl8pPr marL="3628390" indent="-241935" algn="l" rtl="0" eaLnBrk="1" fontAlgn="base" hangingPunct="1">
        <a:spcBef>
          <a:spcPct val="20000"/>
        </a:spcBef>
        <a:spcAft>
          <a:spcPct val="0"/>
        </a:spcAft>
        <a:buChar char="»"/>
        <a:defRPr sz="2115">
          <a:solidFill>
            <a:schemeClr val="tx1"/>
          </a:solidFill>
          <a:latin typeface="Arial" panose="020B0604020202020204" pitchFamily="34" charset="0"/>
        </a:defRPr>
      </a:lvl8pPr>
      <a:lvl9pPr marL="4112260" indent="-241935" algn="l" rtl="0" eaLnBrk="1" fontAlgn="base" hangingPunct="1">
        <a:spcBef>
          <a:spcPct val="20000"/>
        </a:spcBef>
        <a:spcAft>
          <a:spcPct val="0"/>
        </a:spcAft>
        <a:buChar char="»"/>
        <a:defRPr sz="2115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484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871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45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32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97955" y="1778704"/>
            <a:ext cx="8796089" cy="1525033"/>
          </a:xfrm>
        </p:spPr>
        <p:txBody>
          <a:bodyPr/>
          <a:lstStyle/>
          <a:p>
            <a:r>
              <a:rPr lang="zh-CN" altLang="en-US" dirty="0" smtClean="0"/>
              <a:t>期末考试 不会</a:t>
            </a:r>
            <a:r>
              <a:rPr lang="zh-CN" altLang="en-US" dirty="0"/>
              <a:t>的题也要</a:t>
            </a:r>
            <a:r>
              <a:rPr lang="zh-CN" altLang="en-US" dirty="0" smtClean="0"/>
              <a:t>写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99656" y="3963236"/>
            <a:ext cx="7632848" cy="745448"/>
          </a:xfrm>
        </p:spPr>
        <p:txBody>
          <a:bodyPr/>
          <a:lstStyle/>
          <a:p>
            <a:r>
              <a:rPr lang="zh-CN" altLang="en-US" dirty="0"/>
              <a:t>即便是解不出来，也要表达</a:t>
            </a:r>
            <a:r>
              <a:rPr lang="zh-CN" altLang="en-US" dirty="0" smtClean="0"/>
              <a:t>一下俺的</a:t>
            </a:r>
            <a:r>
              <a:rPr lang="zh-CN" altLang="en-US" dirty="0"/>
              <a:t>水平，</a:t>
            </a:r>
          </a:p>
        </p:txBody>
      </p:sp>
    </p:spTree>
    <p:extLst>
      <p:ext uri="{BB962C8B-B14F-4D97-AF65-F5344CB8AC3E}">
        <p14:creationId xmlns:p14="http://schemas.microsoft.com/office/powerpoint/2010/main" val="16273659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基本原则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dirty="0" smtClean="0"/>
              <a:t>不要什么都不写。</a:t>
            </a:r>
            <a:endParaRPr lang="en-US" altLang="zh-CN" b="0" dirty="0" smtClean="0"/>
          </a:p>
          <a:p>
            <a:r>
              <a:rPr lang="zh-CN" altLang="en-US" b="0" dirty="0" smtClean="0"/>
              <a:t>把题意分析一遍。</a:t>
            </a:r>
            <a:endParaRPr lang="en-US" altLang="zh-CN" b="0" dirty="0" smtClean="0"/>
          </a:p>
          <a:p>
            <a:pPr marL="361950" lvl="1" indent="-361950"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zh-CN" altLang="en-US" b="0" dirty="0" smtClean="0"/>
              <a:t>写出题意的大纲。</a:t>
            </a:r>
            <a:endParaRPr lang="en-US" altLang="zh-CN" b="0" dirty="0" smtClean="0"/>
          </a:p>
          <a:p>
            <a:r>
              <a:rPr lang="zh-CN" altLang="en-US" b="0" dirty="0" smtClean="0"/>
              <a:t>根据大纲</a:t>
            </a:r>
            <a:r>
              <a:rPr lang="zh-CN" altLang="en-US" dirty="0" smtClean="0"/>
              <a:t>说文解字。</a:t>
            </a:r>
            <a:endParaRPr lang="en-US" altLang="zh-CN" dirty="0" smtClean="0"/>
          </a:p>
          <a:p>
            <a:r>
              <a:rPr lang="zh-CN" altLang="en-US" b="0" dirty="0" smtClean="0"/>
              <a:t>能答多少就答多少。</a:t>
            </a:r>
            <a:endParaRPr lang="en-US" altLang="zh-CN" b="0" dirty="0" smtClean="0"/>
          </a:p>
        </p:txBody>
      </p:sp>
    </p:spTree>
    <p:extLst>
      <p:ext uri="{BB962C8B-B14F-4D97-AF65-F5344CB8AC3E}">
        <p14:creationId xmlns:p14="http://schemas.microsoft.com/office/powerpoint/2010/main" val="42569940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基本原则 （详细</a:t>
            </a:r>
            <a:r>
              <a:rPr lang="zh-CN" altLang="en-US" dirty="0" smtClean="0"/>
              <a:t>一些）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38FB-414F-4C46-A12F-75AC8BC44A4B}" type="slidenum">
              <a:rPr lang="en-US" altLang="zh-CN" smtClean="0"/>
              <a:pPr/>
              <a:t>3</a:t>
            </a:fld>
            <a:endParaRPr lang="en-US" altLang="zh-CN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 smtClean="0"/>
              <a:t>不要什么都不写。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答题有两个部分，一个是对题的分析，一个是解题本身，两部分都有分，写上就有主观分，不写一分都没有，</a:t>
            </a:r>
            <a:endParaRPr lang="en-US" altLang="zh-CN" sz="2000" dirty="0" smtClean="0"/>
          </a:p>
          <a:p>
            <a:r>
              <a:rPr lang="zh-CN" altLang="en-US" sz="2000" dirty="0" smtClean="0"/>
              <a:t>把题意分析一遍。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对题的了解题的分析是解决问题的方法的开端，应该得一些分，即便是题目没有解出来，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写出题意的大纲。</a:t>
            </a:r>
            <a:endParaRPr lang="en-US" altLang="zh-CN" sz="2000" dirty="0" smtClean="0"/>
          </a:p>
          <a:p>
            <a:pPr lvl="2"/>
            <a:r>
              <a:rPr lang="zh-CN" altLang="en-US" sz="1800" dirty="0" smtClean="0"/>
              <a:t>重新把题抄一遍，</a:t>
            </a:r>
            <a:endParaRPr lang="en-US" altLang="zh-CN" sz="1800" dirty="0" smtClean="0"/>
          </a:p>
          <a:p>
            <a:r>
              <a:rPr lang="zh-CN" altLang="en-US" sz="2000" dirty="0" smtClean="0"/>
              <a:t>根据大纲说文解字。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每一个字一行，中间空出</a:t>
            </a:r>
            <a:r>
              <a:rPr lang="en-US" altLang="zh-CN" sz="2000" dirty="0" smtClean="0"/>
              <a:t>n</a:t>
            </a:r>
            <a:r>
              <a:rPr lang="zh-CN" altLang="en-US" sz="2000" dirty="0" smtClean="0"/>
              <a:t>行，这就是你的卷面</a:t>
            </a:r>
            <a:endParaRPr lang="en-US" altLang="zh-CN" sz="2000" dirty="0" smtClean="0"/>
          </a:p>
          <a:p>
            <a:r>
              <a:rPr lang="zh-CN" altLang="en-US" sz="2000" dirty="0" smtClean="0"/>
              <a:t>能答多少就答多少。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在空行内填空。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791048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举一个例子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 smtClean="0"/>
              <a:t>题：</a:t>
            </a:r>
            <a:r>
              <a:rPr lang="zh-CN" altLang="en-US" sz="3200" b="0" dirty="0" smtClean="0"/>
              <a:t>试论</a:t>
            </a:r>
            <a:r>
              <a:rPr lang="zh-CN" altLang="en-US" sz="3200" b="0" dirty="0"/>
              <a:t>证郑州工业管理学院更名为郑州航空航天大学的</a:t>
            </a:r>
            <a:r>
              <a:rPr lang="zh-CN" altLang="en-US" sz="3200" b="0" dirty="0" smtClean="0"/>
              <a:t>意义</a:t>
            </a:r>
            <a:endParaRPr lang="en-US" altLang="zh-CN" sz="3200" b="0" dirty="0" smtClean="0"/>
          </a:p>
          <a:p>
            <a:r>
              <a:rPr lang="zh-CN" altLang="en-US" sz="3200" dirty="0"/>
              <a:t>思路：</a:t>
            </a:r>
            <a:r>
              <a:rPr lang="zh-CN" altLang="en-US" sz="3200" b="0" dirty="0"/>
              <a:t>这道题我也不会解，也是从零开始</a:t>
            </a:r>
            <a:r>
              <a:rPr lang="zh-CN" altLang="en-US" sz="3200" b="0" dirty="0" smtClean="0"/>
              <a:t>，下面是</a:t>
            </a:r>
            <a:r>
              <a:rPr lang="zh-CN" altLang="en-US" sz="3200" b="0" dirty="0"/>
              <a:t>解题方法，首先用这个</a:t>
            </a:r>
            <a:r>
              <a:rPr lang="zh-CN" altLang="en-US" sz="3200" b="0" dirty="0" smtClean="0"/>
              <a:t>开头：</a:t>
            </a:r>
            <a:endParaRPr lang="en-US" altLang="zh-CN" sz="3200" b="0" dirty="0" smtClean="0"/>
          </a:p>
          <a:p>
            <a:pPr lvl="1"/>
            <a:r>
              <a:rPr lang="zh-CN" altLang="en-US" sz="2000" dirty="0" smtClean="0"/>
              <a:t>以下分</a:t>
            </a:r>
            <a:r>
              <a:rPr lang="en-US" altLang="zh-CN" sz="2000" dirty="0" smtClean="0"/>
              <a:t>5个部分来论述这个问题</a:t>
            </a:r>
            <a:r>
              <a:rPr lang="zh-CN" altLang="en-US" sz="2000" dirty="0" smtClean="0"/>
              <a:t>，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然后</a:t>
            </a:r>
            <a:r>
              <a:rPr lang="zh-CN" altLang="en-US" sz="2000" dirty="0"/>
              <a:t>一行一行的写下来</a:t>
            </a:r>
            <a:r>
              <a:rPr lang="zh-CN" altLang="en-US" sz="2000" dirty="0" smtClean="0"/>
              <a:t>，</a:t>
            </a:r>
            <a:endParaRPr lang="en-US" altLang="zh-CN" sz="2000" dirty="0" smtClean="0"/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lvl="1"/>
            <a:r>
              <a:rPr lang="zh-CN" altLang="en-US" sz="2000" dirty="0" smtClean="0"/>
              <a:t>然后</a:t>
            </a:r>
            <a:r>
              <a:rPr lang="zh-CN" altLang="en-US" sz="2000" dirty="0"/>
              <a:t>用百度搜出内容，见下一页，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53593"/>
          <a:stretch/>
        </p:blipFill>
        <p:spPr>
          <a:xfrm>
            <a:off x="6145312" y="3062620"/>
            <a:ext cx="2592288" cy="272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213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71" y="0"/>
            <a:ext cx="12060295" cy="669664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002814"/>
              </p:ext>
            </p:extLst>
          </p:nvPr>
        </p:nvGraphicFramePr>
        <p:xfrm>
          <a:off x="1703512" y="222696"/>
          <a:ext cx="1584176" cy="1081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包装程序外壳对象" showAsIcon="1" r:id="rId4" imgW="3302280" imgH="342360" progId="Package">
                  <p:embed/>
                </p:oleObj>
              </mc:Choice>
              <mc:Fallback>
                <p:oleObj name="包装程序外壳对象" showAsIcon="1" r:id="rId4" imgW="3302280" imgH="34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3512" y="222696"/>
                        <a:ext cx="1584176" cy="1081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888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，</a:t>
            </a:r>
          </a:p>
        </p:txBody>
      </p:sp>
    </p:spTree>
    <p:extLst>
      <p:ext uri="{BB962C8B-B14F-4D97-AF65-F5344CB8AC3E}">
        <p14:creationId xmlns:p14="http://schemas.microsoft.com/office/powerpoint/2010/main" val="26000771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可以看到，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从</a:t>
            </a:r>
            <a:r>
              <a:rPr lang="en-US" altLang="zh-CN" dirty="0" smtClean="0"/>
              <a:t>0~1</a:t>
            </a:r>
            <a:r>
              <a:rPr lang="zh-CN" altLang="en-US" dirty="0"/>
              <a:t>，我们有了内容，不管这个内容对与否，总得给点分吧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/>
              <a:t>对于自己完全不会的题也是如此，拿不</a:t>
            </a:r>
            <a:r>
              <a:rPr lang="zh-CN" altLang="en-US" dirty="0" smtClean="0"/>
              <a:t>到满分</a:t>
            </a:r>
            <a:r>
              <a:rPr lang="zh-CN" altLang="en-US" dirty="0"/>
              <a:t>，可以拿</a:t>
            </a:r>
            <a:r>
              <a:rPr lang="en-US" altLang="zh-CN" dirty="0" smtClean="0"/>
              <a:t>50%</a:t>
            </a:r>
            <a:r>
              <a:rPr lang="zh-CN" altLang="en-US" dirty="0" smtClean="0"/>
              <a:t>分</a:t>
            </a:r>
            <a:r>
              <a:rPr lang="zh-CN" altLang="en-US" dirty="0"/>
              <a:t>，写的再好一点就可以拿到</a:t>
            </a:r>
            <a:r>
              <a:rPr lang="en-US" altLang="zh-CN" dirty="0" smtClean="0"/>
              <a:t>70%</a:t>
            </a:r>
            <a:r>
              <a:rPr lang="zh-CN" altLang="en-US" dirty="0" smtClean="0"/>
              <a:t>分</a:t>
            </a:r>
            <a:r>
              <a:rPr lang="zh-CN" altLang="en-US" dirty="0"/>
              <a:t>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429107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下面再举一个高数的例子，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9"/>
          <a:stretch/>
        </p:blipFill>
        <p:spPr>
          <a:xfrm rot="16200000">
            <a:off x="2020898" y="-665393"/>
            <a:ext cx="2485592" cy="64979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83432" y="4125397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这</a:t>
            </a:r>
            <a:r>
              <a:rPr lang="zh-CN" altLang="en-US" dirty="0"/>
              <a:t>是他的</a:t>
            </a:r>
            <a:r>
              <a:rPr lang="zh-CN" altLang="en-US" dirty="0" smtClean="0"/>
              <a:t>难题，他不会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44" y="655294"/>
            <a:ext cx="4104456" cy="547474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92144" y="1290902"/>
            <a:ext cx="38854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函数的定义是什么？什么叫做函数函数？出一个</a:t>
            </a:r>
            <a:r>
              <a:rPr lang="en-US" altLang="zh-CN" sz="1200" dirty="0" smtClean="0"/>
              <a:t>y</a:t>
            </a:r>
            <a:r>
              <a:rPr lang="zh-CN" altLang="en-US" sz="1200" dirty="0"/>
              <a:t>，所以</a:t>
            </a:r>
            <a:r>
              <a:rPr lang="zh-CN" altLang="en-US" sz="1200" dirty="0" smtClean="0"/>
              <a:t>根据</a:t>
            </a:r>
            <a:r>
              <a:rPr lang="en-US" altLang="zh-CN" sz="1200" dirty="0"/>
              <a:t>x</a:t>
            </a:r>
            <a:r>
              <a:rPr lang="zh-CN" altLang="en-US" sz="1200" dirty="0"/>
              <a:t>的值算出</a:t>
            </a:r>
            <a:r>
              <a:rPr lang="en-US" altLang="zh-CN" sz="1200" dirty="0"/>
              <a:t>y</a:t>
            </a:r>
            <a:r>
              <a:rPr lang="zh-CN" altLang="en-US" sz="1200" dirty="0"/>
              <a:t>值，画出一条大概的样子，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2344" y="2575343"/>
            <a:ext cx="38854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什么是间断点？间断点的定义是什么？对应的教科书是哪一页？把间断点的定义写下来，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37463" y="4462953"/>
            <a:ext cx="38854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什么是间断点的类型？有哪几个类型对应的教科书在哪里？是哪一页？把内容写下来，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450819" y="619600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这是他的</a:t>
            </a:r>
            <a:r>
              <a:rPr lang="zh-CN" altLang="en-US" dirty="0" smtClean="0"/>
              <a:t>答卷</a:t>
            </a:r>
            <a:r>
              <a:rPr lang="zh-CN" altLang="en-US" dirty="0"/>
              <a:t>，</a:t>
            </a:r>
          </a:p>
        </p:txBody>
      </p:sp>
    </p:spTree>
    <p:extLst>
      <p:ext uri="{BB962C8B-B14F-4D97-AF65-F5344CB8AC3E}">
        <p14:creationId xmlns:p14="http://schemas.microsoft.com/office/powerpoint/2010/main" val="28322471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作为一个练习，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838FB-414F-4C46-A12F-75AC8BC44A4B}" type="slidenum">
              <a:rPr lang="en-US" altLang="zh-CN" smtClean="0"/>
              <a:pPr/>
              <a:t>8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04664"/>
            <a:ext cx="6768752" cy="227517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4417" y="1736779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开卷，可以免费看教科书。</a:t>
            </a: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题目的分解</a:t>
            </a: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题目的出处，</a:t>
            </a: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书上教科书的位置</a:t>
            </a: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书上</a:t>
            </a:r>
            <a:r>
              <a:rPr lang="zh-CN" altLang="en-US" sz="2400" dirty="0" smtClean="0"/>
              <a:t>例题</a:t>
            </a: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解释一下符号的意义</a:t>
            </a: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书写的工整性。</a:t>
            </a:r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400248" y="2723487"/>
            <a:ext cx="460735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比如这一道题，按照以下内容书写</a:t>
            </a:r>
            <a:r>
              <a:rPr lang="zh-CN" altLang="en-US" sz="1400" dirty="0" smtClean="0"/>
              <a:t>，</a:t>
            </a:r>
            <a:endParaRPr lang="en-US" altLang="zh-CN" sz="1400" dirty="0" smtClean="0"/>
          </a:p>
          <a:p>
            <a:endParaRPr lang="en-US" altLang="zh-CN" sz="1400" dirty="0"/>
          </a:p>
          <a:p>
            <a:r>
              <a:rPr lang="en-US" altLang="zh-CN" sz="1400" dirty="0" smtClean="0"/>
              <a:t>1</a:t>
            </a:r>
            <a:r>
              <a:rPr lang="zh-CN" altLang="en-US" sz="1400" dirty="0" smtClean="0"/>
              <a:t>）首先</a:t>
            </a:r>
            <a:r>
              <a:rPr lang="zh-CN" altLang="en-US" sz="1400" dirty="0"/>
              <a:t>是定积分的符号，要了解定积分的意义是什么</a:t>
            </a:r>
            <a:r>
              <a:rPr lang="zh-CN" altLang="en-US" sz="1400" dirty="0" smtClean="0"/>
              <a:t>？</a:t>
            </a:r>
            <a:endParaRPr lang="en-US" altLang="zh-CN" sz="1400" dirty="0" smtClean="0"/>
          </a:p>
          <a:p>
            <a:r>
              <a:rPr lang="zh-CN" altLang="en-US" sz="1400" dirty="0" smtClean="0"/>
              <a:t>中间</a:t>
            </a:r>
            <a:r>
              <a:rPr lang="zh-CN" altLang="en-US" sz="1400" dirty="0"/>
              <a:t>空出</a:t>
            </a:r>
            <a:r>
              <a:rPr lang="en-US" altLang="zh-CN" sz="1400" dirty="0"/>
              <a:t>n</a:t>
            </a:r>
            <a:r>
              <a:rPr lang="zh-CN" altLang="en-US" sz="1400" dirty="0"/>
              <a:t>个行</a:t>
            </a:r>
            <a:r>
              <a:rPr lang="zh-CN" altLang="en-US" sz="1400" dirty="0" smtClean="0"/>
              <a:t>，</a:t>
            </a:r>
            <a:endParaRPr lang="en-US" altLang="zh-CN" sz="1400" dirty="0" smtClean="0"/>
          </a:p>
          <a:p>
            <a:endParaRPr lang="en-US" altLang="zh-CN" sz="1400" dirty="0"/>
          </a:p>
          <a:p>
            <a:r>
              <a:rPr lang="en-US" altLang="zh-CN" sz="1400" dirty="0" smtClean="0"/>
              <a:t>2</a:t>
            </a:r>
            <a:r>
              <a:rPr lang="zh-CN" altLang="en-US" sz="1400" dirty="0"/>
              <a:t>）然后就是函数本身</a:t>
            </a:r>
            <a:r>
              <a:rPr lang="zh-CN" altLang="en-US" sz="1400" dirty="0" smtClean="0"/>
              <a:t>，</a:t>
            </a:r>
            <a:endParaRPr lang="en-US" altLang="zh-CN" sz="1400" dirty="0" smtClean="0"/>
          </a:p>
          <a:p>
            <a:r>
              <a:rPr lang="zh-CN" altLang="en-US" sz="1400" dirty="0" smtClean="0"/>
              <a:t>中间</a:t>
            </a:r>
            <a:r>
              <a:rPr lang="zh-CN" altLang="en-US" sz="1400" dirty="0"/>
              <a:t>空出</a:t>
            </a:r>
            <a:r>
              <a:rPr lang="en-US" altLang="zh-CN" sz="1400" dirty="0"/>
              <a:t>n</a:t>
            </a:r>
            <a:r>
              <a:rPr lang="zh-CN" altLang="en-US" sz="1400" dirty="0"/>
              <a:t>个行，</a:t>
            </a:r>
            <a:endParaRPr lang="en-US" altLang="zh-CN" sz="1400" dirty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3</a:t>
            </a:r>
            <a:r>
              <a:rPr lang="zh-CN" altLang="en-US" sz="1400" dirty="0"/>
              <a:t>）然后就是</a:t>
            </a:r>
            <a:r>
              <a:rPr lang="en-US" altLang="zh-CN" sz="1400" dirty="0" smtClean="0"/>
              <a:t>dx</a:t>
            </a:r>
            <a:r>
              <a:rPr lang="zh-CN" altLang="en-US" sz="1400" dirty="0"/>
              <a:t>，</a:t>
            </a:r>
            <a:endParaRPr lang="en-US" altLang="zh-CN" sz="1400" dirty="0"/>
          </a:p>
          <a:p>
            <a:r>
              <a:rPr lang="zh-CN" altLang="en-US" sz="1400" dirty="0"/>
              <a:t>中间空出</a:t>
            </a:r>
            <a:r>
              <a:rPr lang="en-US" altLang="zh-CN" sz="1400" dirty="0"/>
              <a:t>n</a:t>
            </a:r>
            <a:r>
              <a:rPr lang="zh-CN" altLang="en-US" sz="1400" dirty="0"/>
              <a:t>个行，</a:t>
            </a:r>
            <a:endParaRPr lang="en-US" altLang="zh-CN" sz="1400" dirty="0"/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3284615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838FB-414F-4C46-A12F-75AC8BC44A4B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44624"/>
            <a:ext cx="11272074" cy="67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10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llZGIzOTJmYzliYzkwOTQ2NjY0YjM5OWRkYjNjMmQifQ=="/>
</p:tagLst>
</file>

<file path=ppt/theme/theme1.xml><?xml version="1.0" encoding="utf-8"?>
<a:theme xmlns:a="http://schemas.openxmlformats.org/drawingml/2006/main" name="sample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0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楷体" panose="02010600040101010101" pitchFamily="2" charset="-122"/>
          </a:defRPr>
        </a:defPPr>
      </a:lstStyle>
    </a:spDef>
    <a:lnDef>
      <a:spPr bwMode="auto">
        <a:solidFill>
          <a:schemeClr val="accent1"/>
        </a:solidFill>
        <a:ln w="57150" cap="flat" cmpd="sng" algn="ctr">
          <a:solidFill>
            <a:srgbClr val="C00000"/>
          </a:solidFill>
          <a:prstDash val="solid"/>
          <a:round/>
          <a:headEnd type="none" w="med" len="med"/>
          <a:tailEnd type="triangle"/>
        </a:ln>
      </a:spPr>
      <a:bodyPr/>
      <a:lstStyle/>
    </a:ln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汇报PPT-模板</Template>
  <TotalTime>3950</TotalTime>
  <Words>529</Words>
  <Application>Microsoft Office PowerPoint</Application>
  <PresentationFormat>宽屏</PresentationFormat>
  <Paragraphs>63</Paragraphs>
  <Slides>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华文楷体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sample</vt:lpstr>
      <vt:lpstr>包装程序外壳对象</vt:lpstr>
      <vt:lpstr>期末考试 不会的题也要写 </vt:lpstr>
      <vt:lpstr>基本原则</vt:lpstr>
      <vt:lpstr>基本原则 （详细一些）</vt:lpstr>
      <vt:lpstr>举一个例子</vt:lpstr>
      <vt:lpstr>PowerPoint 演示文稿</vt:lpstr>
      <vt:lpstr>可以看到，</vt:lpstr>
      <vt:lpstr>下面再举一个高数的例子，</vt:lpstr>
      <vt:lpstr>作为一个练习，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china</dc:creator>
  <cp:lastModifiedBy>Microsoft</cp:lastModifiedBy>
  <cp:revision>516</cp:revision>
  <cp:lastPrinted>2024-06-28T06:23:54Z</cp:lastPrinted>
  <dcterms:created xsi:type="dcterms:W3CDTF">2015-05-15T04:09:00Z</dcterms:created>
  <dcterms:modified xsi:type="dcterms:W3CDTF">2024-12-09T23:39:23Z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76020584076945469DEAD73FB0A4CA4F</vt:lpwstr>
  </property>
  <property fmtid="{D5CDD505-2E9C-101B-9397-08002B2CF9AE}" pid="3" name="KSOProductBuildVer">
    <vt:lpwstr>2052-11.1.0.11830</vt:lpwstr>
  </property>
</Properties>
</file>