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2" r:id="rId1"/>
  </p:sldMasterIdLst>
  <p:notesMasterIdLst>
    <p:notesMasterId r:id="rId48"/>
  </p:notesMasterIdLst>
  <p:handoutMasterIdLst>
    <p:handoutMasterId r:id="rId49"/>
  </p:handoutMasterIdLst>
  <p:sldIdLst>
    <p:sldId id="259" r:id="rId2"/>
    <p:sldId id="260" r:id="rId3"/>
    <p:sldId id="261" r:id="rId4"/>
    <p:sldId id="262" r:id="rId5"/>
    <p:sldId id="263" r:id="rId6"/>
    <p:sldId id="286" r:id="rId7"/>
    <p:sldId id="295" r:id="rId8"/>
    <p:sldId id="307" r:id="rId9"/>
    <p:sldId id="309" r:id="rId10"/>
    <p:sldId id="306" r:id="rId11"/>
    <p:sldId id="299" r:id="rId12"/>
    <p:sldId id="300" r:id="rId13"/>
    <p:sldId id="285" r:id="rId14"/>
    <p:sldId id="264" r:id="rId15"/>
    <p:sldId id="283" r:id="rId16"/>
    <p:sldId id="341" r:id="rId17"/>
    <p:sldId id="344" r:id="rId18"/>
    <p:sldId id="270" r:id="rId19"/>
    <p:sldId id="315" r:id="rId20"/>
    <p:sldId id="272" r:id="rId21"/>
    <p:sldId id="284" r:id="rId22"/>
    <p:sldId id="316" r:id="rId23"/>
    <p:sldId id="317" r:id="rId24"/>
    <p:sldId id="320" r:id="rId25"/>
    <p:sldId id="321" r:id="rId26"/>
    <p:sldId id="318" r:id="rId27"/>
    <p:sldId id="319" r:id="rId28"/>
    <p:sldId id="276" r:id="rId29"/>
    <p:sldId id="324" r:id="rId30"/>
    <p:sldId id="325" r:id="rId31"/>
    <p:sldId id="326" r:id="rId32"/>
    <p:sldId id="327" r:id="rId33"/>
    <p:sldId id="328" r:id="rId34"/>
    <p:sldId id="329" r:id="rId35"/>
    <p:sldId id="330" r:id="rId36"/>
    <p:sldId id="332" r:id="rId37"/>
    <p:sldId id="334" r:id="rId38"/>
    <p:sldId id="280" r:id="rId39"/>
    <p:sldId id="347" r:id="rId40"/>
    <p:sldId id="336" r:id="rId41"/>
    <p:sldId id="337" r:id="rId42"/>
    <p:sldId id="293" r:id="rId43"/>
    <p:sldId id="292" r:id="rId44"/>
    <p:sldId id="338" r:id="rId45"/>
    <p:sldId id="282" r:id="rId46"/>
    <p:sldId id="346"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CC250FC-6787-4BC0-AF26-1EC64D6A5171}">
          <p14:sldIdLst>
            <p14:sldId id="259"/>
            <p14:sldId id="260"/>
            <p14:sldId id="261"/>
            <p14:sldId id="262"/>
            <p14:sldId id="263"/>
            <p14:sldId id="286"/>
            <p14:sldId id="295"/>
            <p14:sldId id="307"/>
            <p14:sldId id="309"/>
            <p14:sldId id="306"/>
            <p14:sldId id="299"/>
            <p14:sldId id="300"/>
            <p14:sldId id="285"/>
            <p14:sldId id="264"/>
            <p14:sldId id="283"/>
            <p14:sldId id="341"/>
            <p14:sldId id="344"/>
            <p14:sldId id="270"/>
            <p14:sldId id="315"/>
            <p14:sldId id="272"/>
            <p14:sldId id="284"/>
            <p14:sldId id="316"/>
            <p14:sldId id="317"/>
            <p14:sldId id="320"/>
            <p14:sldId id="321"/>
            <p14:sldId id="318"/>
            <p14:sldId id="319"/>
            <p14:sldId id="276"/>
            <p14:sldId id="324"/>
            <p14:sldId id="325"/>
            <p14:sldId id="326"/>
            <p14:sldId id="327"/>
            <p14:sldId id="328"/>
            <p14:sldId id="329"/>
            <p14:sldId id="330"/>
            <p14:sldId id="332"/>
            <p14:sldId id="334"/>
            <p14:sldId id="280"/>
            <p14:sldId id="347"/>
            <p14:sldId id="336"/>
            <p14:sldId id="337"/>
            <p14:sldId id="293"/>
            <p14:sldId id="292"/>
            <p14:sldId id="338"/>
            <p14:sldId id="282"/>
            <p14:sldId id="34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B1D8"/>
    <a:srgbClr val="3F6E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4" autoAdjust="0"/>
    <p:restoredTop sz="94660"/>
  </p:normalViewPr>
  <p:slideViewPr>
    <p:cSldViewPr snapToGrid="0">
      <p:cViewPr varScale="1">
        <p:scale>
          <a:sx n="70" d="100"/>
          <a:sy n="70" d="100"/>
        </p:scale>
        <p:origin x="300" y="-348"/>
      </p:cViewPr>
      <p:guideLst/>
    </p:cSldViewPr>
  </p:slideViewPr>
  <p:notesTextViewPr>
    <p:cViewPr>
      <p:scale>
        <a:sx n="1" d="1"/>
        <a:sy n="1" d="1"/>
      </p:scale>
      <p:origin x="0" y="0"/>
    </p:cViewPr>
  </p:notesTextViewPr>
  <p:notesViewPr>
    <p:cSldViewPr snapToGrid="0">
      <p:cViewPr varScale="1">
        <p:scale>
          <a:sx n="60" d="100"/>
          <a:sy n="60" d="100"/>
        </p:scale>
        <p:origin x="1496" y="5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2C1FBA-CF23-45CA-A289-03E32D160964}" type="datetimeFigureOut">
              <a:rPr lang="zh-CN" altLang="en-US" smtClean="0"/>
              <a:t>2024/12/17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F2B0C5-C56D-47E9-BCFE-D990A940F17B}" type="slidenum">
              <a:rPr lang="zh-CN" altLang="en-US" smtClean="0"/>
              <a:t>‹#›</a:t>
            </a:fld>
            <a:endParaRPr lang="zh-CN" altLang="en-US"/>
          </a:p>
        </p:txBody>
      </p:sp>
    </p:spTree>
    <p:extLst>
      <p:ext uri="{BB962C8B-B14F-4D97-AF65-F5344CB8AC3E}">
        <p14:creationId xmlns:p14="http://schemas.microsoft.com/office/powerpoint/2010/main" val="27137004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66BD8-0FC1-456F-BDC6-7D0CA8E36566}" type="datetimeFigureOut">
              <a:rPr lang="zh-CN" altLang="en-US" smtClean="0"/>
              <a:t>2024/12/17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CFC841-E2E1-4802-8701-94EA307E94B0}" type="slidenum">
              <a:rPr lang="zh-CN" altLang="en-US" smtClean="0"/>
              <a:t>‹#›</a:t>
            </a:fld>
            <a:endParaRPr lang="zh-CN" altLang="en-US"/>
          </a:p>
        </p:txBody>
      </p:sp>
    </p:spTree>
    <p:extLst>
      <p:ext uri="{BB962C8B-B14F-4D97-AF65-F5344CB8AC3E}">
        <p14:creationId xmlns:p14="http://schemas.microsoft.com/office/powerpoint/2010/main" val="2014598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bg>
      <p:bgPr>
        <a:solidFill>
          <a:schemeClr val="accent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07760" y="5815086"/>
            <a:ext cx="2458720" cy="650876"/>
          </a:xfrm>
          <a:prstGeom prst="rect">
            <a:avLst/>
          </a:prstGeom>
        </p:spPr>
      </p:pic>
      <p:sp>
        <p:nvSpPr>
          <p:cNvPr id="2" name="标题 1"/>
          <p:cNvSpPr>
            <a:spLocks noGrp="1"/>
          </p:cNvSpPr>
          <p:nvPr>
            <p:ph type="title"/>
          </p:nvPr>
        </p:nvSpPr>
        <p:spPr>
          <a:xfrm>
            <a:off x="628650" y="4149566"/>
            <a:ext cx="7886700" cy="899510"/>
          </a:xfrm>
          <a:prstGeom prst="rect">
            <a:avLst/>
          </a:prstGeom>
        </p:spPr>
        <p:txBody>
          <a:bodyPr anchor="ctr">
            <a:noAutofit/>
          </a:bodyPr>
          <a:lstStyle>
            <a:lvl1pPr algn="ctr">
              <a:defRPr sz="4800" b="1">
                <a:solidFill>
                  <a:schemeClr val="bg1"/>
                </a:solidFill>
                <a:latin typeface="+mj-ea"/>
                <a:ea typeface="+mj-ea"/>
              </a:defRPr>
            </a:lvl1pPr>
          </a:lstStyle>
          <a:p>
            <a:r>
              <a:rPr lang="zh-CN" altLang="en-US"/>
              <a:t>单击此处编辑母版标题样式</a:t>
            </a:r>
            <a:endParaRPr lang="zh-CN" altLang="en-US" dirty="0"/>
          </a:p>
        </p:txBody>
      </p:sp>
      <p:sp>
        <p:nvSpPr>
          <p:cNvPr id="6" name="副标题 2"/>
          <p:cNvSpPr>
            <a:spLocks noGrp="1"/>
          </p:cNvSpPr>
          <p:nvPr>
            <p:ph type="subTitle" idx="1"/>
          </p:nvPr>
        </p:nvSpPr>
        <p:spPr>
          <a:xfrm>
            <a:off x="628650" y="5114029"/>
            <a:ext cx="7886700" cy="604299"/>
          </a:xfrm>
        </p:spPr>
        <p:txBody>
          <a:bodyPr anchor="ctr">
            <a:noAutofit/>
          </a:bodyPr>
          <a:lstStyle>
            <a:lvl1pPr algn="ctr">
              <a:defRPr lang="zh-CN" altLang="en-US" sz="2400" b="0">
                <a:solidFill>
                  <a:schemeClr val="bg1"/>
                </a:solidFill>
                <a:latin typeface="+mn-ea"/>
                <a:cs typeface="+mj-cs"/>
              </a:defRPr>
            </a:lvl1pPr>
          </a:lstStyle>
          <a:p>
            <a:pPr lvl="0" algn="ctr">
              <a:lnSpc>
                <a:spcPct val="90000"/>
              </a:lnSpc>
              <a:spcBef>
                <a:spcPct val="0"/>
              </a:spcBef>
              <a:buNone/>
            </a:pPr>
            <a:r>
              <a:rPr lang="zh-CN" altLang="en-US"/>
              <a:t>单击以编辑母版副标题样式</a:t>
            </a: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78" t="172" r="40" b="-12"/>
          <a:stretch/>
        </p:blipFill>
        <p:spPr>
          <a:xfrm>
            <a:off x="0" y="0"/>
            <a:ext cx="9144000" cy="3899805"/>
          </a:xfrm>
          <a:prstGeom prst="rect">
            <a:avLst/>
          </a:prstGeom>
          <a:ln>
            <a:noFill/>
          </a:ln>
        </p:spPr>
      </p:pic>
      <p:cxnSp>
        <p:nvCxnSpPr>
          <p:cNvPr id="9" name="直接连接符 8"/>
          <p:cNvCxnSpPr/>
          <p:nvPr/>
        </p:nvCxnSpPr>
        <p:spPr>
          <a:xfrm>
            <a:off x="0" y="3899805"/>
            <a:ext cx="9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0489643"/>
      </p:ext>
    </p:extLst>
  </p:cSld>
  <p:clrMapOvr>
    <a:masterClrMapping/>
  </p:clrMapOvr>
  <p:extLst mod="1">
    <p:ext uri="{DCECCB84-F9BA-43D5-87BE-67443E8EF086}">
      <p15:sldGuideLst xmlns:p15="http://schemas.microsoft.com/office/powerpoint/2012/main">
        <p15:guide id="2" pos="2880">
          <p15:clr>
            <a:srgbClr val="FBAE40"/>
          </p15:clr>
        </p15:guide>
        <p15:guide id="3" orient="horz" pos="2160">
          <p15:clr>
            <a:srgbClr val="FBAE40"/>
          </p15:clr>
        </p15:guide>
        <p15:guide id="4"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空白-有页码">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0" y="0"/>
            <a:ext cx="9144793" cy="664522"/>
          </a:xfrm>
          <a:prstGeom prst="rect">
            <a:avLst/>
          </a:prstGeom>
        </p:spPr>
      </p:pic>
      <p:sp>
        <p:nvSpPr>
          <p:cNvPr id="15" name="矩形 14"/>
          <p:cNvSpPr/>
          <p:nvPr/>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68582"/>
            <a:ext cx="1517655" cy="401413"/>
          </a:xfrm>
          <a:prstGeom prst="rect">
            <a:avLst/>
          </a:prstGeom>
        </p:spPr>
      </p:pic>
      <p:sp>
        <p:nvSpPr>
          <p:cNvPr id="17" name="矩形 16"/>
          <p:cNvSpPr/>
          <p:nvPr/>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250026" y="311755"/>
            <a:ext cx="578813" cy="276999"/>
          </a:xfrm>
          <a:prstGeom prst="rect">
            <a:avLst/>
          </a:prstGeom>
          <a:noFill/>
        </p:spPr>
        <p:txBody>
          <a:bodyPr wrap="none" rtlCol="0">
            <a:spAutoFit/>
          </a:bodyPr>
          <a:lstStyle/>
          <a:p>
            <a:r>
              <a:rPr lang="en-US" altLang="zh-CN" sz="1200" spc="-60" baseline="0" dirty="0">
                <a:solidFill>
                  <a:schemeClr val="bg1"/>
                </a:solidFill>
                <a:latin typeface="微软雅黑" panose="020B0503020204020204" pitchFamily="34" charset="-122"/>
                <a:ea typeface="微软雅黑" panose="020B0503020204020204" pitchFamily="34" charset="-122"/>
              </a:rPr>
              <a:t>Page .</a:t>
            </a:r>
            <a:endParaRPr lang="zh-CN" altLang="en-US" sz="1200" spc="-60" baseline="0" dirty="0">
              <a:solidFill>
                <a:schemeClr val="bg1"/>
              </a:solidFill>
              <a:latin typeface="微软雅黑" panose="020B0503020204020204" pitchFamily="34" charset="-122"/>
              <a:ea typeface="微软雅黑" panose="020B0503020204020204" pitchFamily="34" charset="-122"/>
            </a:endParaRPr>
          </a:p>
        </p:txBody>
      </p:sp>
      <p:sp>
        <p:nvSpPr>
          <p:cNvPr id="7" name="灯片编号占位符 5"/>
          <p:cNvSpPr>
            <a:spLocks noGrp="1"/>
          </p:cNvSpPr>
          <p:nvPr>
            <p:ph type="sldNum" sz="quarter" idx="12"/>
          </p:nvPr>
        </p:nvSpPr>
        <p:spPr>
          <a:xfrm>
            <a:off x="8697600" y="313200"/>
            <a:ext cx="365165" cy="276999"/>
          </a:xfrm>
          <a:prstGeom prst="rect">
            <a:avLst/>
          </a:prstGeom>
          <a:noFill/>
        </p:spPr>
        <p:txBody>
          <a:bodyPr wrap="none" rtlCol="0">
            <a:spAutoFit/>
          </a:bodyPr>
          <a:lstStyle>
            <a:lvl1pPr>
              <a:defRPr lang="zh-CN" altLang="en-US" sz="1200" spc="-60" baseline="0" smtClean="0">
                <a:solidFill>
                  <a:schemeClr val="bg1"/>
                </a:solidFill>
                <a:latin typeface="微软雅黑" panose="020B0503020204020204" pitchFamily="34" charset="-122"/>
                <a:ea typeface="微软雅黑" panose="020B0503020204020204" pitchFamily="34" charset="-122"/>
              </a:defRPr>
            </a:lvl1pPr>
          </a:lstStyle>
          <a:p>
            <a:fld id="{E1703B59-C883-4B8B-974E-AFB30A6C43A7}" type="slidenum">
              <a:rPr lang="en-US" altLang="zh-CN" smtClean="0"/>
              <a:pPr/>
              <a:t>‹#›</a:t>
            </a:fld>
            <a:endParaRPr lang="en-US" altLang="zh-CN"/>
          </a:p>
        </p:txBody>
      </p:sp>
      <p:pic>
        <p:nvPicPr>
          <p:cNvPr id="8" name="图片 7"/>
          <p:cNvPicPr>
            <a:picLocks noChangeAspect="1"/>
          </p:cNvPicPr>
          <p:nvPr userDrawn="1"/>
        </p:nvPicPr>
        <p:blipFill>
          <a:blip r:embed="rId2"/>
          <a:stretch>
            <a:fillRect/>
          </a:stretch>
        </p:blipFill>
        <p:spPr>
          <a:xfrm>
            <a:off x="0" y="0"/>
            <a:ext cx="9144793" cy="664522"/>
          </a:xfrm>
          <a:prstGeom prst="rect">
            <a:avLst/>
          </a:prstGeom>
        </p:spPr>
      </p:pic>
      <p:sp>
        <p:nvSpPr>
          <p:cNvPr id="9" name="矩形 8"/>
          <p:cNvSpPr/>
          <p:nvPr userDrawn="1"/>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68582"/>
            <a:ext cx="1517655" cy="401413"/>
          </a:xfrm>
          <a:prstGeom prst="rect">
            <a:avLst/>
          </a:prstGeom>
        </p:spPr>
      </p:pic>
      <p:sp>
        <p:nvSpPr>
          <p:cNvPr id="11" name="矩形 10"/>
          <p:cNvSpPr/>
          <p:nvPr userDrawn="1"/>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2350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两栏">
    <p:spTree>
      <p:nvGrpSpPr>
        <p:cNvPr id="1" name=""/>
        <p:cNvGrpSpPr/>
        <p:nvPr/>
      </p:nvGrpSpPr>
      <p:grpSpPr>
        <a:xfrm>
          <a:off x="0" y="0"/>
          <a:ext cx="0" cy="0"/>
          <a:chOff x="0" y="0"/>
          <a:chExt cx="0" cy="0"/>
        </a:xfrm>
      </p:grpSpPr>
      <p:sp>
        <p:nvSpPr>
          <p:cNvPr id="12" name="内容占位符 11"/>
          <p:cNvSpPr>
            <a:spLocks noGrp="1"/>
          </p:cNvSpPr>
          <p:nvPr>
            <p:ph sz="quarter" idx="10"/>
          </p:nvPr>
        </p:nvSpPr>
        <p:spPr>
          <a:xfrm>
            <a:off x="262394" y="1717675"/>
            <a:ext cx="4032000" cy="482624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16" name="内容占位符 15"/>
          <p:cNvSpPr>
            <a:spLocks noGrp="1"/>
          </p:cNvSpPr>
          <p:nvPr>
            <p:ph sz="quarter" idx="11"/>
          </p:nvPr>
        </p:nvSpPr>
        <p:spPr>
          <a:xfrm>
            <a:off x="4786313" y="1717675"/>
            <a:ext cx="4032250" cy="482624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2" name="标题 1"/>
          <p:cNvSpPr>
            <a:spLocks noGrp="1"/>
          </p:cNvSpPr>
          <p:nvPr>
            <p:ph type="title"/>
          </p:nvPr>
        </p:nvSpPr>
        <p:spPr>
          <a:xfrm>
            <a:off x="262393" y="975600"/>
            <a:ext cx="8556169" cy="576000"/>
          </a:xfrm>
          <a:prstGeom prst="rect">
            <a:avLst/>
          </a:prstGeom>
        </p:spPr>
        <p:txBody>
          <a:bodyPr/>
          <a:lstStyle>
            <a:lvl1pPr>
              <a:defRPr lang="zh-CN" altLang="en-US" sz="3200" b="1">
                <a:solidFill>
                  <a:schemeClr val="accent1"/>
                </a:solidFill>
              </a:defRPr>
            </a:lvl1pPr>
          </a:lstStyle>
          <a:p>
            <a:pPr lvl="0"/>
            <a:r>
              <a:rPr lang="zh-CN" altLang="en-US"/>
              <a:t>单击此处编辑母版标题样式</a:t>
            </a:r>
          </a:p>
        </p:txBody>
      </p:sp>
    </p:spTree>
    <p:extLst>
      <p:ext uri="{BB962C8B-B14F-4D97-AF65-F5344CB8AC3E}">
        <p14:creationId xmlns:p14="http://schemas.microsoft.com/office/powerpoint/2010/main" val="1942321589"/>
      </p:ext>
    </p:extLst>
  </p:cSld>
  <p:clrMapOvr>
    <a:masterClrMapping/>
  </p:clrMapOvr>
  <p:extLst mod="1">
    <p:ext uri="{DCECCB84-F9BA-43D5-87BE-67443E8EF086}">
      <p15:sldGuideLst xmlns:p15="http://schemas.microsoft.com/office/powerpoint/2012/main">
        <p15:guide id="1" pos="2880">
          <p15:clr>
            <a:srgbClr val="FBAE40"/>
          </p15:clr>
        </p15:guide>
        <p15:guide id="3" pos="1620">
          <p15:clr>
            <a:srgbClr val="FBAE40"/>
          </p15:clr>
        </p15:guide>
        <p15:guide id="4" pos="216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两栏-有页码">
    <p:spTree>
      <p:nvGrpSpPr>
        <p:cNvPr id="1" name=""/>
        <p:cNvGrpSpPr/>
        <p:nvPr/>
      </p:nvGrpSpPr>
      <p:grpSpPr>
        <a:xfrm>
          <a:off x="0" y="0"/>
          <a:ext cx="0" cy="0"/>
          <a:chOff x="0" y="0"/>
          <a:chExt cx="0" cy="0"/>
        </a:xfrm>
      </p:grpSpPr>
      <p:pic>
        <p:nvPicPr>
          <p:cNvPr id="20" name="图片 19"/>
          <p:cNvPicPr>
            <a:picLocks noChangeAspect="1"/>
          </p:cNvPicPr>
          <p:nvPr/>
        </p:nvPicPr>
        <p:blipFill>
          <a:blip r:embed="rId2"/>
          <a:stretch>
            <a:fillRect/>
          </a:stretch>
        </p:blipFill>
        <p:spPr>
          <a:xfrm>
            <a:off x="0" y="1231682"/>
            <a:ext cx="9144000" cy="332713"/>
          </a:xfrm>
          <a:prstGeom prst="rect">
            <a:avLst/>
          </a:prstGeom>
        </p:spPr>
      </p:pic>
      <p:sp>
        <p:nvSpPr>
          <p:cNvPr id="6" name="文本框 5"/>
          <p:cNvSpPr txBox="1"/>
          <p:nvPr/>
        </p:nvSpPr>
        <p:spPr>
          <a:xfrm>
            <a:off x="8250026" y="313200"/>
            <a:ext cx="578813" cy="276999"/>
          </a:xfrm>
          <a:prstGeom prst="rect">
            <a:avLst/>
          </a:prstGeom>
          <a:noFill/>
        </p:spPr>
        <p:txBody>
          <a:bodyPr wrap="none" rtlCol="0">
            <a:spAutoFit/>
          </a:bodyPr>
          <a:lstStyle/>
          <a:p>
            <a:r>
              <a:rPr lang="en-US" altLang="zh-CN" sz="1200" spc="-60" baseline="0" dirty="0">
                <a:solidFill>
                  <a:schemeClr val="bg1"/>
                </a:solidFill>
                <a:latin typeface="微软雅黑" panose="020B0503020204020204" pitchFamily="34" charset="-122"/>
                <a:ea typeface="微软雅黑" panose="020B0503020204020204" pitchFamily="34" charset="-122"/>
              </a:rPr>
              <a:t>Page .</a:t>
            </a:r>
            <a:endParaRPr lang="zh-CN" altLang="en-US" sz="1200" spc="-60" baseline="0" dirty="0">
              <a:solidFill>
                <a:schemeClr val="bg1"/>
              </a:solidFill>
              <a:latin typeface="微软雅黑" panose="020B0503020204020204" pitchFamily="34" charset="-122"/>
              <a:ea typeface="微软雅黑" panose="020B0503020204020204" pitchFamily="34" charset="-122"/>
            </a:endParaRPr>
          </a:p>
        </p:txBody>
      </p:sp>
      <p:sp>
        <p:nvSpPr>
          <p:cNvPr id="12" name="内容占位符 11"/>
          <p:cNvSpPr>
            <a:spLocks noGrp="1"/>
          </p:cNvSpPr>
          <p:nvPr>
            <p:ph sz="quarter" idx="10"/>
          </p:nvPr>
        </p:nvSpPr>
        <p:spPr>
          <a:xfrm>
            <a:off x="262394" y="1717675"/>
            <a:ext cx="4032000" cy="482624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16" name="内容占位符 15"/>
          <p:cNvSpPr>
            <a:spLocks noGrp="1"/>
          </p:cNvSpPr>
          <p:nvPr>
            <p:ph sz="quarter" idx="11"/>
          </p:nvPr>
        </p:nvSpPr>
        <p:spPr>
          <a:xfrm>
            <a:off x="4786313" y="1717675"/>
            <a:ext cx="4032250" cy="482624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21" name="灯片编号占位符 8"/>
          <p:cNvSpPr>
            <a:spLocks noGrp="1"/>
          </p:cNvSpPr>
          <p:nvPr>
            <p:ph type="sldNum" sz="quarter" idx="12"/>
          </p:nvPr>
        </p:nvSpPr>
        <p:spPr>
          <a:xfrm>
            <a:off x="8696565" y="313200"/>
            <a:ext cx="487190" cy="276999"/>
          </a:xfrm>
          <a:prstGeom prst="rect">
            <a:avLst/>
          </a:prstGeom>
          <a:noFill/>
        </p:spPr>
        <p:txBody>
          <a:bodyPr wrap="square" rtlCol="0">
            <a:spAutoFit/>
          </a:bodyPr>
          <a:lstStyle>
            <a:lvl1pPr>
              <a:defRPr lang="zh-CN" altLang="en-US" sz="1200" spc="-60" baseline="0" smtClean="0">
                <a:solidFill>
                  <a:schemeClr val="bg1"/>
                </a:solidFill>
                <a:latin typeface="微软雅黑" panose="020B0503020204020204" pitchFamily="34" charset="-122"/>
                <a:ea typeface="微软雅黑" panose="020B0503020204020204" pitchFamily="34" charset="-122"/>
              </a:defRPr>
            </a:lvl1pPr>
          </a:lstStyle>
          <a:p>
            <a:fld id="{54BD5A17-3153-4A95-988E-B577C14000F1}" type="slidenum">
              <a:rPr lang="en-US" altLang="zh-CN" smtClean="0"/>
              <a:pPr/>
              <a:t>‹#›</a:t>
            </a:fld>
            <a:endParaRPr lang="en-US" altLang="zh-CN" dirty="0"/>
          </a:p>
        </p:txBody>
      </p:sp>
      <p:sp>
        <p:nvSpPr>
          <p:cNvPr id="2" name="标题 1"/>
          <p:cNvSpPr>
            <a:spLocks noGrp="1"/>
          </p:cNvSpPr>
          <p:nvPr>
            <p:ph type="title"/>
          </p:nvPr>
        </p:nvSpPr>
        <p:spPr>
          <a:xfrm>
            <a:off x="262393" y="975600"/>
            <a:ext cx="8566445" cy="576000"/>
          </a:xfrm>
          <a:prstGeom prst="rect">
            <a:avLst/>
          </a:prstGeom>
        </p:spPr>
        <p:txBody>
          <a:bodyPr/>
          <a:lstStyle>
            <a:lvl1pPr>
              <a:defRPr lang="zh-CN" altLang="en-US" sz="3200" b="1">
                <a:solidFill>
                  <a:schemeClr val="accent1"/>
                </a:solidFill>
              </a:defRPr>
            </a:lvl1pPr>
          </a:lstStyle>
          <a:p>
            <a:pPr lvl="0"/>
            <a:r>
              <a:rPr lang="zh-CN" altLang="en-US"/>
              <a:t>单击此处编辑母版标题样式</a:t>
            </a:r>
            <a:endParaRPr lang="zh-CN" altLang="en-US" dirty="0"/>
          </a:p>
        </p:txBody>
      </p:sp>
      <p:pic>
        <p:nvPicPr>
          <p:cNvPr id="8" name="图片 7"/>
          <p:cNvPicPr>
            <a:picLocks noChangeAspect="1"/>
          </p:cNvPicPr>
          <p:nvPr userDrawn="1"/>
        </p:nvPicPr>
        <p:blipFill>
          <a:blip r:embed="rId2"/>
          <a:stretch>
            <a:fillRect/>
          </a:stretch>
        </p:blipFill>
        <p:spPr>
          <a:xfrm>
            <a:off x="0" y="1231682"/>
            <a:ext cx="9144000" cy="332713"/>
          </a:xfrm>
          <a:prstGeom prst="rect">
            <a:avLst/>
          </a:prstGeom>
        </p:spPr>
      </p:pic>
    </p:spTree>
    <p:extLst>
      <p:ext uri="{BB962C8B-B14F-4D97-AF65-F5344CB8AC3E}">
        <p14:creationId xmlns:p14="http://schemas.microsoft.com/office/powerpoint/2010/main" val="4007102441"/>
      </p:ext>
    </p:extLst>
  </p:cSld>
  <p:clrMapOvr>
    <a:masterClrMapping/>
  </p:clrMapOvr>
  <p:extLst mod="1">
    <p:ext uri="{DCECCB84-F9BA-43D5-87BE-67443E8EF086}">
      <p15:sldGuideLst xmlns:p15="http://schemas.microsoft.com/office/powerpoint/2012/main">
        <p15:guide id="1" pos="2880">
          <p15:clr>
            <a:srgbClr val="FBAE40"/>
          </p15:clr>
        </p15:guide>
        <p15:guide id="2" pos="5193">
          <p15:clr>
            <a:srgbClr val="FBAE40"/>
          </p15:clr>
        </p15:guide>
        <p15:guide id="5" pos="1620">
          <p15:clr>
            <a:srgbClr val="FBAE40"/>
          </p15:clr>
        </p15:guide>
        <p15:guide id="6" pos="2921">
          <p15:clr>
            <a:srgbClr val="FBAE40"/>
          </p15:clr>
        </p15:guide>
        <p15:guide id="7" pos="2160" userDrawn="1">
          <p15:clr>
            <a:srgbClr val="FBAE40"/>
          </p15:clr>
        </p15:guide>
        <p15:guide id="8" pos="389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对比">
    <p:spTree>
      <p:nvGrpSpPr>
        <p:cNvPr id="1" name=""/>
        <p:cNvGrpSpPr/>
        <p:nvPr/>
      </p:nvGrpSpPr>
      <p:grpSpPr>
        <a:xfrm>
          <a:off x="0" y="0"/>
          <a:ext cx="0" cy="0"/>
          <a:chOff x="0" y="0"/>
          <a:chExt cx="0" cy="0"/>
        </a:xfrm>
      </p:grpSpPr>
      <p:sp>
        <p:nvSpPr>
          <p:cNvPr id="5" name="标题 4"/>
          <p:cNvSpPr>
            <a:spLocks noGrp="1"/>
          </p:cNvSpPr>
          <p:nvPr>
            <p:ph type="title" hasCustomPrompt="1"/>
          </p:nvPr>
        </p:nvSpPr>
        <p:spPr>
          <a:xfrm>
            <a:off x="262394" y="960114"/>
            <a:ext cx="4032000" cy="574183"/>
          </a:xfrm>
          <a:prstGeom prst="rect">
            <a:avLst/>
          </a:prstGeom>
        </p:spPr>
        <p:txBody>
          <a:bodyPr anchor="b">
            <a:normAutofit/>
          </a:bodyPr>
          <a:lstStyle>
            <a:lvl1pPr algn="ctr">
              <a:defRPr sz="2800" b="1">
                <a:solidFill>
                  <a:schemeClr val="accent1"/>
                </a:solidFill>
              </a:defRPr>
            </a:lvl1pPr>
          </a:lstStyle>
          <a:p>
            <a:r>
              <a:rPr lang="zh-CN" altLang="en-US" dirty="0"/>
              <a:t>单击此处编辑标题</a:t>
            </a:r>
          </a:p>
        </p:txBody>
      </p:sp>
      <p:cxnSp>
        <p:nvCxnSpPr>
          <p:cNvPr id="3" name="直接连接符 2"/>
          <p:cNvCxnSpPr/>
          <p:nvPr/>
        </p:nvCxnSpPr>
        <p:spPr>
          <a:xfrm flipV="1">
            <a:off x="0" y="1550505"/>
            <a:ext cx="9144000" cy="7952"/>
          </a:xfrm>
          <a:prstGeom prst="line">
            <a:avLst/>
          </a:prstGeom>
        </p:spPr>
        <p:style>
          <a:lnRef idx="1">
            <a:schemeClr val="accent1"/>
          </a:lnRef>
          <a:fillRef idx="0">
            <a:schemeClr val="accent1"/>
          </a:fillRef>
          <a:effectRef idx="0">
            <a:schemeClr val="accent1"/>
          </a:effectRef>
          <a:fontRef idx="minor">
            <a:schemeClr val="tx1"/>
          </a:fontRef>
        </p:style>
      </p:cxnSp>
      <p:sp>
        <p:nvSpPr>
          <p:cNvPr id="12" name="内容占位符 11"/>
          <p:cNvSpPr>
            <a:spLocks noGrp="1"/>
          </p:cNvSpPr>
          <p:nvPr>
            <p:ph sz="quarter" idx="10"/>
          </p:nvPr>
        </p:nvSpPr>
        <p:spPr>
          <a:xfrm>
            <a:off x="262394" y="1717675"/>
            <a:ext cx="4032000" cy="482624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16" name="内容占位符 15"/>
          <p:cNvSpPr>
            <a:spLocks noGrp="1"/>
          </p:cNvSpPr>
          <p:nvPr>
            <p:ph sz="quarter" idx="11"/>
          </p:nvPr>
        </p:nvSpPr>
        <p:spPr>
          <a:xfrm>
            <a:off x="4786313" y="1717675"/>
            <a:ext cx="4032250" cy="482624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18" name="文本占位符 4"/>
          <p:cNvSpPr>
            <a:spLocks noGrp="1"/>
          </p:cNvSpPr>
          <p:nvPr>
            <p:ph type="body" sz="quarter" idx="3" hasCustomPrompt="1"/>
          </p:nvPr>
        </p:nvSpPr>
        <p:spPr>
          <a:xfrm>
            <a:off x="4786313" y="958297"/>
            <a:ext cx="4032000" cy="576000"/>
          </a:xfrm>
        </p:spPr>
        <p:txBody>
          <a:bodyPr anchor="b">
            <a:normAutofit/>
          </a:bodyPr>
          <a:lstStyle>
            <a:lvl1pPr marL="0" indent="0" algn="ctr">
              <a:buNone/>
              <a:defRPr lang="zh-CN" altLang="en-US" sz="2800" b="1" dirty="0" smtClean="0">
                <a:solidFill>
                  <a:schemeClr val="accent1"/>
                </a:solidFill>
                <a:latin typeface="+mj-lt"/>
                <a:ea typeface="+mj-ea"/>
                <a:cs typeface="+mj-cs"/>
              </a:defRPr>
            </a:lvl1pPr>
          </a:lstStyle>
          <a:p>
            <a:pPr marL="228600" lvl="0" indent="-228600" algn="ctr">
              <a:lnSpc>
                <a:spcPct val="90000"/>
              </a:lnSpc>
              <a:spcBef>
                <a:spcPct val="0"/>
              </a:spcBef>
            </a:pPr>
            <a:r>
              <a:rPr lang="zh-CN" altLang="en-US" dirty="0"/>
              <a:t>单击此处编辑标题</a:t>
            </a:r>
          </a:p>
        </p:txBody>
      </p:sp>
      <p:pic>
        <p:nvPicPr>
          <p:cNvPr id="19" name="图片 18"/>
          <p:cNvPicPr>
            <a:picLocks noChangeAspect="1"/>
          </p:cNvPicPr>
          <p:nvPr/>
        </p:nvPicPr>
        <p:blipFill>
          <a:blip r:embed="rId2"/>
          <a:stretch>
            <a:fillRect/>
          </a:stretch>
        </p:blipFill>
        <p:spPr>
          <a:xfrm>
            <a:off x="0" y="0"/>
            <a:ext cx="9144793" cy="664522"/>
          </a:xfrm>
          <a:prstGeom prst="rect">
            <a:avLst/>
          </a:prstGeom>
        </p:spPr>
      </p:pic>
      <p:sp>
        <p:nvSpPr>
          <p:cNvPr id="20" name="矩形 19"/>
          <p:cNvSpPr/>
          <p:nvPr/>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68582"/>
            <a:ext cx="1517655" cy="401413"/>
          </a:xfrm>
          <a:prstGeom prst="rect">
            <a:avLst/>
          </a:prstGeom>
        </p:spPr>
      </p:pic>
      <p:sp>
        <p:nvSpPr>
          <p:cNvPr id="22" name="矩形 21"/>
          <p:cNvSpPr/>
          <p:nvPr/>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userDrawn="1"/>
        </p:nvPicPr>
        <p:blipFill>
          <a:blip r:embed="rId2"/>
          <a:stretch>
            <a:fillRect/>
          </a:stretch>
        </p:blipFill>
        <p:spPr>
          <a:xfrm>
            <a:off x="0" y="0"/>
            <a:ext cx="9144793" cy="664522"/>
          </a:xfrm>
          <a:prstGeom prst="rect">
            <a:avLst/>
          </a:prstGeom>
        </p:spPr>
      </p:pic>
      <p:sp>
        <p:nvSpPr>
          <p:cNvPr id="13" name="矩形 12"/>
          <p:cNvSpPr/>
          <p:nvPr userDrawn="1"/>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68582"/>
            <a:ext cx="1517655" cy="401413"/>
          </a:xfrm>
          <a:prstGeom prst="rect">
            <a:avLst/>
          </a:prstGeom>
        </p:spPr>
      </p:pic>
      <p:sp>
        <p:nvSpPr>
          <p:cNvPr id="15" name="矩形 14"/>
          <p:cNvSpPr/>
          <p:nvPr userDrawn="1"/>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9475642"/>
      </p:ext>
    </p:extLst>
  </p:cSld>
  <p:clrMapOvr>
    <a:masterClrMapping/>
  </p:clrMapOvr>
  <p:extLst mod="1">
    <p:ext uri="{DCECCB84-F9BA-43D5-87BE-67443E8EF086}">
      <p15:sldGuideLst xmlns:p15="http://schemas.microsoft.com/office/powerpoint/2012/main">
        <p15:guide id="1" pos="2880">
          <p15:clr>
            <a:srgbClr val="FBAE40"/>
          </p15:clr>
        </p15:guide>
        <p15:guide id="3" pos="1620">
          <p15:clr>
            <a:srgbClr val="FBAE40"/>
          </p15:clr>
        </p15:guide>
        <p15:guide id="4" pos="216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对比-有页码">
    <p:spTree>
      <p:nvGrpSpPr>
        <p:cNvPr id="1" name=""/>
        <p:cNvGrpSpPr/>
        <p:nvPr/>
      </p:nvGrpSpPr>
      <p:grpSpPr>
        <a:xfrm>
          <a:off x="0" y="0"/>
          <a:ext cx="0" cy="0"/>
          <a:chOff x="0" y="0"/>
          <a:chExt cx="0" cy="0"/>
        </a:xfrm>
      </p:grpSpPr>
      <p:pic>
        <p:nvPicPr>
          <p:cNvPr id="15" name="图片 14"/>
          <p:cNvPicPr>
            <a:picLocks noChangeAspect="1"/>
          </p:cNvPicPr>
          <p:nvPr/>
        </p:nvPicPr>
        <p:blipFill>
          <a:blip r:embed="rId2"/>
          <a:stretch>
            <a:fillRect/>
          </a:stretch>
        </p:blipFill>
        <p:spPr>
          <a:xfrm>
            <a:off x="0" y="0"/>
            <a:ext cx="9144793" cy="664522"/>
          </a:xfrm>
          <a:prstGeom prst="rect">
            <a:avLst/>
          </a:prstGeom>
        </p:spPr>
      </p:pic>
      <p:sp>
        <p:nvSpPr>
          <p:cNvPr id="22" name="矩形 21"/>
          <p:cNvSpPr/>
          <p:nvPr/>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68582"/>
            <a:ext cx="1517655" cy="401413"/>
          </a:xfrm>
          <a:prstGeom prst="rect">
            <a:avLst/>
          </a:prstGeom>
        </p:spPr>
      </p:pic>
      <p:sp>
        <p:nvSpPr>
          <p:cNvPr id="24" name="矩形 23"/>
          <p:cNvSpPr/>
          <p:nvPr/>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250026" y="313200"/>
            <a:ext cx="578813" cy="276999"/>
          </a:xfrm>
          <a:prstGeom prst="rect">
            <a:avLst/>
          </a:prstGeom>
          <a:noFill/>
        </p:spPr>
        <p:txBody>
          <a:bodyPr wrap="none" rtlCol="0">
            <a:spAutoFit/>
          </a:bodyPr>
          <a:lstStyle/>
          <a:p>
            <a:r>
              <a:rPr lang="en-US" altLang="zh-CN" sz="1200" spc="-60" baseline="0" dirty="0">
                <a:solidFill>
                  <a:schemeClr val="bg1"/>
                </a:solidFill>
                <a:latin typeface="微软雅黑" panose="020B0503020204020204" pitchFamily="34" charset="-122"/>
                <a:ea typeface="微软雅黑" panose="020B0503020204020204" pitchFamily="34" charset="-122"/>
              </a:rPr>
              <a:t>Page .</a:t>
            </a:r>
            <a:endParaRPr lang="zh-CN" altLang="en-US" sz="1200" spc="-60" baseline="0" dirty="0">
              <a:solidFill>
                <a:schemeClr val="bg1"/>
              </a:solidFill>
              <a:latin typeface="微软雅黑" panose="020B0503020204020204" pitchFamily="34" charset="-122"/>
              <a:ea typeface="微软雅黑" panose="020B0503020204020204" pitchFamily="34" charset="-122"/>
            </a:endParaRPr>
          </a:p>
        </p:txBody>
      </p:sp>
      <p:sp>
        <p:nvSpPr>
          <p:cNvPr id="5" name="标题 4"/>
          <p:cNvSpPr>
            <a:spLocks noGrp="1"/>
          </p:cNvSpPr>
          <p:nvPr>
            <p:ph type="title" hasCustomPrompt="1"/>
          </p:nvPr>
        </p:nvSpPr>
        <p:spPr>
          <a:xfrm>
            <a:off x="262394" y="960114"/>
            <a:ext cx="4032000" cy="574183"/>
          </a:xfrm>
          <a:prstGeom prst="rect">
            <a:avLst/>
          </a:prstGeom>
        </p:spPr>
        <p:txBody>
          <a:bodyPr anchor="b">
            <a:normAutofit/>
          </a:bodyPr>
          <a:lstStyle>
            <a:lvl1pPr algn="ctr">
              <a:defRPr sz="2800" b="1">
                <a:solidFill>
                  <a:schemeClr val="accent1"/>
                </a:solidFill>
              </a:defRPr>
            </a:lvl1pPr>
          </a:lstStyle>
          <a:p>
            <a:r>
              <a:rPr lang="zh-CN" altLang="en-US" dirty="0"/>
              <a:t>单击此处编辑标题</a:t>
            </a:r>
          </a:p>
        </p:txBody>
      </p:sp>
      <p:cxnSp>
        <p:nvCxnSpPr>
          <p:cNvPr id="3" name="直接连接符 2"/>
          <p:cNvCxnSpPr/>
          <p:nvPr/>
        </p:nvCxnSpPr>
        <p:spPr>
          <a:xfrm flipV="1">
            <a:off x="0" y="1550505"/>
            <a:ext cx="9144000" cy="7952"/>
          </a:xfrm>
          <a:prstGeom prst="line">
            <a:avLst/>
          </a:prstGeom>
        </p:spPr>
        <p:style>
          <a:lnRef idx="1">
            <a:schemeClr val="accent1"/>
          </a:lnRef>
          <a:fillRef idx="0">
            <a:schemeClr val="accent1"/>
          </a:fillRef>
          <a:effectRef idx="0">
            <a:schemeClr val="accent1"/>
          </a:effectRef>
          <a:fontRef idx="minor">
            <a:schemeClr val="tx1"/>
          </a:fontRef>
        </p:style>
      </p:cxnSp>
      <p:sp>
        <p:nvSpPr>
          <p:cNvPr id="12" name="内容占位符 11"/>
          <p:cNvSpPr>
            <a:spLocks noGrp="1"/>
          </p:cNvSpPr>
          <p:nvPr>
            <p:ph sz="quarter" idx="10"/>
          </p:nvPr>
        </p:nvSpPr>
        <p:spPr>
          <a:xfrm>
            <a:off x="262394" y="1717675"/>
            <a:ext cx="4032000" cy="482624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16" name="内容占位符 15"/>
          <p:cNvSpPr>
            <a:spLocks noGrp="1"/>
          </p:cNvSpPr>
          <p:nvPr>
            <p:ph sz="quarter" idx="11"/>
          </p:nvPr>
        </p:nvSpPr>
        <p:spPr>
          <a:xfrm>
            <a:off x="4786313" y="1717675"/>
            <a:ext cx="4032250" cy="482624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18" name="文本占位符 4"/>
          <p:cNvSpPr>
            <a:spLocks noGrp="1"/>
          </p:cNvSpPr>
          <p:nvPr>
            <p:ph type="body" sz="quarter" idx="3" hasCustomPrompt="1"/>
          </p:nvPr>
        </p:nvSpPr>
        <p:spPr>
          <a:xfrm>
            <a:off x="4786313" y="958297"/>
            <a:ext cx="4032000" cy="576000"/>
          </a:xfrm>
        </p:spPr>
        <p:txBody>
          <a:bodyPr anchor="b">
            <a:normAutofit/>
          </a:bodyPr>
          <a:lstStyle>
            <a:lvl1pPr marL="0" indent="0" algn="ctr">
              <a:buNone/>
              <a:defRPr lang="zh-CN" altLang="en-US" sz="2800" b="1" dirty="0" smtClean="0">
                <a:solidFill>
                  <a:schemeClr val="accent1"/>
                </a:solidFill>
                <a:latin typeface="+mj-lt"/>
                <a:ea typeface="+mj-ea"/>
                <a:cs typeface="+mj-cs"/>
              </a:defRPr>
            </a:lvl1pPr>
          </a:lstStyle>
          <a:p>
            <a:pPr marL="228600" lvl="0" indent="-228600" algn="ctr">
              <a:lnSpc>
                <a:spcPct val="90000"/>
              </a:lnSpc>
              <a:spcBef>
                <a:spcPct val="0"/>
              </a:spcBef>
            </a:pPr>
            <a:r>
              <a:rPr lang="zh-CN" altLang="en-US" dirty="0"/>
              <a:t>单击此处编辑标题</a:t>
            </a:r>
          </a:p>
        </p:txBody>
      </p:sp>
      <p:sp>
        <p:nvSpPr>
          <p:cNvPr id="21" name="灯片编号占位符 8"/>
          <p:cNvSpPr>
            <a:spLocks noGrp="1"/>
          </p:cNvSpPr>
          <p:nvPr>
            <p:ph type="sldNum" sz="quarter" idx="12"/>
          </p:nvPr>
        </p:nvSpPr>
        <p:spPr>
          <a:xfrm>
            <a:off x="8696565" y="313200"/>
            <a:ext cx="487190" cy="276999"/>
          </a:xfrm>
          <a:prstGeom prst="rect">
            <a:avLst/>
          </a:prstGeom>
          <a:noFill/>
        </p:spPr>
        <p:txBody>
          <a:bodyPr wrap="square" rtlCol="0">
            <a:spAutoFit/>
          </a:bodyPr>
          <a:lstStyle>
            <a:lvl1pPr>
              <a:defRPr lang="zh-CN" altLang="en-US" sz="1200" spc="-60" baseline="0" smtClean="0">
                <a:solidFill>
                  <a:schemeClr val="bg1"/>
                </a:solidFill>
                <a:latin typeface="微软雅黑" panose="020B0503020204020204" pitchFamily="34" charset="-122"/>
                <a:ea typeface="微软雅黑" panose="020B0503020204020204" pitchFamily="34" charset="-122"/>
              </a:defRPr>
            </a:lvl1pPr>
          </a:lstStyle>
          <a:p>
            <a:fld id="{54BD5A17-3153-4A95-988E-B577C14000F1}" type="slidenum">
              <a:rPr lang="en-US" altLang="zh-CN" smtClean="0"/>
              <a:pPr/>
              <a:t>‹#›</a:t>
            </a:fld>
            <a:endParaRPr lang="en-US" altLang="zh-CN" dirty="0"/>
          </a:p>
        </p:txBody>
      </p:sp>
      <p:pic>
        <p:nvPicPr>
          <p:cNvPr id="13" name="图片 12"/>
          <p:cNvPicPr>
            <a:picLocks noChangeAspect="1"/>
          </p:cNvPicPr>
          <p:nvPr userDrawn="1"/>
        </p:nvPicPr>
        <p:blipFill>
          <a:blip r:embed="rId2"/>
          <a:stretch>
            <a:fillRect/>
          </a:stretch>
        </p:blipFill>
        <p:spPr>
          <a:xfrm>
            <a:off x="0" y="0"/>
            <a:ext cx="9144793" cy="664522"/>
          </a:xfrm>
          <a:prstGeom prst="rect">
            <a:avLst/>
          </a:prstGeom>
        </p:spPr>
      </p:pic>
      <p:sp>
        <p:nvSpPr>
          <p:cNvPr id="14" name="矩形 13"/>
          <p:cNvSpPr/>
          <p:nvPr userDrawn="1"/>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68582"/>
            <a:ext cx="1517655" cy="401413"/>
          </a:xfrm>
          <a:prstGeom prst="rect">
            <a:avLst/>
          </a:prstGeom>
        </p:spPr>
      </p:pic>
      <p:sp>
        <p:nvSpPr>
          <p:cNvPr id="19" name="矩形 18"/>
          <p:cNvSpPr/>
          <p:nvPr userDrawn="1"/>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1306052"/>
      </p:ext>
    </p:extLst>
  </p:cSld>
  <p:clrMapOvr>
    <a:masterClrMapping/>
  </p:clrMapOvr>
  <p:extLst mod="1">
    <p:ext uri="{DCECCB84-F9BA-43D5-87BE-67443E8EF086}">
      <p15:sldGuideLst xmlns:p15="http://schemas.microsoft.com/office/powerpoint/2012/main">
        <p15:guide id="1" pos="2880">
          <p15:clr>
            <a:srgbClr val="FBAE40"/>
          </p15:clr>
        </p15:guide>
        <p15:guide id="2" pos="5193">
          <p15:clr>
            <a:srgbClr val="FBAE40"/>
          </p15:clr>
        </p15:guide>
        <p15:guide id="5" pos="1620">
          <p15:clr>
            <a:srgbClr val="FBAE40"/>
          </p15:clr>
        </p15:guide>
        <p15:guide id="6" pos="2921">
          <p15:clr>
            <a:srgbClr val="FBAE40"/>
          </p15:clr>
        </p15:guide>
        <p15:guide id="7" pos="2160" userDrawn="1">
          <p15:clr>
            <a:srgbClr val="FBAE40"/>
          </p15:clr>
        </p15:guide>
        <p15:guide id="8" pos="389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1_封面">
    <p:bg>
      <p:bgPr>
        <a:solidFill>
          <a:schemeClr val="accent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07760" y="5815086"/>
            <a:ext cx="2458720" cy="650876"/>
          </a:xfrm>
          <a:prstGeom prst="rect">
            <a:avLst/>
          </a:prstGeom>
        </p:spPr>
      </p:pic>
      <p:sp>
        <p:nvSpPr>
          <p:cNvPr id="2" name="标题 1"/>
          <p:cNvSpPr>
            <a:spLocks noGrp="1"/>
          </p:cNvSpPr>
          <p:nvPr>
            <p:ph type="title"/>
          </p:nvPr>
        </p:nvSpPr>
        <p:spPr>
          <a:xfrm>
            <a:off x="469123" y="4006448"/>
            <a:ext cx="8325019" cy="1114192"/>
          </a:xfrm>
          <a:prstGeom prst="rect">
            <a:avLst/>
          </a:prstGeom>
        </p:spPr>
        <p:txBody>
          <a:bodyPr anchor="ctr">
            <a:noAutofit/>
          </a:bodyPr>
          <a:lstStyle>
            <a:lvl1pPr algn="l">
              <a:lnSpc>
                <a:spcPct val="100000"/>
              </a:lnSpc>
              <a:defRPr sz="4000" b="1">
                <a:solidFill>
                  <a:schemeClr val="bg1"/>
                </a:solidFill>
                <a:latin typeface="+mj-ea"/>
                <a:ea typeface="+mj-ea"/>
              </a:defRPr>
            </a:lvl1pPr>
          </a:lstStyle>
          <a:p>
            <a:r>
              <a:rPr lang="zh-CN" altLang="en-US" dirty="0"/>
              <a:t>单击此处编辑母版标题样式</a:t>
            </a:r>
          </a:p>
        </p:txBody>
      </p:sp>
      <p:sp>
        <p:nvSpPr>
          <p:cNvPr id="6" name="副标题 2"/>
          <p:cNvSpPr>
            <a:spLocks noGrp="1"/>
          </p:cNvSpPr>
          <p:nvPr>
            <p:ph type="subTitle" idx="1"/>
          </p:nvPr>
        </p:nvSpPr>
        <p:spPr>
          <a:xfrm>
            <a:off x="469124" y="5245246"/>
            <a:ext cx="5820358" cy="468179"/>
          </a:xfrm>
        </p:spPr>
        <p:txBody>
          <a:bodyPr anchor="ctr">
            <a:noAutofit/>
          </a:bodyPr>
          <a:lstStyle>
            <a:lvl1pPr marL="0" indent="0" algn="l">
              <a:lnSpc>
                <a:spcPct val="100000"/>
              </a:lnSpc>
              <a:buNone/>
              <a:defRPr lang="zh-CN" altLang="en-US" sz="2400" b="0">
                <a:solidFill>
                  <a:schemeClr val="bg1"/>
                </a:solidFill>
                <a:latin typeface="+mn-ea"/>
                <a:cs typeface="+mj-cs"/>
              </a:defRPr>
            </a:lvl1pPr>
          </a:lstStyle>
          <a:p>
            <a:pPr marL="228600" lvl="0" indent="-228600" algn="ctr">
              <a:lnSpc>
                <a:spcPct val="90000"/>
              </a:lnSpc>
              <a:spcBef>
                <a:spcPct val="0"/>
              </a:spcBef>
            </a:pPr>
            <a:r>
              <a:rPr lang="zh-CN" altLang="en-US"/>
              <a:t>单击以编辑母版副标题样式</a:t>
            </a:r>
            <a:endParaRPr lang="zh-CN" altLang="en-US" dirty="0"/>
          </a:p>
        </p:txBody>
      </p:sp>
      <p:sp>
        <p:nvSpPr>
          <p:cNvPr id="7" name="文本占位符 6"/>
          <p:cNvSpPr>
            <a:spLocks noGrp="1"/>
          </p:cNvSpPr>
          <p:nvPr>
            <p:ph type="body" sz="quarter" idx="10" hasCustomPrompt="1"/>
          </p:nvPr>
        </p:nvSpPr>
        <p:spPr>
          <a:xfrm>
            <a:off x="469124" y="5815087"/>
            <a:ext cx="4159250" cy="499004"/>
          </a:xfrm>
        </p:spPr>
        <p:txBody>
          <a:bodyPr>
            <a:noAutofit/>
          </a:bodyPr>
          <a:lstStyle>
            <a:lvl1pPr marL="0" indent="0">
              <a:lnSpc>
                <a:spcPct val="100000"/>
              </a:lnSpc>
              <a:buNone/>
              <a:defRPr sz="2400">
                <a:solidFill>
                  <a:schemeClr val="bg1"/>
                </a:solidFill>
              </a:defRPr>
            </a:lvl1pPr>
          </a:lstStyle>
          <a:p>
            <a:pPr lvl="0"/>
            <a:r>
              <a:rPr lang="zh-CN" altLang="en-US" dirty="0"/>
              <a:t>单击此处添加日期</a:t>
            </a:r>
          </a:p>
        </p:txBody>
      </p: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78" t="172" r="40" b="-12"/>
          <a:stretch/>
        </p:blipFill>
        <p:spPr>
          <a:xfrm>
            <a:off x="0" y="0"/>
            <a:ext cx="9144000" cy="3899805"/>
          </a:xfrm>
          <a:prstGeom prst="rect">
            <a:avLst/>
          </a:prstGeom>
          <a:ln>
            <a:noFill/>
          </a:ln>
        </p:spPr>
      </p:pic>
      <p:cxnSp>
        <p:nvCxnSpPr>
          <p:cNvPr id="11" name="直接连接符 10"/>
          <p:cNvCxnSpPr/>
          <p:nvPr/>
        </p:nvCxnSpPr>
        <p:spPr>
          <a:xfrm>
            <a:off x="0" y="3899805"/>
            <a:ext cx="9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rotWithShape="1">
          <a:blip r:embed="rId3">
            <a:extLst>
              <a:ext uri="{28A0092B-C50C-407E-A947-70E740481C1C}">
                <a14:useLocalDpi xmlns:a14="http://schemas.microsoft.com/office/drawing/2010/main" val="0"/>
              </a:ext>
            </a:extLst>
          </a:blip>
          <a:srcRect l="78" t="172" r="40" b="-12"/>
          <a:stretch/>
        </p:blipFill>
        <p:spPr>
          <a:xfrm>
            <a:off x="0" y="0"/>
            <a:ext cx="9144000" cy="3899805"/>
          </a:xfrm>
          <a:prstGeom prst="rect">
            <a:avLst/>
          </a:prstGeom>
          <a:ln>
            <a:noFill/>
          </a:ln>
        </p:spPr>
      </p:pic>
      <p:cxnSp>
        <p:nvCxnSpPr>
          <p:cNvPr id="9" name="直接连接符 8"/>
          <p:cNvCxnSpPr/>
          <p:nvPr userDrawn="1"/>
        </p:nvCxnSpPr>
        <p:spPr>
          <a:xfrm>
            <a:off x="0" y="3899805"/>
            <a:ext cx="914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2060996"/>
      </p:ext>
    </p:extLst>
  </p:cSld>
  <p:clrMapOvr>
    <a:masterClrMapping/>
  </p:clrMapOvr>
  <p:extLst mod="1">
    <p:ext uri="{DCECCB84-F9BA-43D5-87BE-67443E8EF086}">
      <p15:sldGuideLst xmlns:p15="http://schemas.microsoft.com/office/powerpoint/2012/main">
        <p15:guide id="2" pos="295">
          <p15:clr>
            <a:srgbClr val="FBAE40"/>
          </p15:clr>
        </p15:guide>
        <p15:guide id="3" orient="horz" pos="2160">
          <p15:clr>
            <a:srgbClr val="FBAE40"/>
          </p15:clr>
        </p15:guide>
        <p15:guide id="4" pos="16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cSld name="封底">
    <p:bg>
      <p:bgPr>
        <a:solidFill>
          <a:schemeClr val="accent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03073"/>
            <a:ext cx="9144000" cy="281178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974" y="3608990"/>
            <a:ext cx="3021843" cy="799946"/>
          </a:xfrm>
          <a:prstGeom prst="rect">
            <a:avLst/>
          </a:prstGeom>
        </p:spPr>
      </p:pic>
      <p:sp>
        <p:nvSpPr>
          <p:cNvPr id="3" name="标题 2"/>
          <p:cNvSpPr>
            <a:spLocks noGrp="1"/>
          </p:cNvSpPr>
          <p:nvPr>
            <p:ph type="title"/>
          </p:nvPr>
        </p:nvSpPr>
        <p:spPr>
          <a:xfrm>
            <a:off x="487896" y="1371600"/>
            <a:ext cx="8410492" cy="926932"/>
          </a:xfrm>
        </p:spPr>
        <p:txBody>
          <a:bodyPr>
            <a:noAutofit/>
          </a:bodyPr>
          <a:lstStyle>
            <a:lvl1pPr algn="ctr">
              <a:defRPr sz="6600" b="1">
                <a:solidFill>
                  <a:schemeClr val="bg1"/>
                </a:solidFill>
              </a:defRPr>
            </a:lvl1pPr>
          </a:lstStyle>
          <a:p>
            <a:r>
              <a:rPr lang="zh-CN" altLang="en-US"/>
              <a:t>单击此处编辑母版标题样式</a:t>
            </a:r>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603073"/>
            <a:ext cx="9144000" cy="2811780"/>
          </a:xfrm>
          <a:prstGeom prst="rect">
            <a:avLst/>
          </a:prstGeom>
        </p:spPr>
      </p:pic>
    </p:spTree>
    <p:extLst>
      <p:ext uri="{BB962C8B-B14F-4D97-AF65-F5344CB8AC3E}">
        <p14:creationId xmlns:p14="http://schemas.microsoft.com/office/powerpoint/2010/main" val="1380372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内页">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94025" y="1685678"/>
            <a:ext cx="8372163" cy="492149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5" name="标题 4"/>
          <p:cNvSpPr>
            <a:spLocks noGrp="1"/>
          </p:cNvSpPr>
          <p:nvPr>
            <p:ph type="title"/>
          </p:nvPr>
        </p:nvSpPr>
        <p:spPr>
          <a:xfrm>
            <a:off x="494024" y="974277"/>
            <a:ext cx="8372163" cy="574183"/>
          </a:xfrm>
          <a:prstGeom prst="rect">
            <a:avLst/>
          </a:prstGeom>
        </p:spPr>
        <p:txBody>
          <a:bodyPr/>
          <a:lstStyle>
            <a:lvl1pPr>
              <a:defRPr sz="3200" b="1">
                <a:solidFill>
                  <a:schemeClr val="accent1"/>
                </a:solidFill>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49050177"/>
      </p:ext>
    </p:extLst>
  </p:cSld>
  <p:clrMapOvr>
    <a:masterClrMapping/>
  </p:clrMapOvr>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内页-有页码">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94025" y="1685678"/>
            <a:ext cx="8372163" cy="492149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5" name="标题 4"/>
          <p:cNvSpPr>
            <a:spLocks noGrp="1"/>
          </p:cNvSpPr>
          <p:nvPr>
            <p:ph type="title"/>
          </p:nvPr>
        </p:nvSpPr>
        <p:spPr>
          <a:xfrm>
            <a:off x="494025" y="975600"/>
            <a:ext cx="8372163" cy="576000"/>
          </a:xfrm>
          <a:prstGeom prst="rect">
            <a:avLst/>
          </a:prstGeom>
        </p:spPr>
        <p:txBody>
          <a:bodyPr/>
          <a:lstStyle>
            <a:lvl1pPr>
              <a:defRPr sz="3200" b="1">
                <a:solidFill>
                  <a:schemeClr val="accent1"/>
                </a:solidFill>
              </a:defRPr>
            </a:lvl1pPr>
          </a:lstStyle>
          <a:p>
            <a:r>
              <a:rPr lang="zh-CN" altLang="en-US"/>
              <a:t>单击此处编辑母版标题样式</a:t>
            </a:r>
          </a:p>
        </p:txBody>
      </p:sp>
      <p:sp>
        <p:nvSpPr>
          <p:cNvPr id="10" name="灯片编号占位符 5"/>
          <p:cNvSpPr txBox="1">
            <a:spLocks/>
          </p:cNvSpPr>
          <p:nvPr/>
        </p:nvSpPr>
        <p:spPr>
          <a:xfrm>
            <a:off x="8697600" y="311755"/>
            <a:ext cx="365165" cy="276999"/>
          </a:xfrm>
          <a:prstGeom prst="rect">
            <a:avLst/>
          </a:prstGeom>
          <a:noFill/>
        </p:spPr>
        <p:txBody>
          <a:bodyPr wrap="none" rtlCol="0">
            <a:spAutoFit/>
          </a:bodyPr>
          <a:lstStyle>
            <a:defPPr>
              <a:defRPr lang="zh-CN"/>
            </a:defPPr>
            <a:lvl1pPr>
              <a:defRPr sz="1200" spc="-60" baseline="0">
                <a:solidFill>
                  <a:schemeClr val="bg1"/>
                </a:solidFill>
                <a:latin typeface="微软雅黑" panose="020B0503020204020204" pitchFamily="34" charset="-122"/>
                <a:ea typeface="微软雅黑" panose="020B0503020204020204" pitchFamily="34" charset="-122"/>
              </a:defRPr>
            </a:lvl1pPr>
          </a:lstStyle>
          <a:p>
            <a:pPr lvl="0"/>
            <a:fld id="{E1703B59-C883-4B8B-974E-AFB30A6C43A7}" type="slidenum">
              <a:rPr lang="zh-CN" altLang="en-US" smtClean="0"/>
              <a:pPr lvl="0"/>
              <a:t>‹#›</a:t>
            </a:fld>
            <a:endParaRPr lang="zh-CN" altLang="en-US" dirty="0"/>
          </a:p>
        </p:txBody>
      </p:sp>
      <p:sp>
        <p:nvSpPr>
          <p:cNvPr id="9" name="文本框 8"/>
          <p:cNvSpPr txBox="1"/>
          <p:nvPr/>
        </p:nvSpPr>
        <p:spPr>
          <a:xfrm>
            <a:off x="8250026" y="311755"/>
            <a:ext cx="578813" cy="276999"/>
          </a:xfrm>
          <a:prstGeom prst="rect">
            <a:avLst/>
          </a:prstGeom>
          <a:noFill/>
        </p:spPr>
        <p:txBody>
          <a:bodyPr wrap="none" rtlCol="0">
            <a:spAutoFit/>
          </a:bodyPr>
          <a:lstStyle/>
          <a:p>
            <a:r>
              <a:rPr lang="en-US" altLang="zh-CN" sz="1200" spc="-60" baseline="0" dirty="0">
                <a:solidFill>
                  <a:schemeClr val="bg1"/>
                </a:solidFill>
                <a:latin typeface="微软雅黑" panose="020B0503020204020204" pitchFamily="34" charset="-122"/>
                <a:ea typeface="微软雅黑" panose="020B0503020204020204" pitchFamily="34" charset="-122"/>
              </a:rPr>
              <a:t>Page .</a:t>
            </a:r>
            <a:endParaRPr lang="zh-CN" altLang="en-US" sz="1200" spc="-60" baseline="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59745371"/>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内页-极简">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94025" y="1685678"/>
            <a:ext cx="8372163" cy="492149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5" name="标题 4"/>
          <p:cNvSpPr>
            <a:spLocks noGrp="1"/>
          </p:cNvSpPr>
          <p:nvPr>
            <p:ph type="title"/>
          </p:nvPr>
        </p:nvSpPr>
        <p:spPr>
          <a:xfrm>
            <a:off x="494024" y="974277"/>
            <a:ext cx="8372163" cy="574183"/>
          </a:xfrm>
          <a:prstGeom prst="rect">
            <a:avLst/>
          </a:prstGeom>
        </p:spPr>
        <p:txBody>
          <a:bodyPr/>
          <a:lstStyle>
            <a:lvl1pPr>
              <a:defRPr sz="3200" b="1">
                <a:solidFill>
                  <a:schemeClr val="accent1"/>
                </a:solidFill>
              </a:defRPr>
            </a:lvl1pPr>
          </a:lstStyle>
          <a:p>
            <a:r>
              <a:rPr lang="zh-CN" altLang="en-US"/>
              <a:t>单击此处编辑母版标题样式</a:t>
            </a:r>
            <a:endParaRPr lang="zh-CN" altLang="en-US" dirty="0"/>
          </a:p>
        </p:txBody>
      </p:sp>
      <p:sp>
        <p:nvSpPr>
          <p:cNvPr id="9" name="矩形 8"/>
          <p:cNvSpPr/>
          <p:nvPr/>
        </p:nvSpPr>
        <p:spPr>
          <a:xfrm>
            <a:off x="0" y="1"/>
            <a:ext cx="9144000" cy="6688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04390"/>
            <a:ext cx="459922" cy="460086"/>
          </a:xfrm>
          <a:prstGeom prst="rect">
            <a:avLst/>
          </a:prstGeom>
        </p:spPr>
      </p:pic>
      <p:sp>
        <p:nvSpPr>
          <p:cNvPr id="7" name="矩形 6"/>
          <p:cNvSpPr/>
          <p:nvPr userDrawn="1"/>
        </p:nvSpPr>
        <p:spPr>
          <a:xfrm>
            <a:off x="0" y="1"/>
            <a:ext cx="9144000" cy="6688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04390"/>
            <a:ext cx="459922" cy="460086"/>
          </a:xfrm>
          <a:prstGeom prst="rect">
            <a:avLst/>
          </a:prstGeom>
        </p:spPr>
      </p:pic>
    </p:spTree>
    <p:extLst>
      <p:ext uri="{BB962C8B-B14F-4D97-AF65-F5344CB8AC3E}">
        <p14:creationId xmlns:p14="http://schemas.microsoft.com/office/powerpoint/2010/main" val="52728377"/>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内页-极简-有页码">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494025" y="1685678"/>
            <a:ext cx="8372163" cy="4921498"/>
          </a:xfrm>
        </p:spPr>
        <p:txBody>
          <a:bodyPr>
            <a:normAutofit/>
          </a:bodyPr>
          <a:lstStyle>
            <a:lvl1pPr>
              <a:buClr>
                <a:schemeClr val="accent1"/>
              </a:buClr>
              <a:defRPr sz="2000"/>
            </a:lvl1pPr>
            <a:lvl2pPr>
              <a:buClr>
                <a:schemeClr val="accent1"/>
              </a:buClr>
              <a:defRPr sz="1800"/>
            </a:lvl2pPr>
            <a:lvl3pPr>
              <a:buClr>
                <a:schemeClr val="accent1"/>
              </a:buClr>
              <a:defRPr sz="1600"/>
            </a:lvl3pPr>
            <a:lvl4pPr>
              <a:buClr>
                <a:schemeClr val="accent1"/>
              </a:buClr>
              <a:defRPr sz="1400"/>
            </a:lvl4pPr>
            <a:lvl5pPr>
              <a:buClr>
                <a:schemeClr val="accent1"/>
              </a:buClr>
              <a:defRPr sz="1400"/>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5" name="标题 4"/>
          <p:cNvSpPr>
            <a:spLocks noGrp="1"/>
          </p:cNvSpPr>
          <p:nvPr>
            <p:ph type="title"/>
          </p:nvPr>
        </p:nvSpPr>
        <p:spPr>
          <a:xfrm>
            <a:off x="494024" y="974277"/>
            <a:ext cx="8372163" cy="574183"/>
          </a:xfrm>
          <a:prstGeom prst="rect">
            <a:avLst/>
          </a:prstGeom>
        </p:spPr>
        <p:txBody>
          <a:bodyPr/>
          <a:lstStyle>
            <a:lvl1pPr>
              <a:defRPr sz="3200" b="1">
                <a:solidFill>
                  <a:schemeClr val="accent1"/>
                </a:solidFill>
              </a:defRPr>
            </a:lvl1pPr>
          </a:lstStyle>
          <a:p>
            <a:r>
              <a:rPr lang="zh-CN" altLang="en-US"/>
              <a:t>单击此处编辑母版标题样式</a:t>
            </a:r>
            <a:endParaRPr lang="zh-CN" altLang="en-US" dirty="0"/>
          </a:p>
        </p:txBody>
      </p:sp>
      <p:sp>
        <p:nvSpPr>
          <p:cNvPr id="9" name="矩形 8"/>
          <p:cNvSpPr/>
          <p:nvPr/>
        </p:nvSpPr>
        <p:spPr>
          <a:xfrm>
            <a:off x="0" y="1"/>
            <a:ext cx="9144000" cy="6688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灯片编号占位符 8"/>
          <p:cNvSpPr>
            <a:spLocks noGrp="1"/>
          </p:cNvSpPr>
          <p:nvPr>
            <p:ph type="sldNum" sz="quarter" idx="12"/>
          </p:nvPr>
        </p:nvSpPr>
        <p:spPr>
          <a:xfrm>
            <a:off x="8697600" y="313200"/>
            <a:ext cx="365165" cy="276999"/>
          </a:xfrm>
          <a:prstGeom prst="rect">
            <a:avLst/>
          </a:prstGeom>
          <a:noFill/>
        </p:spPr>
        <p:txBody>
          <a:bodyPr wrap="none" rtlCol="0">
            <a:spAutoFit/>
          </a:bodyPr>
          <a:lstStyle>
            <a:lvl1pPr>
              <a:defRPr lang="zh-CN" altLang="en-US" sz="1200" spc="-60" baseline="0" smtClean="0">
                <a:solidFill>
                  <a:schemeClr val="bg1"/>
                </a:solidFill>
                <a:latin typeface="微软雅黑" panose="020B0503020204020204" pitchFamily="34" charset="-122"/>
                <a:ea typeface="微软雅黑" panose="020B0503020204020204" pitchFamily="34" charset="-122"/>
              </a:defRPr>
            </a:lvl1pPr>
          </a:lstStyle>
          <a:p>
            <a:fld id="{D4CE0C3C-47D3-4455-AB34-8268314DB49D}" type="slidenum">
              <a:rPr lang="en-US" altLang="zh-CN" smtClean="0"/>
              <a:pPr/>
              <a:t>‹#›</a:t>
            </a:fld>
            <a:endParaRPr lang="en-US" altLang="zh-CN"/>
          </a:p>
        </p:txBody>
      </p:sp>
      <p:sp>
        <p:nvSpPr>
          <p:cNvPr id="8" name="文本框 7"/>
          <p:cNvSpPr txBox="1"/>
          <p:nvPr/>
        </p:nvSpPr>
        <p:spPr>
          <a:xfrm>
            <a:off x="8250026" y="311755"/>
            <a:ext cx="578813" cy="276999"/>
          </a:xfrm>
          <a:prstGeom prst="rect">
            <a:avLst/>
          </a:prstGeom>
          <a:noFill/>
        </p:spPr>
        <p:txBody>
          <a:bodyPr wrap="none" rtlCol="0">
            <a:spAutoFit/>
          </a:bodyPr>
          <a:lstStyle/>
          <a:p>
            <a:r>
              <a:rPr lang="en-US" altLang="zh-CN" sz="1200" spc="-60" baseline="0" dirty="0">
                <a:solidFill>
                  <a:schemeClr val="bg1"/>
                </a:solidFill>
                <a:latin typeface="微软雅黑" panose="020B0503020204020204" pitchFamily="34" charset="-122"/>
                <a:ea typeface="微软雅黑" panose="020B0503020204020204" pitchFamily="34" charset="-122"/>
              </a:rPr>
              <a:t>Page .</a:t>
            </a:r>
            <a:endParaRPr lang="zh-CN" altLang="en-US" sz="1200" spc="-60" baseline="0" dirty="0">
              <a:solidFill>
                <a:schemeClr val="bg1"/>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04390"/>
            <a:ext cx="459922" cy="460086"/>
          </a:xfrm>
          <a:prstGeom prst="rect">
            <a:avLst/>
          </a:prstGeom>
        </p:spPr>
      </p:pic>
      <p:sp>
        <p:nvSpPr>
          <p:cNvPr id="11" name="矩形 10"/>
          <p:cNvSpPr/>
          <p:nvPr userDrawn="1"/>
        </p:nvSpPr>
        <p:spPr>
          <a:xfrm>
            <a:off x="0" y="1"/>
            <a:ext cx="9144000" cy="6688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userDrawn="1"/>
        </p:nvSpPr>
        <p:spPr>
          <a:xfrm>
            <a:off x="8250026" y="311755"/>
            <a:ext cx="578813" cy="276999"/>
          </a:xfrm>
          <a:prstGeom prst="rect">
            <a:avLst/>
          </a:prstGeom>
          <a:noFill/>
        </p:spPr>
        <p:txBody>
          <a:bodyPr wrap="none" rtlCol="0">
            <a:spAutoFit/>
          </a:bodyPr>
          <a:lstStyle/>
          <a:p>
            <a:r>
              <a:rPr lang="en-US" altLang="zh-CN" sz="1200" spc="-60" baseline="0" dirty="0">
                <a:solidFill>
                  <a:schemeClr val="bg1"/>
                </a:solidFill>
                <a:latin typeface="微软雅黑" panose="020B0503020204020204" pitchFamily="34" charset="-122"/>
                <a:ea typeface="微软雅黑" panose="020B0503020204020204" pitchFamily="34" charset="-122"/>
              </a:rPr>
              <a:t>Page .</a:t>
            </a:r>
            <a:endParaRPr lang="zh-CN" altLang="en-US" sz="1200" spc="-60" baseline="0" dirty="0">
              <a:solidFill>
                <a:schemeClr val="bg1"/>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04390"/>
            <a:ext cx="459922" cy="460086"/>
          </a:xfrm>
          <a:prstGeom prst="rect">
            <a:avLst/>
          </a:prstGeom>
        </p:spPr>
      </p:pic>
    </p:spTree>
    <p:extLst>
      <p:ext uri="{BB962C8B-B14F-4D97-AF65-F5344CB8AC3E}">
        <p14:creationId xmlns:p14="http://schemas.microsoft.com/office/powerpoint/2010/main" val="3571174895"/>
      </p:ext>
    </p:extLst>
  </p:cSld>
  <p:clrMapOvr>
    <a:masterClrMapping/>
  </p:clrMapOvr>
  <p:hf hdr="0" ftr="0" dt="0"/>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目录">
    <p:spTree>
      <p:nvGrpSpPr>
        <p:cNvPr id="1" name=""/>
        <p:cNvGrpSpPr/>
        <p:nvPr/>
      </p:nvGrpSpPr>
      <p:grpSpPr>
        <a:xfrm>
          <a:off x="0" y="0"/>
          <a:ext cx="0" cy="0"/>
          <a:chOff x="0" y="0"/>
          <a:chExt cx="0" cy="0"/>
        </a:xfrm>
      </p:grpSpPr>
      <p:pic>
        <p:nvPicPr>
          <p:cNvPr id="10" name="图片 9"/>
          <p:cNvPicPr>
            <a:picLocks noChangeAspect="1"/>
          </p:cNvPicPr>
          <p:nvPr/>
        </p:nvPicPr>
        <p:blipFill>
          <a:blip r:embed="rId2"/>
          <a:stretch>
            <a:fillRect/>
          </a:stretch>
        </p:blipFill>
        <p:spPr>
          <a:xfrm>
            <a:off x="0" y="0"/>
            <a:ext cx="9144793" cy="664522"/>
          </a:xfrm>
          <a:prstGeom prst="rect">
            <a:avLst/>
          </a:prstGeom>
        </p:spPr>
      </p:pic>
      <p:sp>
        <p:nvSpPr>
          <p:cNvPr id="7" name="矩形 6"/>
          <p:cNvSpPr/>
          <p:nvPr/>
        </p:nvSpPr>
        <p:spPr>
          <a:xfrm>
            <a:off x="0" y="5821680"/>
            <a:ext cx="9144000" cy="1036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7293" y="6100771"/>
            <a:ext cx="1958547" cy="518469"/>
          </a:xfrm>
          <a:prstGeom prst="rect">
            <a:avLst/>
          </a:prstGeom>
        </p:spPr>
      </p:pic>
      <p:sp>
        <p:nvSpPr>
          <p:cNvPr id="2" name="标题 1"/>
          <p:cNvSpPr>
            <a:spLocks noGrp="1"/>
          </p:cNvSpPr>
          <p:nvPr>
            <p:ph type="title"/>
          </p:nvPr>
        </p:nvSpPr>
        <p:spPr>
          <a:xfrm>
            <a:off x="323850" y="235137"/>
            <a:ext cx="6474515" cy="337358"/>
          </a:xfrm>
          <a:prstGeom prst="rect">
            <a:avLst/>
          </a:prstGeom>
        </p:spPr>
        <p:txBody>
          <a:bodyPr anchor="ctr"/>
          <a:lstStyle>
            <a:lvl1pPr>
              <a:defRPr sz="2000">
                <a:solidFill>
                  <a:schemeClr val="bg1"/>
                </a:solidFill>
                <a:effectLst/>
              </a:defRPr>
            </a:lvl1pPr>
          </a:lstStyle>
          <a:p>
            <a:r>
              <a:rPr lang="zh-CN" altLang="en-US"/>
              <a:t>单击此处编辑母版标题样式</a:t>
            </a:r>
            <a:endParaRPr lang="zh-CN" altLang="en-US" dirty="0"/>
          </a:p>
        </p:txBody>
      </p:sp>
      <p:sp>
        <p:nvSpPr>
          <p:cNvPr id="13" name="矩形 12"/>
          <p:cNvSpPr/>
          <p:nvPr/>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651240"/>
            <a:ext cx="9144000" cy="5185064"/>
          </a:xfrm>
          <a:prstGeom prst="rect">
            <a:avLst/>
          </a:prstGeom>
        </p:spPr>
      </p:pic>
      <p:pic>
        <p:nvPicPr>
          <p:cNvPr id="9" name="图片 8"/>
          <p:cNvPicPr>
            <a:picLocks noChangeAspect="1"/>
          </p:cNvPicPr>
          <p:nvPr userDrawn="1"/>
        </p:nvPicPr>
        <p:blipFill>
          <a:blip r:embed="rId2"/>
          <a:stretch>
            <a:fillRect/>
          </a:stretch>
        </p:blipFill>
        <p:spPr>
          <a:xfrm>
            <a:off x="0" y="0"/>
            <a:ext cx="9144793" cy="664522"/>
          </a:xfrm>
          <a:prstGeom prst="rect">
            <a:avLst/>
          </a:prstGeom>
        </p:spPr>
      </p:pic>
      <p:sp>
        <p:nvSpPr>
          <p:cNvPr id="11" name="矩形 10"/>
          <p:cNvSpPr/>
          <p:nvPr userDrawn="1"/>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651240"/>
            <a:ext cx="9144000" cy="5185064"/>
          </a:xfrm>
          <a:prstGeom prst="rect">
            <a:avLst/>
          </a:prstGeom>
        </p:spPr>
      </p:pic>
    </p:spTree>
    <p:extLst>
      <p:ext uri="{BB962C8B-B14F-4D97-AF65-F5344CB8AC3E}">
        <p14:creationId xmlns:p14="http://schemas.microsoft.com/office/powerpoint/2010/main" val="1186249892"/>
      </p:ext>
    </p:extLst>
  </p:cSld>
  <p:clrMapOvr>
    <a:masterClrMapping/>
  </p:clrMapOvr>
  <p:extLst mod="1">
    <p:ext uri="{DCECCB84-F9BA-43D5-87BE-67443E8EF086}">
      <p15:sldGuideLst xmlns:p15="http://schemas.microsoft.com/office/powerpoint/2012/main">
        <p15:guide id="1" pos="5556">
          <p15:clr>
            <a:srgbClr val="FBAE40"/>
          </p15:clr>
        </p15:guide>
        <p15:guide id="2" pos="204">
          <p15:clr>
            <a:srgbClr val="FBAE40"/>
          </p15:clr>
        </p15:guide>
        <p15:guide id="5" pos="3125">
          <p15:clr>
            <a:srgbClr val="FBAE40"/>
          </p15:clr>
        </p15:guide>
        <p15:guide id="6" pos="115">
          <p15:clr>
            <a:srgbClr val="FBAE40"/>
          </p15:clr>
        </p15:guide>
        <p15:guide id="7" pos="4167" userDrawn="1">
          <p15:clr>
            <a:srgbClr val="FBAE40"/>
          </p15:clr>
        </p15:guide>
        <p15:guide id="8" pos="153"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纯标题">
    <p:spTree>
      <p:nvGrpSpPr>
        <p:cNvPr id="1" name=""/>
        <p:cNvGrpSpPr/>
        <p:nvPr/>
      </p:nvGrpSpPr>
      <p:grpSpPr>
        <a:xfrm>
          <a:off x="0" y="0"/>
          <a:ext cx="0" cy="0"/>
          <a:chOff x="0" y="0"/>
          <a:chExt cx="0" cy="0"/>
        </a:xfrm>
      </p:grpSpPr>
      <p:sp>
        <p:nvSpPr>
          <p:cNvPr id="5" name="标题 4"/>
          <p:cNvSpPr>
            <a:spLocks noGrp="1"/>
          </p:cNvSpPr>
          <p:nvPr>
            <p:ph type="title"/>
          </p:nvPr>
        </p:nvSpPr>
        <p:spPr>
          <a:xfrm>
            <a:off x="494025" y="975600"/>
            <a:ext cx="8372163" cy="574183"/>
          </a:xfrm>
          <a:prstGeom prst="rect">
            <a:avLst/>
          </a:prstGeom>
        </p:spPr>
        <p:txBody>
          <a:bodyPr/>
          <a:lstStyle>
            <a:lvl1pPr>
              <a:defRPr sz="3200" b="1">
                <a:solidFill>
                  <a:schemeClr val="accent1"/>
                </a:solidFill>
              </a:defRPr>
            </a:lvl1pPr>
          </a:lstStyle>
          <a:p>
            <a:r>
              <a:rPr lang="zh-CN" altLang="en-US"/>
              <a:t>单击此处编辑母版标题样式</a:t>
            </a:r>
          </a:p>
        </p:txBody>
      </p:sp>
    </p:spTree>
    <p:extLst>
      <p:ext uri="{BB962C8B-B14F-4D97-AF65-F5344CB8AC3E}">
        <p14:creationId xmlns:p14="http://schemas.microsoft.com/office/powerpoint/2010/main" val="1866588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纯标题-有页码">
    <p:spTree>
      <p:nvGrpSpPr>
        <p:cNvPr id="1" name=""/>
        <p:cNvGrpSpPr/>
        <p:nvPr/>
      </p:nvGrpSpPr>
      <p:grpSpPr>
        <a:xfrm>
          <a:off x="0" y="0"/>
          <a:ext cx="0" cy="0"/>
          <a:chOff x="0" y="0"/>
          <a:chExt cx="0" cy="0"/>
        </a:xfrm>
      </p:grpSpPr>
      <p:sp>
        <p:nvSpPr>
          <p:cNvPr id="5" name="标题 4"/>
          <p:cNvSpPr>
            <a:spLocks noGrp="1"/>
          </p:cNvSpPr>
          <p:nvPr>
            <p:ph type="title"/>
          </p:nvPr>
        </p:nvSpPr>
        <p:spPr>
          <a:xfrm>
            <a:off x="494025" y="975600"/>
            <a:ext cx="8372163" cy="574183"/>
          </a:xfrm>
          <a:prstGeom prst="rect">
            <a:avLst/>
          </a:prstGeom>
        </p:spPr>
        <p:txBody>
          <a:bodyPr/>
          <a:lstStyle>
            <a:lvl1pPr>
              <a:defRPr sz="3200" b="1">
                <a:solidFill>
                  <a:schemeClr val="accent1"/>
                </a:solidFill>
              </a:defRPr>
            </a:lvl1pPr>
          </a:lstStyle>
          <a:p>
            <a:r>
              <a:rPr lang="zh-CN" altLang="en-US"/>
              <a:t>单击此处编辑母版标题样式</a:t>
            </a:r>
            <a:endParaRPr lang="zh-CN" altLang="en-US" dirty="0"/>
          </a:p>
        </p:txBody>
      </p:sp>
      <p:sp>
        <p:nvSpPr>
          <p:cNvPr id="10" name="文本框 9"/>
          <p:cNvSpPr txBox="1"/>
          <p:nvPr/>
        </p:nvSpPr>
        <p:spPr>
          <a:xfrm>
            <a:off x="8250026" y="311755"/>
            <a:ext cx="578813" cy="276999"/>
          </a:xfrm>
          <a:prstGeom prst="rect">
            <a:avLst/>
          </a:prstGeom>
          <a:noFill/>
        </p:spPr>
        <p:txBody>
          <a:bodyPr wrap="none" rtlCol="0">
            <a:spAutoFit/>
          </a:bodyPr>
          <a:lstStyle/>
          <a:p>
            <a:r>
              <a:rPr lang="en-US" altLang="zh-CN" sz="1200" spc="-60" baseline="0" dirty="0">
                <a:solidFill>
                  <a:schemeClr val="bg1"/>
                </a:solidFill>
                <a:latin typeface="微软雅黑" panose="020B0503020204020204" pitchFamily="34" charset="-122"/>
                <a:ea typeface="微软雅黑" panose="020B0503020204020204" pitchFamily="34" charset="-122"/>
              </a:rPr>
              <a:t>Page .</a:t>
            </a:r>
            <a:endParaRPr lang="zh-CN" altLang="en-US" sz="1200" spc="-60" baseline="0" dirty="0">
              <a:solidFill>
                <a:schemeClr val="bg1"/>
              </a:solidFill>
              <a:latin typeface="微软雅黑" panose="020B0503020204020204" pitchFamily="34" charset="-122"/>
              <a:ea typeface="微软雅黑" panose="020B0503020204020204" pitchFamily="34" charset="-122"/>
            </a:endParaRPr>
          </a:p>
        </p:txBody>
      </p:sp>
      <p:sp>
        <p:nvSpPr>
          <p:cNvPr id="12" name="灯片编号占位符 5"/>
          <p:cNvSpPr txBox="1">
            <a:spLocks/>
          </p:cNvSpPr>
          <p:nvPr/>
        </p:nvSpPr>
        <p:spPr>
          <a:xfrm>
            <a:off x="8696565" y="311755"/>
            <a:ext cx="447435" cy="276999"/>
          </a:xfrm>
          <a:prstGeom prst="rect">
            <a:avLst/>
          </a:prstGeom>
          <a:noFill/>
        </p:spPr>
        <p:txBody>
          <a:bodyPr wrap="square" rtlCol="0">
            <a:spAutoFit/>
          </a:bodyPr>
          <a:lstStyle>
            <a:defPPr>
              <a:defRPr lang="zh-CN"/>
            </a:defPPr>
            <a:lvl1pPr>
              <a:defRPr sz="1200" spc="-60" baseline="0">
                <a:solidFill>
                  <a:schemeClr val="bg1"/>
                </a:solidFill>
                <a:latin typeface="微软雅黑" panose="020B0503020204020204" pitchFamily="34" charset="-122"/>
                <a:ea typeface="微软雅黑" panose="020B0503020204020204" pitchFamily="34" charset="-122"/>
              </a:defRPr>
            </a:lvl1pPr>
          </a:lstStyle>
          <a:p>
            <a:pPr lvl="0"/>
            <a:fld id="{7E0B4DC1-AB35-4259-8072-EA8F5B8A0BBF}" type="slidenum">
              <a:rPr lang="zh-CN" altLang="en-US" smtClean="0"/>
              <a:pPr lvl="0"/>
              <a:t>‹#›</a:t>
            </a:fld>
            <a:endParaRPr lang="zh-CN" altLang="en-US" dirty="0"/>
          </a:p>
        </p:txBody>
      </p:sp>
    </p:spTree>
    <p:extLst>
      <p:ext uri="{BB962C8B-B14F-4D97-AF65-F5344CB8AC3E}">
        <p14:creationId xmlns:p14="http://schemas.microsoft.com/office/powerpoint/2010/main" val="1132619931"/>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空白">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0" y="0"/>
            <a:ext cx="9144793" cy="664522"/>
          </a:xfrm>
          <a:prstGeom prst="rect">
            <a:avLst/>
          </a:prstGeom>
        </p:spPr>
      </p:pic>
      <p:sp>
        <p:nvSpPr>
          <p:cNvPr id="11" name="矩形 10"/>
          <p:cNvSpPr/>
          <p:nvPr/>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68582"/>
            <a:ext cx="1517655" cy="401413"/>
          </a:xfrm>
          <a:prstGeom prst="rect">
            <a:avLst/>
          </a:prstGeom>
        </p:spPr>
      </p:pic>
      <p:sp>
        <p:nvSpPr>
          <p:cNvPr id="13" name="矩形 12"/>
          <p:cNvSpPr/>
          <p:nvPr/>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2"/>
          <a:stretch>
            <a:fillRect/>
          </a:stretch>
        </p:blipFill>
        <p:spPr>
          <a:xfrm>
            <a:off x="0" y="0"/>
            <a:ext cx="9144793" cy="664522"/>
          </a:xfrm>
          <a:prstGeom prst="rect">
            <a:avLst/>
          </a:prstGeom>
        </p:spPr>
      </p:pic>
      <p:sp>
        <p:nvSpPr>
          <p:cNvPr id="7" name="矩形 6"/>
          <p:cNvSpPr/>
          <p:nvPr userDrawn="1"/>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68582"/>
            <a:ext cx="1517655" cy="401413"/>
          </a:xfrm>
          <a:prstGeom prst="rect">
            <a:avLst/>
          </a:prstGeom>
        </p:spPr>
      </p:pic>
      <p:sp>
        <p:nvSpPr>
          <p:cNvPr id="10" name="矩形 9"/>
          <p:cNvSpPr/>
          <p:nvPr userDrawn="1"/>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19330335"/>
      </p:ext>
    </p:extLst>
  </p:cSld>
  <p:clrMapOvr>
    <a:masterClrMapping/>
  </p:clrMapOvr>
  <p:transition spd="med">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image" Target="../media/image3.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p:nvPicPr>
        <p:blipFill>
          <a:blip r:embed="rId18"/>
          <a:stretch>
            <a:fillRect/>
          </a:stretch>
        </p:blipFill>
        <p:spPr>
          <a:xfrm>
            <a:off x="0" y="0"/>
            <a:ext cx="9144793" cy="664522"/>
          </a:xfrm>
          <a:prstGeom prst="rect">
            <a:avLst/>
          </a:prstGeom>
        </p:spPr>
      </p:pic>
      <p:sp>
        <p:nvSpPr>
          <p:cNvPr id="6" name="文本占位符 5"/>
          <p:cNvSpPr>
            <a:spLocks noGrp="1"/>
          </p:cNvSpPr>
          <p:nvPr>
            <p:ph type="body" idx="1"/>
          </p:nvPr>
        </p:nvSpPr>
        <p:spPr>
          <a:xfrm>
            <a:off x="413468" y="1673352"/>
            <a:ext cx="8340421" cy="4999840"/>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矩形 9"/>
          <p:cNvSpPr/>
          <p:nvPr/>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19" cstate="print">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68582"/>
            <a:ext cx="1517655" cy="401413"/>
          </a:xfrm>
          <a:prstGeom prst="rect">
            <a:avLst/>
          </a:prstGeom>
        </p:spPr>
      </p:pic>
      <p:sp>
        <p:nvSpPr>
          <p:cNvPr id="13" name="矩形 12"/>
          <p:cNvSpPr/>
          <p:nvPr/>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1"/>
          <a:stretch>
            <a:fillRect/>
          </a:stretch>
        </p:blipFill>
        <p:spPr>
          <a:xfrm>
            <a:off x="0" y="1231682"/>
            <a:ext cx="9144000" cy="332713"/>
          </a:xfrm>
          <a:prstGeom prst="rect">
            <a:avLst/>
          </a:prstGeom>
        </p:spPr>
      </p:pic>
      <p:sp>
        <p:nvSpPr>
          <p:cNvPr id="4" name="标题占位符 3"/>
          <p:cNvSpPr>
            <a:spLocks noGrp="1"/>
          </p:cNvSpPr>
          <p:nvPr>
            <p:ph type="title"/>
          </p:nvPr>
        </p:nvSpPr>
        <p:spPr>
          <a:xfrm>
            <a:off x="413468" y="863020"/>
            <a:ext cx="8410492" cy="701375"/>
          </a:xfrm>
          <a:prstGeom prst="rect">
            <a:avLst/>
          </a:prstGeom>
        </p:spPr>
        <p:txBody>
          <a:bodyPr vert="horz" lIns="91440" tIns="45720" rIns="91440" bIns="45720" rtlCol="0" anchor="ctr">
            <a:normAutofit/>
          </a:bodyPr>
          <a:lstStyle/>
          <a:p>
            <a:r>
              <a:rPr lang="zh-CN" altLang="en-US"/>
              <a:t>单击此处编辑母版标题样式</a:t>
            </a:r>
          </a:p>
        </p:txBody>
      </p:sp>
      <p:pic>
        <p:nvPicPr>
          <p:cNvPr id="9" name="图片 8"/>
          <p:cNvPicPr>
            <a:picLocks noChangeAspect="1"/>
          </p:cNvPicPr>
          <p:nvPr userDrawn="1"/>
        </p:nvPicPr>
        <p:blipFill>
          <a:blip r:embed="rId18"/>
          <a:stretch>
            <a:fillRect/>
          </a:stretch>
        </p:blipFill>
        <p:spPr>
          <a:xfrm>
            <a:off x="0" y="0"/>
            <a:ext cx="9144793" cy="664522"/>
          </a:xfrm>
          <a:prstGeom prst="rect">
            <a:avLst/>
          </a:prstGeom>
        </p:spPr>
      </p:pic>
      <p:sp>
        <p:nvSpPr>
          <p:cNvPr id="11" name="矩形 10"/>
          <p:cNvSpPr/>
          <p:nvPr userDrawn="1"/>
        </p:nvSpPr>
        <p:spPr>
          <a:xfrm>
            <a:off x="0" y="6766560"/>
            <a:ext cx="9144000" cy="914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userDrawn="1"/>
        </p:nvPicPr>
        <p:blipFill>
          <a:blip r:embed="rId19" cstate="print">
            <a:extLst>
              <a:ext uri="{BEBA8EAE-BF5A-486C-A8C5-ECC9F3942E4B}">
                <a14:imgProps xmlns:a14="http://schemas.microsoft.com/office/drawing/2010/main">
                  <a14:imgLayer r:embed="rId2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024" y="168582"/>
            <a:ext cx="1517655" cy="401413"/>
          </a:xfrm>
          <a:prstGeom prst="rect">
            <a:avLst/>
          </a:prstGeom>
        </p:spPr>
      </p:pic>
      <p:sp>
        <p:nvSpPr>
          <p:cNvPr id="16" name="矩形 15"/>
          <p:cNvSpPr/>
          <p:nvPr userDrawn="1"/>
        </p:nvSpPr>
        <p:spPr>
          <a:xfrm>
            <a:off x="0" y="1"/>
            <a:ext cx="9144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userDrawn="1"/>
        </p:nvPicPr>
        <p:blipFill>
          <a:blip r:embed="rId21"/>
          <a:stretch>
            <a:fillRect/>
          </a:stretch>
        </p:blipFill>
        <p:spPr>
          <a:xfrm>
            <a:off x="0" y="1231682"/>
            <a:ext cx="9144000" cy="332713"/>
          </a:xfrm>
          <a:prstGeom prst="rect">
            <a:avLst/>
          </a:prstGeom>
        </p:spPr>
      </p:pic>
    </p:spTree>
    <p:extLst>
      <p:ext uri="{BB962C8B-B14F-4D97-AF65-F5344CB8AC3E}">
        <p14:creationId xmlns:p14="http://schemas.microsoft.com/office/powerpoint/2010/main" val="3265737396"/>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 id="2147483816" r:id="rId14"/>
    <p:sldLayoutId id="2147483817" r:id="rId15"/>
    <p:sldLayoutId id="2147483818" r:id="rId16"/>
  </p:sldLayoutIdLst>
  <p:transition spd="med">
    <p:push/>
  </p:transition>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Calibri" panose="020F050202020403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Calibri" panose="020F050202020403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Calibri" panose="020F050202020403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Calibri" panose="020F050202020403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Calibri" panose="020F050202020403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1.xml"/><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eg"/><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1.xml"/><Relationship Id="rId5" Type="http://schemas.openxmlformats.org/officeDocument/2006/relationships/image" Target="../media/image40.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1.xml"/><Relationship Id="rId5" Type="http://schemas.openxmlformats.org/officeDocument/2006/relationships/image" Target="../media/image46.png"/><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1.xml"/><Relationship Id="rId5" Type="http://schemas.openxmlformats.org/officeDocument/2006/relationships/image" Target="../media/image48.png"/><Relationship Id="rId4" Type="http://schemas.openxmlformats.org/officeDocument/2006/relationships/image" Target="../media/image47.png"/></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940.png"/><Relationship Id="rId2" Type="http://schemas.openxmlformats.org/officeDocument/2006/relationships/image" Target="../media/image50.png"/><Relationship Id="rId1" Type="http://schemas.openxmlformats.org/officeDocument/2006/relationships/slideLayout" Target="../slideLayouts/slideLayout11.xml"/><Relationship Id="rId6" Type="http://schemas.openxmlformats.org/officeDocument/2006/relationships/image" Target="../media/image930.png"/><Relationship Id="rId5" Type="http://schemas.openxmlformats.org/officeDocument/2006/relationships/image" Target="../media/image53.png"/><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1.xml"/><Relationship Id="rId5" Type="http://schemas.openxmlformats.org/officeDocument/2006/relationships/image" Target="../media/image57.png"/><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11.xml"/><Relationship Id="rId4" Type="http://schemas.openxmlformats.org/officeDocument/2006/relationships/image" Target="../media/image62.jpeg"/></Relationships>
</file>

<file path=ppt/slides/_rels/slide4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11.xml"/><Relationship Id="rId5" Type="http://schemas.openxmlformats.org/officeDocument/2006/relationships/image" Target="../media/image66.jpeg"/><Relationship Id="rId4" Type="http://schemas.openxmlformats.org/officeDocument/2006/relationships/image" Target="../media/image65.jpeg"/></Relationships>
</file>

<file path=ppt/slides/_rels/slide44.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ctr"/>
            <a:r>
              <a:rPr lang="zh-CN" altLang="en-US" sz="3600" dirty="0"/>
              <a:t>应用于航空发动机高温测量的</a:t>
            </a:r>
            <a:br>
              <a:rPr lang="zh-CN" altLang="en-US" sz="3600" dirty="0"/>
            </a:br>
            <a:r>
              <a:rPr lang="zh-CN" altLang="en-US" sz="3600" dirty="0"/>
              <a:t>声表面波传感器的研究</a:t>
            </a:r>
          </a:p>
        </p:txBody>
      </p:sp>
      <p:sp>
        <p:nvSpPr>
          <p:cNvPr id="5" name="副标题 4"/>
          <p:cNvSpPr>
            <a:spLocks noGrp="1"/>
          </p:cNvSpPr>
          <p:nvPr>
            <p:ph type="subTitle" idx="1"/>
          </p:nvPr>
        </p:nvSpPr>
        <p:spPr>
          <a:xfrm>
            <a:off x="469123" y="5453554"/>
            <a:ext cx="5820358" cy="468179"/>
          </a:xfrm>
        </p:spPr>
        <p:txBody>
          <a:bodyPr/>
          <a:lstStyle/>
          <a:p>
            <a:r>
              <a:rPr lang="zh-CN" altLang="en-US" dirty="0"/>
              <a:t>答辩人：</a:t>
            </a:r>
            <a:r>
              <a:rPr lang="zh-CN" altLang="en-US" dirty="0" smtClean="0"/>
              <a:t>胡子</a:t>
            </a:r>
            <a:endParaRPr lang="en-US" altLang="zh-CN" dirty="0"/>
          </a:p>
          <a:p>
            <a:r>
              <a:rPr lang="zh-CN" altLang="en-US" dirty="0"/>
              <a:t>导师：    </a:t>
            </a:r>
            <a:r>
              <a:rPr lang="zh-CN" altLang="en-US" dirty="0" smtClean="0"/>
              <a:t>段子</a:t>
            </a:r>
            <a:endParaRPr lang="en-US" altLang="zh-CN" dirty="0"/>
          </a:p>
        </p:txBody>
      </p:sp>
      <p:sp>
        <p:nvSpPr>
          <p:cNvPr id="6" name="文本占位符 5"/>
          <p:cNvSpPr>
            <a:spLocks noGrp="1"/>
          </p:cNvSpPr>
          <p:nvPr>
            <p:ph type="body" sz="quarter" idx="10"/>
          </p:nvPr>
        </p:nvSpPr>
        <p:spPr>
          <a:xfrm>
            <a:off x="472382" y="6254648"/>
            <a:ext cx="4159250" cy="499004"/>
          </a:xfrm>
        </p:spPr>
        <p:txBody>
          <a:bodyPr/>
          <a:lstStyle/>
          <a:p>
            <a:r>
              <a:rPr lang="en-US" altLang="zh-CN" dirty="0"/>
              <a:t>2019</a:t>
            </a:r>
            <a:r>
              <a:rPr lang="zh-CN" altLang="en-US" dirty="0"/>
              <a:t>年</a:t>
            </a:r>
            <a:r>
              <a:rPr lang="en-US" altLang="zh-CN" dirty="0"/>
              <a:t>1</a:t>
            </a:r>
            <a:r>
              <a:rPr lang="zh-CN" altLang="en-US" dirty="0"/>
              <a:t>月</a:t>
            </a:r>
          </a:p>
        </p:txBody>
      </p:sp>
    </p:spTree>
    <p:extLst>
      <p:ext uri="{BB962C8B-B14F-4D97-AF65-F5344CB8AC3E}">
        <p14:creationId xmlns:p14="http://schemas.microsoft.com/office/powerpoint/2010/main" val="20497708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1BF31115-60B9-4252-B398-9B90A7B639EE}"/>
              </a:ext>
            </a:extLst>
          </p:cNvPr>
          <p:cNvSpPr>
            <a:spLocks noGrp="1"/>
          </p:cNvSpPr>
          <p:nvPr>
            <p:ph sz="quarter" idx="10"/>
          </p:nvPr>
        </p:nvSpPr>
        <p:spPr/>
        <p:txBody>
          <a:bodyPr/>
          <a:lstStyle/>
          <a:p>
            <a:r>
              <a:rPr lang="en-US" altLang="zh-CN" b="1" dirty="0"/>
              <a:t>Al/41Y-LN (RFID)</a:t>
            </a:r>
          </a:p>
          <a:p>
            <a:endParaRPr lang="zh-CN" altLang="en-US" dirty="0"/>
          </a:p>
        </p:txBody>
      </p:sp>
      <p:sp>
        <p:nvSpPr>
          <p:cNvPr id="3" name="标题 2">
            <a:extLst>
              <a:ext uri="{FF2B5EF4-FFF2-40B4-BE49-F238E27FC236}">
                <a16:creationId xmlns="" xmlns:a16="http://schemas.microsoft.com/office/drawing/2014/main" id="{2383B8B3-54EC-4E5B-AFFE-0A5A429D59EA}"/>
              </a:ext>
            </a:extLst>
          </p:cNvPr>
          <p:cNvSpPr>
            <a:spLocks noGrp="1"/>
          </p:cNvSpPr>
          <p:nvPr>
            <p:ph type="title"/>
          </p:nvPr>
        </p:nvSpPr>
        <p:spPr/>
        <p:txBody>
          <a:bodyPr/>
          <a:lstStyle/>
          <a:p>
            <a:r>
              <a:rPr lang="zh-CN" altLang="en-US" dirty="0"/>
              <a:t>研究背景</a:t>
            </a:r>
            <a:r>
              <a:rPr lang="en-US" altLang="zh-CN" dirty="0"/>
              <a:t>——</a:t>
            </a:r>
            <a:r>
              <a:rPr lang="zh-CN" altLang="en-US" dirty="0"/>
              <a:t>国外研究现况</a:t>
            </a:r>
          </a:p>
        </p:txBody>
      </p:sp>
      <p:pic>
        <p:nvPicPr>
          <p:cNvPr id="4" name="图片 3">
            <a:extLst>
              <a:ext uri="{FF2B5EF4-FFF2-40B4-BE49-F238E27FC236}">
                <a16:creationId xmlns="" xmlns:a16="http://schemas.microsoft.com/office/drawing/2014/main" id="{976912CD-EF12-4CBB-B4D7-509168E810B7}"/>
              </a:ext>
            </a:extLst>
          </p:cNvPr>
          <p:cNvPicPr>
            <a:picLocks noChangeAspect="1"/>
          </p:cNvPicPr>
          <p:nvPr/>
        </p:nvPicPr>
        <p:blipFill>
          <a:blip r:embed="rId2"/>
          <a:stretch>
            <a:fillRect/>
          </a:stretch>
        </p:blipFill>
        <p:spPr>
          <a:xfrm>
            <a:off x="494024" y="2177435"/>
            <a:ext cx="3452812" cy="1418252"/>
          </a:xfrm>
          <a:prstGeom prst="rect">
            <a:avLst/>
          </a:prstGeom>
        </p:spPr>
      </p:pic>
      <p:pic>
        <p:nvPicPr>
          <p:cNvPr id="5" name="图片 4">
            <a:extLst>
              <a:ext uri="{FF2B5EF4-FFF2-40B4-BE49-F238E27FC236}">
                <a16:creationId xmlns="" xmlns:a16="http://schemas.microsoft.com/office/drawing/2014/main" id="{279BCBDA-1157-49E7-AFF4-677969FD2A87}"/>
              </a:ext>
            </a:extLst>
          </p:cNvPr>
          <p:cNvPicPr>
            <a:picLocks noChangeAspect="1"/>
          </p:cNvPicPr>
          <p:nvPr/>
        </p:nvPicPr>
        <p:blipFill>
          <a:blip r:embed="rId3"/>
          <a:stretch>
            <a:fillRect/>
          </a:stretch>
        </p:blipFill>
        <p:spPr>
          <a:xfrm>
            <a:off x="3908150" y="2177435"/>
            <a:ext cx="4610100" cy="3476625"/>
          </a:xfrm>
          <a:prstGeom prst="rect">
            <a:avLst/>
          </a:prstGeom>
        </p:spPr>
      </p:pic>
      <p:pic>
        <p:nvPicPr>
          <p:cNvPr id="6" name="图片 5">
            <a:extLst>
              <a:ext uri="{FF2B5EF4-FFF2-40B4-BE49-F238E27FC236}">
                <a16:creationId xmlns="" xmlns:a16="http://schemas.microsoft.com/office/drawing/2014/main" id="{DF8D7CED-075F-4D4D-85DC-0ADEB44ABFD1}"/>
              </a:ext>
            </a:extLst>
          </p:cNvPr>
          <p:cNvPicPr>
            <a:picLocks noChangeAspect="1"/>
          </p:cNvPicPr>
          <p:nvPr/>
        </p:nvPicPr>
        <p:blipFill>
          <a:blip r:embed="rId4"/>
          <a:stretch>
            <a:fillRect/>
          </a:stretch>
        </p:blipFill>
        <p:spPr>
          <a:xfrm>
            <a:off x="494024" y="3728143"/>
            <a:ext cx="3414126" cy="1925917"/>
          </a:xfrm>
          <a:prstGeom prst="rect">
            <a:avLst/>
          </a:prstGeom>
        </p:spPr>
      </p:pic>
    </p:spTree>
    <p:extLst>
      <p:ext uri="{BB962C8B-B14F-4D97-AF65-F5344CB8AC3E}">
        <p14:creationId xmlns:p14="http://schemas.microsoft.com/office/powerpoint/2010/main" val="3361604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FB0F59F1-DC88-4F27-9513-825FF967FAFE}"/>
              </a:ext>
            </a:extLst>
          </p:cNvPr>
          <p:cNvSpPr>
            <a:spLocks noGrp="1"/>
          </p:cNvSpPr>
          <p:nvPr>
            <p:ph sz="quarter" idx="10"/>
          </p:nvPr>
        </p:nvSpPr>
        <p:spPr/>
        <p:txBody>
          <a:bodyPr/>
          <a:lstStyle/>
          <a:p>
            <a:r>
              <a:rPr lang="en-US" altLang="zh-CN" b="1" dirty="0"/>
              <a:t>Al/YZ-LN (RFID)</a:t>
            </a:r>
          </a:p>
          <a:p>
            <a:endParaRPr lang="zh-CN" altLang="en-US" dirty="0"/>
          </a:p>
        </p:txBody>
      </p:sp>
      <p:sp>
        <p:nvSpPr>
          <p:cNvPr id="3" name="标题 2">
            <a:extLst>
              <a:ext uri="{FF2B5EF4-FFF2-40B4-BE49-F238E27FC236}">
                <a16:creationId xmlns="" xmlns:a16="http://schemas.microsoft.com/office/drawing/2014/main" id="{300137DF-A425-47B7-AC4F-DA87915212D0}"/>
              </a:ext>
            </a:extLst>
          </p:cNvPr>
          <p:cNvSpPr>
            <a:spLocks noGrp="1"/>
          </p:cNvSpPr>
          <p:nvPr>
            <p:ph type="title"/>
          </p:nvPr>
        </p:nvSpPr>
        <p:spPr/>
        <p:txBody>
          <a:bodyPr>
            <a:normAutofit/>
          </a:bodyPr>
          <a:lstStyle/>
          <a:p>
            <a:r>
              <a:rPr lang="zh-CN" altLang="en-US" dirty="0"/>
              <a:t>研究背景</a:t>
            </a:r>
            <a:r>
              <a:rPr lang="en-US" altLang="zh-CN" dirty="0"/>
              <a:t>——</a:t>
            </a:r>
            <a:r>
              <a:rPr lang="zh-CN" altLang="en-US" dirty="0"/>
              <a:t>国内研究现况</a:t>
            </a:r>
          </a:p>
        </p:txBody>
      </p:sp>
      <p:pic>
        <p:nvPicPr>
          <p:cNvPr id="4" name="图片 3">
            <a:extLst>
              <a:ext uri="{FF2B5EF4-FFF2-40B4-BE49-F238E27FC236}">
                <a16:creationId xmlns="" xmlns:a16="http://schemas.microsoft.com/office/drawing/2014/main" id="{6F8EA81F-ED52-4111-B8E0-874B4881B744}"/>
              </a:ext>
            </a:extLst>
          </p:cNvPr>
          <p:cNvPicPr>
            <a:picLocks noChangeAspect="1"/>
          </p:cNvPicPr>
          <p:nvPr/>
        </p:nvPicPr>
        <p:blipFill>
          <a:blip r:embed="rId2"/>
          <a:stretch>
            <a:fillRect/>
          </a:stretch>
        </p:blipFill>
        <p:spPr>
          <a:xfrm>
            <a:off x="97512" y="2295525"/>
            <a:ext cx="3756608" cy="2123866"/>
          </a:xfrm>
          <a:prstGeom prst="rect">
            <a:avLst/>
          </a:prstGeom>
        </p:spPr>
      </p:pic>
      <p:pic>
        <p:nvPicPr>
          <p:cNvPr id="5" name="图片 4">
            <a:extLst>
              <a:ext uri="{FF2B5EF4-FFF2-40B4-BE49-F238E27FC236}">
                <a16:creationId xmlns="" xmlns:a16="http://schemas.microsoft.com/office/drawing/2014/main" id="{260B4EE2-0E29-484D-8A4D-138062FA6C68}"/>
              </a:ext>
            </a:extLst>
          </p:cNvPr>
          <p:cNvPicPr>
            <a:picLocks noChangeAspect="1"/>
          </p:cNvPicPr>
          <p:nvPr/>
        </p:nvPicPr>
        <p:blipFill>
          <a:blip r:embed="rId3"/>
          <a:stretch>
            <a:fillRect/>
          </a:stretch>
        </p:blipFill>
        <p:spPr>
          <a:xfrm>
            <a:off x="3945391" y="2107430"/>
            <a:ext cx="4704584" cy="3814393"/>
          </a:xfrm>
          <a:prstGeom prst="rect">
            <a:avLst/>
          </a:prstGeom>
        </p:spPr>
      </p:pic>
    </p:spTree>
    <p:extLst>
      <p:ext uri="{BB962C8B-B14F-4D97-AF65-F5344CB8AC3E}">
        <p14:creationId xmlns:p14="http://schemas.microsoft.com/office/powerpoint/2010/main" val="26513798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AFBCDD6B-A78E-4554-AB05-CB05AB037CF5}"/>
              </a:ext>
            </a:extLst>
          </p:cNvPr>
          <p:cNvSpPr>
            <a:spLocks noGrp="1"/>
          </p:cNvSpPr>
          <p:nvPr>
            <p:ph sz="quarter" idx="10"/>
          </p:nvPr>
        </p:nvSpPr>
        <p:spPr/>
        <p:txBody>
          <a:bodyPr/>
          <a:lstStyle/>
          <a:p>
            <a:pPr>
              <a:buFont typeface="Wingdings" panose="05000000000000000000" pitchFamily="2" charset="2"/>
              <a:buChar char="u"/>
            </a:pPr>
            <a:r>
              <a:rPr lang="zh-CN" altLang="en-US" sz="2400" b="1" dirty="0">
                <a:solidFill>
                  <a:schemeClr val="accent1"/>
                </a:solidFill>
              </a:rPr>
              <a:t>研究总结：</a:t>
            </a:r>
            <a:endParaRPr lang="en-US" altLang="zh-CN" sz="2400" b="1" dirty="0">
              <a:solidFill>
                <a:schemeClr val="accent1"/>
              </a:solidFill>
            </a:endParaRPr>
          </a:p>
          <a:p>
            <a:pPr marL="457200" indent="-457200">
              <a:buFont typeface="+mj-lt"/>
              <a:buAutoNum type="arabicPeriod"/>
            </a:pPr>
            <a:r>
              <a:rPr lang="zh-CN" altLang="en-US" dirty="0"/>
              <a:t>低温区的温度测试主要使用石英、铌酸锂、硅上氧化锌衬底</a:t>
            </a:r>
            <a:endParaRPr lang="en-US" altLang="zh-CN" dirty="0"/>
          </a:p>
          <a:p>
            <a:pPr marL="457200" indent="-457200">
              <a:buFont typeface="+mj-lt"/>
              <a:buAutoNum type="arabicPeriod"/>
            </a:pPr>
            <a:r>
              <a:rPr lang="zh-CN" altLang="en-US" dirty="0"/>
              <a:t>超过</a:t>
            </a:r>
            <a:r>
              <a:rPr lang="en-US" altLang="zh-CN" dirty="0"/>
              <a:t>500</a:t>
            </a:r>
            <a:r>
              <a:rPr lang="zh-CN" altLang="en-US" dirty="0"/>
              <a:t>℃的温度测量主要使用硅酸镓镧衬底</a:t>
            </a:r>
            <a:endParaRPr lang="en-US" altLang="zh-CN" dirty="0"/>
          </a:p>
          <a:p>
            <a:pPr marL="457200" indent="-457200">
              <a:buFont typeface="+mj-lt"/>
              <a:buAutoNum type="arabicPeriod"/>
            </a:pPr>
            <a:r>
              <a:rPr lang="zh-CN" altLang="en-US" dirty="0"/>
              <a:t>高温测试最高至</a:t>
            </a:r>
            <a:r>
              <a:rPr lang="en-US" altLang="zh-CN" dirty="0"/>
              <a:t>700</a:t>
            </a:r>
            <a:r>
              <a:rPr lang="zh-CN" altLang="en-US" dirty="0"/>
              <a:t>℃，且温频关系曲线呈抛物线形</a:t>
            </a:r>
            <a:endParaRPr lang="en-US" altLang="zh-CN" dirty="0"/>
          </a:p>
          <a:p>
            <a:pPr marL="457200" indent="-457200">
              <a:buFont typeface="+mj-lt"/>
              <a:buAutoNum type="arabicPeriod"/>
            </a:pPr>
            <a:r>
              <a:rPr lang="zh-CN" altLang="en-US" dirty="0"/>
              <a:t>无线通信采用封装后的</a:t>
            </a:r>
            <a:r>
              <a:rPr lang="en-US" altLang="zh-CN" dirty="0"/>
              <a:t>RFID</a:t>
            </a:r>
            <a:r>
              <a:rPr lang="zh-CN" altLang="en-US" dirty="0"/>
              <a:t>技术</a:t>
            </a:r>
            <a:endParaRPr lang="en-US" altLang="zh-CN" dirty="0"/>
          </a:p>
        </p:txBody>
      </p:sp>
      <p:sp>
        <p:nvSpPr>
          <p:cNvPr id="9" name="内容占位符 8">
            <a:extLst>
              <a:ext uri="{FF2B5EF4-FFF2-40B4-BE49-F238E27FC236}">
                <a16:creationId xmlns="" xmlns:a16="http://schemas.microsoft.com/office/drawing/2014/main" id="{3895C820-5520-44BB-A253-A3B243F83E52}"/>
              </a:ext>
            </a:extLst>
          </p:cNvPr>
          <p:cNvSpPr>
            <a:spLocks noGrp="1"/>
          </p:cNvSpPr>
          <p:nvPr>
            <p:ph sz="quarter" idx="11"/>
          </p:nvPr>
        </p:nvSpPr>
        <p:spPr/>
        <p:txBody>
          <a:bodyPr/>
          <a:lstStyle/>
          <a:p>
            <a:pPr>
              <a:buFont typeface="Wingdings" panose="05000000000000000000" pitchFamily="2" charset="2"/>
              <a:buChar char="u"/>
            </a:pPr>
            <a:r>
              <a:rPr lang="zh-CN" altLang="en-US" sz="2400" b="1" dirty="0">
                <a:solidFill>
                  <a:schemeClr val="accent1"/>
                </a:solidFill>
              </a:rPr>
              <a:t>问题探讨：</a:t>
            </a:r>
            <a:endParaRPr lang="en-US" altLang="zh-CN" sz="2400" b="1" dirty="0">
              <a:solidFill>
                <a:schemeClr val="accent1"/>
              </a:solidFill>
            </a:endParaRPr>
          </a:p>
          <a:p>
            <a:pPr marL="457200" indent="-457200">
              <a:buFont typeface="+mj-lt"/>
              <a:buAutoNum type="arabicPeriod"/>
            </a:pPr>
            <a:r>
              <a:rPr lang="zh-CN" altLang="en-US" dirty="0"/>
              <a:t>缺乏超过</a:t>
            </a:r>
            <a:r>
              <a:rPr lang="en-US" altLang="zh-CN" dirty="0"/>
              <a:t>700</a:t>
            </a:r>
            <a:r>
              <a:rPr lang="zh-CN" altLang="en-US" dirty="0"/>
              <a:t>℃稳定测温的实验结果</a:t>
            </a:r>
            <a:endParaRPr lang="en-US" altLang="zh-CN" dirty="0"/>
          </a:p>
          <a:p>
            <a:pPr marL="457200" indent="-457200">
              <a:buFont typeface="+mj-lt"/>
              <a:buAutoNum type="arabicPeriod"/>
            </a:pPr>
            <a:r>
              <a:rPr lang="zh-CN" altLang="en-US" dirty="0"/>
              <a:t>高温下的温频关系的线性程度较差</a:t>
            </a:r>
            <a:endParaRPr lang="en-US" altLang="zh-CN" dirty="0"/>
          </a:p>
          <a:p>
            <a:pPr marL="457200" indent="-457200">
              <a:buFont typeface="+mj-lt"/>
              <a:buAutoNum type="arabicPeriod"/>
            </a:pPr>
            <a:r>
              <a:rPr lang="zh-CN" altLang="en-US" dirty="0"/>
              <a:t>缺乏重复性探究实验</a:t>
            </a:r>
            <a:endParaRPr lang="en-US" altLang="zh-CN" dirty="0"/>
          </a:p>
          <a:p>
            <a:pPr marL="457200" indent="-457200">
              <a:buFont typeface="+mj-lt"/>
              <a:buAutoNum type="arabicPeriod"/>
            </a:pPr>
            <a:r>
              <a:rPr lang="en-US" altLang="zh-CN" dirty="0"/>
              <a:t>RFID</a:t>
            </a:r>
            <a:r>
              <a:rPr lang="zh-CN" altLang="en-US" dirty="0"/>
              <a:t>及相应匹配电路、封装无法在高温环境下使用</a:t>
            </a:r>
          </a:p>
        </p:txBody>
      </p:sp>
      <p:sp>
        <p:nvSpPr>
          <p:cNvPr id="3" name="标题 2">
            <a:extLst>
              <a:ext uri="{FF2B5EF4-FFF2-40B4-BE49-F238E27FC236}">
                <a16:creationId xmlns="" xmlns:a16="http://schemas.microsoft.com/office/drawing/2014/main" id="{B831288E-0222-4ED3-8F71-772082C779E7}"/>
              </a:ext>
            </a:extLst>
          </p:cNvPr>
          <p:cNvSpPr>
            <a:spLocks noGrp="1"/>
          </p:cNvSpPr>
          <p:nvPr>
            <p:ph type="title"/>
          </p:nvPr>
        </p:nvSpPr>
        <p:spPr/>
        <p:txBody>
          <a:bodyPr>
            <a:normAutofit/>
          </a:bodyPr>
          <a:lstStyle/>
          <a:p>
            <a:r>
              <a:rPr lang="zh-CN" altLang="en-US" dirty="0"/>
              <a:t>研究背景</a:t>
            </a:r>
            <a:r>
              <a:rPr lang="en-US" altLang="zh-CN" dirty="0"/>
              <a:t>——</a:t>
            </a:r>
            <a:r>
              <a:rPr lang="zh-CN" altLang="en-US" dirty="0"/>
              <a:t>国内外研究总结与问题探讨</a:t>
            </a:r>
          </a:p>
        </p:txBody>
      </p:sp>
    </p:spTree>
    <p:extLst>
      <p:ext uri="{BB962C8B-B14F-4D97-AF65-F5344CB8AC3E}">
        <p14:creationId xmlns:p14="http://schemas.microsoft.com/office/powerpoint/2010/main" val="1962963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0"/>
          </p:nvPr>
        </p:nvSpPr>
        <p:spPr/>
        <p:txBody>
          <a:bodyPr/>
          <a:lstStyle/>
          <a:p>
            <a:pPr>
              <a:buFont typeface="Wingdings" panose="05000000000000000000" pitchFamily="2" charset="2"/>
              <a:buChar char="u"/>
            </a:pPr>
            <a:r>
              <a:rPr lang="zh-CN" altLang="en-US" sz="2400" b="1" dirty="0">
                <a:solidFill>
                  <a:schemeClr val="accent1"/>
                </a:solidFill>
              </a:rPr>
              <a:t>研究目标：</a:t>
            </a:r>
            <a:endParaRPr lang="en-US" altLang="zh-CN" sz="2400" b="1" dirty="0">
              <a:solidFill>
                <a:schemeClr val="accent1"/>
              </a:solidFill>
            </a:endParaRPr>
          </a:p>
          <a:p>
            <a:pPr marL="457200" indent="-457200">
              <a:buFont typeface="+mj-lt"/>
              <a:buAutoNum type="arabicPeriod"/>
            </a:pPr>
            <a:r>
              <a:rPr lang="zh-CN" altLang="en-US" dirty="0"/>
              <a:t>设计一种能够实现室温至</a:t>
            </a:r>
            <a:r>
              <a:rPr lang="en-US" altLang="zh-CN" dirty="0"/>
              <a:t>800</a:t>
            </a:r>
            <a:r>
              <a:rPr lang="zh-CN" altLang="en-US" dirty="0"/>
              <a:t>℃温度测试的声表面波温度传感器</a:t>
            </a:r>
            <a:endParaRPr lang="en-US" altLang="zh-CN" dirty="0"/>
          </a:p>
          <a:p>
            <a:pPr marL="457200" indent="-457200">
              <a:buFont typeface="+mj-lt"/>
              <a:buAutoNum type="arabicPeriod"/>
            </a:pPr>
            <a:r>
              <a:rPr lang="zh-CN" altLang="en-US" dirty="0"/>
              <a:t>设计传感器能够应用于高温下无线通信系统</a:t>
            </a:r>
            <a:endParaRPr lang="en-US" altLang="zh-CN" dirty="0"/>
          </a:p>
          <a:p>
            <a:pPr marL="457200" indent="-457200">
              <a:buFont typeface="+mj-lt"/>
              <a:buAutoNum type="arabicPeriod"/>
            </a:pPr>
            <a:r>
              <a:rPr lang="zh-CN" altLang="en-US" dirty="0"/>
              <a:t>设计传感器能够具备工程应用可能：线性特性好、重复性好、高温下稳定性好</a:t>
            </a:r>
            <a:endParaRPr lang="en-US" altLang="zh-CN" dirty="0"/>
          </a:p>
          <a:p>
            <a:pPr marL="457200" indent="-457200">
              <a:buFont typeface="+mj-lt"/>
              <a:buAutoNum type="arabicPeriod"/>
            </a:pPr>
            <a:endParaRPr lang="zh-CN" altLang="en-US" dirty="0"/>
          </a:p>
        </p:txBody>
      </p:sp>
      <p:sp>
        <p:nvSpPr>
          <p:cNvPr id="6" name="内容占位符 5"/>
          <p:cNvSpPr>
            <a:spLocks noGrp="1"/>
          </p:cNvSpPr>
          <p:nvPr>
            <p:ph sz="quarter" idx="11"/>
          </p:nvPr>
        </p:nvSpPr>
        <p:spPr/>
        <p:txBody>
          <a:bodyPr/>
          <a:lstStyle/>
          <a:p>
            <a:pPr>
              <a:buFont typeface="Wingdings" panose="05000000000000000000" pitchFamily="2" charset="2"/>
              <a:buChar char="u"/>
            </a:pPr>
            <a:r>
              <a:rPr lang="zh-CN" altLang="en-US" sz="2400" b="1" dirty="0">
                <a:solidFill>
                  <a:schemeClr val="accent1"/>
                </a:solidFill>
              </a:rPr>
              <a:t>研究内容：</a:t>
            </a:r>
            <a:endParaRPr lang="en-US" altLang="zh-CN" sz="2400" b="1" dirty="0">
              <a:solidFill>
                <a:schemeClr val="accent1"/>
              </a:solidFill>
            </a:endParaRPr>
          </a:p>
          <a:p>
            <a:pPr>
              <a:buFont typeface="Wingdings" panose="05000000000000000000" pitchFamily="2" charset="2"/>
              <a:buChar char="ü"/>
            </a:pPr>
            <a:r>
              <a:rPr lang="zh-CN" altLang="en-US" dirty="0"/>
              <a:t>声表面波器件基本原理</a:t>
            </a:r>
            <a:endParaRPr lang="en-US" altLang="zh-CN" dirty="0"/>
          </a:p>
          <a:p>
            <a:pPr>
              <a:buFont typeface="Wingdings" panose="05000000000000000000" pitchFamily="2" charset="2"/>
              <a:buChar char="ü"/>
            </a:pPr>
            <a:r>
              <a:rPr lang="zh-CN" altLang="en-US" dirty="0"/>
              <a:t>相关材料选择与声表面波器件设计</a:t>
            </a:r>
            <a:endParaRPr lang="en-US" altLang="zh-CN" dirty="0"/>
          </a:p>
          <a:p>
            <a:pPr>
              <a:buFont typeface="Wingdings" panose="05000000000000000000" pitchFamily="2" charset="2"/>
              <a:buChar char="ü"/>
            </a:pPr>
            <a:r>
              <a:rPr lang="zh-CN" altLang="en-US" dirty="0"/>
              <a:t>制作工艺</a:t>
            </a:r>
            <a:endParaRPr lang="en-US" altLang="zh-CN" dirty="0"/>
          </a:p>
          <a:p>
            <a:pPr>
              <a:buFont typeface="Wingdings" panose="05000000000000000000" pitchFamily="2" charset="2"/>
              <a:buChar char="ü"/>
            </a:pPr>
            <a:r>
              <a:rPr lang="zh-CN" altLang="en-US" dirty="0"/>
              <a:t>温度测试方案设计与实现</a:t>
            </a:r>
          </a:p>
        </p:txBody>
      </p:sp>
      <p:sp>
        <p:nvSpPr>
          <p:cNvPr id="4" name="标题 3"/>
          <p:cNvSpPr>
            <a:spLocks noGrp="1"/>
          </p:cNvSpPr>
          <p:nvPr>
            <p:ph type="title"/>
          </p:nvPr>
        </p:nvSpPr>
        <p:spPr/>
        <p:txBody>
          <a:bodyPr/>
          <a:lstStyle/>
          <a:p>
            <a:r>
              <a:rPr lang="zh-CN" altLang="en-US" dirty="0"/>
              <a:t>研究目标与研究内容</a:t>
            </a:r>
          </a:p>
        </p:txBody>
      </p:sp>
    </p:spTree>
    <p:extLst>
      <p:ext uri="{BB962C8B-B14F-4D97-AF65-F5344CB8AC3E}">
        <p14:creationId xmlns:p14="http://schemas.microsoft.com/office/powerpoint/2010/main" val="3130450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latin typeface="微软雅黑" panose="020B0503020204020204" pitchFamily="34" charset="-122"/>
                <a:ea typeface="微软雅黑" panose="020B0503020204020204" pitchFamily="34" charset="-122"/>
              </a:rPr>
              <a:t>目录 </a:t>
            </a:r>
            <a:r>
              <a:rPr lang="en-US" altLang="zh-CN" dirty="0">
                <a:latin typeface="微软雅黑" panose="020B0503020204020204" pitchFamily="34" charset="-122"/>
                <a:ea typeface="微软雅黑" panose="020B0503020204020204" pitchFamily="34" charset="-122"/>
              </a:rPr>
              <a:t>Contents</a:t>
            </a:r>
            <a:endParaRPr lang="zh-CN" altLang="en-US" dirty="0">
              <a:latin typeface="微软雅黑" panose="020B0503020204020204" pitchFamily="34" charset="-122"/>
              <a:ea typeface="微软雅黑" panose="020B0503020204020204" pitchFamily="34" charset="-122"/>
            </a:endParaRPr>
          </a:p>
        </p:txBody>
      </p:sp>
      <p:sp>
        <p:nvSpPr>
          <p:cNvPr id="4" name="Freeform 10"/>
          <p:cNvSpPr>
            <a:spLocks/>
          </p:cNvSpPr>
          <p:nvPr userDrawn="1"/>
        </p:nvSpPr>
        <p:spPr bwMode="auto">
          <a:xfrm>
            <a:off x="1841535" y="1367357"/>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5" name="文本框 4"/>
          <p:cNvSpPr txBox="1"/>
          <p:nvPr userDrawn="1"/>
        </p:nvSpPr>
        <p:spPr>
          <a:xfrm>
            <a:off x="2071646" y="1303550"/>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a:stCxn id="4" idx="6"/>
          </p:cNvCxnSpPr>
          <p:nvPr/>
        </p:nvCxnSpPr>
        <p:spPr>
          <a:xfrm>
            <a:off x="2534033" y="1711215"/>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915073" y="1274734"/>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研究背景、目标与内容</a:t>
            </a:r>
          </a:p>
        </p:txBody>
      </p:sp>
      <p:sp>
        <p:nvSpPr>
          <p:cNvPr id="13" name="Freeform 10"/>
          <p:cNvSpPr>
            <a:spLocks/>
          </p:cNvSpPr>
          <p:nvPr userDrawn="1"/>
        </p:nvSpPr>
        <p:spPr bwMode="auto">
          <a:xfrm>
            <a:off x="1841535" y="2287330"/>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accent1"/>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4" name="文本框 13"/>
          <p:cNvSpPr txBox="1"/>
          <p:nvPr userDrawn="1"/>
        </p:nvSpPr>
        <p:spPr>
          <a:xfrm>
            <a:off x="2071646" y="2223523"/>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2</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a:stCxn id="13" idx="6"/>
          </p:cNvCxnSpPr>
          <p:nvPr/>
        </p:nvCxnSpPr>
        <p:spPr>
          <a:xfrm>
            <a:off x="2534033" y="2631188"/>
            <a:ext cx="450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915073" y="2194707"/>
            <a:ext cx="4387392" cy="461665"/>
          </a:xfrm>
          <a:prstGeom prst="rect">
            <a:avLst/>
          </a:prstGeom>
          <a:noFill/>
        </p:spPr>
        <p:txBody>
          <a:bodyPr wrap="square" rtlCol="0">
            <a:spAutoFit/>
          </a:bodyPr>
          <a:lstStyle/>
          <a:p>
            <a:r>
              <a:rPr lang="zh-CN" altLang="en-US" sz="2400" b="1" dirty="0">
                <a:solidFill>
                  <a:schemeClr val="tx1">
                    <a:lumMod val="75000"/>
                    <a:lumOff val="25000"/>
                  </a:schemeClr>
                </a:solidFill>
              </a:rPr>
              <a:t>理论分析与器件设计</a:t>
            </a:r>
          </a:p>
        </p:txBody>
      </p:sp>
      <p:sp>
        <p:nvSpPr>
          <p:cNvPr id="18" name="Freeform 10"/>
          <p:cNvSpPr>
            <a:spLocks/>
          </p:cNvSpPr>
          <p:nvPr userDrawn="1"/>
        </p:nvSpPr>
        <p:spPr bwMode="auto">
          <a:xfrm>
            <a:off x="1841535" y="3207303"/>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9" name="文本框 18"/>
          <p:cNvSpPr txBox="1"/>
          <p:nvPr userDrawn="1"/>
        </p:nvSpPr>
        <p:spPr>
          <a:xfrm>
            <a:off x="2071646" y="3143496"/>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3</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0" name="直接连接符 19"/>
          <p:cNvCxnSpPr>
            <a:stCxn id="18" idx="6"/>
          </p:cNvCxnSpPr>
          <p:nvPr/>
        </p:nvCxnSpPr>
        <p:spPr>
          <a:xfrm>
            <a:off x="2534033" y="3551161"/>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15073" y="3114680"/>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制作工艺与测试平台</a:t>
            </a:r>
          </a:p>
        </p:txBody>
      </p:sp>
      <p:sp>
        <p:nvSpPr>
          <p:cNvPr id="23" name="Freeform 10"/>
          <p:cNvSpPr>
            <a:spLocks/>
          </p:cNvSpPr>
          <p:nvPr userDrawn="1"/>
        </p:nvSpPr>
        <p:spPr bwMode="auto">
          <a:xfrm>
            <a:off x="1841535" y="4127276"/>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24" name="文本框 23"/>
          <p:cNvSpPr txBox="1"/>
          <p:nvPr userDrawn="1"/>
        </p:nvSpPr>
        <p:spPr>
          <a:xfrm>
            <a:off x="2071646" y="4063469"/>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4</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a:stCxn id="23" idx="6"/>
          </p:cNvCxnSpPr>
          <p:nvPr/>
        </p:nvCxnSpPr>
        <p:spPr>
          <a:xfrm>
            <a:off x="2534033" y="4471134"/>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915073" y="4034653"/>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特性测试</a:t>
            </a:r>
          </a:p>
        </p:txBody>
      </p:sp>
      <p:sp>
        <p:nvSpPr>
          <p:cNvPr id="33" name="Freeform 10"/>
          <p:cNvSpPr>
            <a:spLocks/>
          </p:cNvSpPr>
          <p:nvPr userDrawn="1"/>
        </p:nvSpPr>
        <p:spPr bwMode="auto">
          <a:xfrm>
            <a:off x="1841535" y="5047251"/>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34" name="文本框 33"/>
          <p:cNvSpPr txBox="1"/>
          <p:nvPr userDrawn="1"/>
        </p:nvSpPr>
        <p:spPr>
          <a:xfrm>
            <a:off x="2071646" y="4983444"/>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5</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35" name="直接连接符 34"/>
          <p:cNvCxnSpPr>
            <a:stCxn id="33" idx="6"/>
          </p:cNvCxnSpPr>
          <p:nvPr/>
        </p:nvCxnSpPr>
        <p:spPr>
          <a:xfrm>
            <a:off x="2534033" y="5391109"/>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915073" y="4954628"/>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总结与后续工作规划</a:t>
            </a:r>
          </a:p>
        </p:txBody>
      </p:sp>
    </p:spTree>
    <p:extLst>
      <p:ext uri="{BB962C8B-B14F-4D97-AF65-F5344CB8AC3E}">
        <p14:creationId xmlns:p14="http://schemas.microsoft.com/office/powerpoint/2010/main" val="3595279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pPr>
              <a:buFont typeface="Wingdings" panose="05000000000000000000" pitchFamily="2" charset="2"/>
              <a:buChar char="p"/>
            </a:pPr>
            <a:r>
              <a:rPr lang="zh-CN" altLang="en-US" b="1" dirty="0">
                <a:solidFill>
                  <a:schemeClr val="accent1"/>
                </a:solidFill>
              </a:rPr>
              <a:t>应用于航空发动机高温测试的温度传感系统</a:t>
            </a:r>
          </a:p>
        </p:txBody>
      </p:sp>
      <p:sp>
        <p:nvSpPr>
          <p:cNvPr id="3" name="标题 2"/>
          <p:cNvSpPr>
            <a:spLocks noGrp="1"/>
          </p:cNvSpPr>
          <p:nvPr>
            <p:ph type="title"/>
          </p:nvPr>
        </p:nvSpPr>
        <p:spPr/>
        <p:txBody>
          <a:bodyPr>
            <a:normAutofit/>
          </a:bodyPr>
          <a:lstStyle/>
          <a:p>
            <a:r>
              <a:rPr lang="zh-CN" altLang="en-US" dirty="0"/>
              <a:t>声表面波温度传感器 </a:t>
            </a:r>
            <a:r>
              <a:rPr lang="en-US" altLang="zh-CN" dirty="0"/>
              <a:t>—— </a:t>
            </a:r>
            <a:r>
              <a:rPr lang="zh-CN" altLang="en-US" dirty="0"/>
              <a:t>设计方案</a:t>
            </a:r>
          </a:p>
        </p:txBody>
      </p:sp>
      <p:sp>
        <p:nvSpPr>
          <p:cNvPr id="7" name="矩形 6"/>
          <p:cNvSpPr/>
          <p:nvPr/>
        </p:nvSpPr>
        <p:spPr>
          <a:xfrm>
            <a:off x="3647171" y="2731912"/>
            <a:ext cx="2065867" cy="7337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 xmlns:a16="http://schemas.microsoft.com/office/drawing/2014/main" id="{58D03A00-C79E-44B2-9B2A-36B7FA2CF957}"/>
              </a:ext>
            </a:extLst>
          </p:cNvPr>
          <p:cNvPicPr>
            <a:picLocks noChangeAspect="1"/>
          </p:cNvPicPr>
          <p:nvPr/>
        </p:nvPicPr>
        <p:blipFill>
          <a:blip r:embed="rId2"/>
          <a:stretch>
            <a:fillRect/>
          </a:stretch>
        </p:blipFill>
        <p:spPr>
          <a:xfrm>
            <a:off x="1710878" y="2163615"/>
            <a:ext cx="4048125" cy="4400550"/>
          </a:xfrm>
          <a:prstGeom prst="rect">
            <a:avLst/>
          </a:prstGeom>
        </p:spPr>
      </p:pic>
      <p:sp>
        <p:nvSpPr>
          <p:cNvPr id="13" name="箭头: 右 12">
            <a:extLst>
              <a:ext uri="{FF2B5EF4-FFF2-40B4-BE49-F238E27FC236}">
                <a16:creationId xmlns="" xmlns:a16="http://schemas.microsoft.com/office/drawing/2014/main" id="{7F28762E-09F9-44B9-BA2F-F3384E56F7A4}"/>
              </a:ext>
            </a:extLst>
          </p:cNvPr>
          <p:cNvSpPr/>
          <p:nvPr/>
        </p:nvSpPr>
        <p:spPr>
          <a:xfrm rot="12074742">
            <a:off x="4954821" y="5617585"/>
            <a:ext cx="990600" cy="20955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A36DF412-D04B-4639-8FAB-77D22F8D424F}"/>
              </a:ext>
            </a:extLst>
          </p:cNvPr>
          <p:cNvSpPr txBox="1"/>
          <p:nvPr/>
        </p:nvSpPr>
        <p:spPr>
          <a:xfrm>
            <a:off x="5949725" y="5814829"/>
            <a:ext cx="2262158" cy="369332"/>
          </a:xfrm>
          <a:prstGeom prst="rect">
            <a:avLst/>
          </a:prstGeom>
          <a:noFill/>
        </p:spPr>
        <p:txBody>
          <a:bodyPr wrap="none" rtlCol="0">
            <a:spAutoFit/>
          </a:bodyPr>
          <a:lstStyle/>
          <a:p>
            <a:r>
              <a:rPr lang="zh-CN" altLang="en-US" dirty="0"/>
              <a:t>声表面波温度传感器</a:t>
            </a:r>
          </a:p>
        </p:txBody>
      </p:sp>
      <p:sp>
        <p:nvSpPr>
          <p:cNvPr id="17" name="箭头: 右 16">
            <a:extLst>
              <a:ext uri="{FF2B5EF4-FFF2-40B4-BE49-F238E27FC236}">
                <a16:creationId xmlns="" xmlns:a16="http://schemas.microsoft.com/office/drawing/2014/main" id="{45B7EB01-BE0C-4CFE-904C-E30C0F47A40B}"/>
              </a:ext>
            </a:extLst>
          </p:cNvPr>
          <p:cNvSpPr/>
          <p:nvPr/>
        </p:nvSpPr>
        <p:spPr>
          <a:xfrm rot="10800000">
            <a:off x="4072396" y="4604699"/>
            <a:ext cx="1877329" cy="20955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FA02663C-FC0D-49FB-9760-8C73A817A04C}"/>
              </a:ext>
            </a:extLst>
          </p:cNvPr>
          <p:cNvSpPr txBox="1"/>
          <p:nvPr/>
        </p:nvSpPr>
        <p:spPr>
          <a:xfrm>
            <a:off x="5973508" y="4498919"/>
            <a:ext cx="2723823" cy="369332"/>
          </a:xfrm>
          <a:prstGeom prst="rect">
            <a:avLst/>
          </a:prstGeom>
          <a:noFill/>
        </p:spPr>
        <p:txBody>
          <a:bodyPr wrap="none" rtlCol="0">
            <a:spAutoFit/>
          </a:bodyPr>
          <a:lstStyle/>
          <a:p>
            <a:r>
              <a:rPr lang="zh-CN" altLang="en-US" dirty="0"/>
              <a:t>器件端单极子印刷式天线</a:t>
            </a:r>
          </a:p>
        </p:txBody>
      </p:sp>
      <p:sp>
        <p:nvSpPr>
          <p:cNvPr id="19" name="箭头: 右 18">
            <a:extLst>
              <a:ext uri="{FF2B5EF4-FFF2-40B4-BE49-F238E27FC236}">
                <a16:creationId xmlns="" xmlns:a16="http://schemas.microsoft.com/office/drawing/2014/main" id="{A5913685-BDBC-4498-B0D5-8597316FDE6F}"/>
              </a:ext>
            </a:extLst>
          </p:cNvPr>
          <p:cNvSpPr/>
          <p:nvPr/>
        </p:nvSpPr>
        <p:spPr>
          <a:xfrm rot="10800000">
            <a:off x="4549252" y="2470554"/>
            <a:ext cx="1877329" cy="20955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B1BFC840-FD5D-4323-81E9-DE26C6B3ACC3}"/>
              </a:ext>
            </a:extLst>
          </p:cNvPr>
          <p:cNvSpPr txBox="1"/>
          <p:nvPr/>
        </p:nvSpPr>
        <p:spPr>
          <a:xfrm>
            <a:off x="6440839" y="2390663"/>
            <a:ext cx="1569660" cy="369332"/>
          </a:xfrm>
          <a:prstGeom prst="rect">
            <a:avLst/>
          </a:prstGeom>
          <a:noFill/>
        </p:spPr>
        <p:txBody>
          <a:bodyPr wrap="none" rtlCol="0">
            <a:spAutoFit/>
          </a:bodyPr>
          <a:lstStyle/>
          <a:p>
            <a:r>
              <a:rPr lang="zh-CN" altLang="en-US" dirty="0"/>
              <a:t>外端收发天线</a:t>
            </a:r>
          </a:p>
        </p:txBody>
      </p:sp>
    </p:spTree>
    <p:extLst>
      <p:ext uri="{BB962C8B-B14F-4D97-AF65-F5344CB8AC3E}">
        <p14:creationId xmlns:p14="http://schemas.microsoft.com/office/powerpoint/2010/main" val="13058222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 xmlns:a16="http://schemas.microsoft.com/office/drawing/2014/main" id="{A0E455E5-0F3E-425C-B894-F60A0667D9A9}"/>
              </a:ext>
            </a:extLst>
          </p:cNvPr>
          <p:cNvSpPr>
            <a:spLocks noGrp="1"/>
          </p:cNvSpPr>
          <p:nvPr>
            <p:ph sz="quarter" idx="11"/>
          </p:nvPr>
        </p:nvSpPr>
        <p:spPr>
          <a:xfrm>
            <a:off x="4786313" y="1717675"/>
            <a:ext cx="4032250" cy="4826248"/>
          </a:xfrm>
        </p:spPr>
        <p:txBody>
          <a:bodyPr/>
          <a:lstStyle/>
          <a:p>
            <a:pPr>
              <a:buFont typeface="Wingdings" panose="05000000000000000000" pitchFamily="2" charset="2"/>
              <a:buChar char="p"/>
            </a:pPr>
            <a:r>
              <a:rPr lang="en-US" altLang="zh-CN" b="1" dirty="0">
                <a:solidFill>
                  <a:schemeClr val="accent1"/>
                </a:solidFill>
              </a:rPr>
              <a:t>X</a:t>
            </a:r>
            <a:r>
              <a:rPr lang="zh-CN" altLang="en-US" b="1" dirty="0">
                <a:solidFill>
                  <a:schemeClr val="accent1"/>
                </a:solidFill>
              </a:rPr>
              <a:t>方向相对介电常数计算</a:t>
            </a:r>
            <a:endParaRPr lang="en-US" altLang="zh-CN" b="1" dirty="0">
              <a:solidFill>
                <a:schemeClr val="accent1"/>
              </a:solidFill>
            </a:endParaRPr>
          </a:p>
          <a:p>
            <a:pPr marL="0" indent="0">
              <a:buNone/>
            </a:pPr>
            <a:r>
              <a:rPr lang="zh-CN" altLang="en-US" sz="1600" dirty="0"/>
              <a:t>由</a:t>
            </a:r>
            <a:r>
              <a:rPr lang="en-US" altLang="zh-CN" sz="1600" dirty="0"/>
              <a:t>YX</a:t>
            </a:r>
            <a:r>
              <a:rPr lang="zh-CN" altLang="en-US" sz="1600" dirty="0"/>
              <a:t>切型计算出</a:t>
            </a:r>
            <a:r>
              <a:rPr lang="en-US" altLang="zh-CN" sz="1600" dirty="0"/>
              <a:t>41°YX</a:t>
            </a:r>
            <a:r>
              <a:rPr lang="zh-CN" altLang="en-US" sz="1600" dirty="0"/>
              <a:t>切型</a:t>
            </a:r>
          </a:p>
        </p:txBody>
      </p:sp>
      <p:sp>
        <p:nvSpPr>
          <p:cNvPr id="4" name="标题 3">
            <a:extLst>
              <a:ext uri="{FF2B5EF4-FFF2-40B4-BE49-F238E27FC236}">
                <a16:creationId xmlns="" xmlns:a16="http://schemas.microsoft.com/office/drawing/2014/main" id="{75FA67DB-3F82-4D99-965D-23A2AB702B52}"/>
              </a:ext>
            </a:extLst>
          </p:cNvPr>
          <p:cNvSpPr>
            <a:spLocks noGrp="1"/>
          </p:cNvSpPr>
          <p:nvPr>
            <p:ph type="title"/>
          </p:nvPr>
        </p:nvSpPr>
        <p:spPr/>
        <p:txBody>
          <a:bodyPr/>
          <a:lstStyle/>
          <a:p>
            <a:r>
              <a:rPr lang="zh-CN" altLang="en-US" dirty="0"/>
              <a:t>声表面波器件</a:t>
            </a:r>
            <a:r>
              <a:rPr lang="en-US" altLang="zh-CN" dirty="0"/>
              <a:t>——</a:t>
            </a:r>
            <a:r>
              <a:rPr lang="zh-CN" altLang="en-US" dirty="0"/>
              <a:t>铌酸锂切型选择</a:t>
            </a:r>
          </a:p>
        </p:txBody>
      </p:sp>
      <p:sp>
        <p:nvSpPr>
          <p:cNvPr id="7" name="内容占位符 6">
            <a:extLst>
              <a:ext uri="{FF2B5EF4-FFF2-40B4-BE49-F238E27FC236}">
                <a16:creationId xmlns="" xmlns:a16="http://schemas.microsoft.com/office/drawing/2014/main" id="{45D104B7-4488-4647-BFCB-354048C16A05}"/>
              </a:ext>
            </a:extLst>
          </p:cNvPr>
          <p:cNvSpPr>
            <a:spLocks noGrp="1"/>
          </p:cNvSpPr>
          <p:nvPr>
            <p:ph sz="quarter" idx="10"/>
          </p:nvPr>
        </p:nvSpPr>
        <p:spPr/>
        <p:txBody>
          <a:bodyPr/>
          <a:lstStyle/>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pPr>
              <a:buFont typeface="Wingdings" panose="05000000000000000000" pitchFamily="2" charset="2"/>
              <a:buChar char="ü"/>
            </a:pPr>
            <a:r>
              <a:rPr lang="en-US" altLang="zh-CN" dirty="0"/>
              <a:t>41°YX-LN</a:t>
            </a:r>
            <a:r>
              <a:rPr lang="zh-CN" altLang="en-US" dirty="0"/>
              <a:t>具有高声速、高机电耦合系数，有利于降低工艺难度、提高器件良品率。</a:t>
            </a:r>
          </a:p>
        </p:txBody>
      </p:sp>
      <p:graphicFrame>
        <p:nvGraphicFramePr>
          <p:cNvPr id="8" name="内容占位符 4">
            <a:extLst>
              <a:ext uri="{FF2B5EF4-FFF2-40B4-BE49-F238E27FC236}">
                <a16:creationId xmlns="" xmlns:a16="http://schemas.microsoft.com/office/drawing/2014/main" id="{DAE5F4BD-E720-4E4D-972D-42600FC59186}"/>
              </a:ext>
            </a:extLst>
          </p:cNvPr>
          <p:cNvGraphicFramePr>
            <a:graphicFrameLocks/>
          </p:cNvGraphicFramePr>
          <p:nvPr>
            <p:extLst>
              <p:ext uri="{D42A27DB-BD31-4B8C-83A1-F6EECF244321}">
                <p14:modId xmlns:p14="http://schemas.microsoft.com/office/powerpoint/2010/main" val="1514329933"/>
              </p:ext>
            </p:extLst>
          </p:nvPr>
        </p:nvGraphicFramePr>
        <p:xfrm>
          <a:off x="261938" y="1717675"/>
          <a:ext cx="4032250" cy="2928780"/>
        </p:xfrm>
        <a:graphic>
          <a:graphicData uri="http://schemas.openxmlformats.org/drawingml/2006/table">
            <a:tbl>
              <a:tblPr firstRow="1" firstCol="1" bandRow="1">
                <a:tableStyleId>{5C22544A-7EE6-4342-B048-85BDC9FD1C3A}</a:tableStyleId>
              </a:tblPr>
              <a:tblGrid>
                <a:gridCol w="1125048">
                  <a:extLst>
                    <a:ext uri="{9D8B030D-6E8A-4147-A177-3AD203B41FA5}">
                      <a16:colId xmlns="" xmlns:a16="http://schemas.microsoft.com/office/drawing/2014/main" val="1652774932"/>
                    </a:ext>
                  </a:extLst>
                </a:gridCol>
                <a:gridCol w="713470">
                  <a:extLst>
                    <a:ext uri="{9D8B030D-6E8A-4147-A177-3AD203B41FA5}">
                      <a16:colId xmlns="" xmlns:a16="http://schemas.microsoft.com/office/drawing/2014/main" val="1437618928"/>
                    </a:ext>
                  </a:extLst>
                </a:gridCol>
                <a:gridCol w="584162">
                  <a:extLst>
                    <a:ext uri="{9D8B030D-6E8A-4147-A177-3AD203B41FA5}">
                      <a16:colId xmlns="" xmlns:a16="http://schemas.microsoft.com/office/drawing/2014/main" val="1743831223"/>
                    </a:ext>
                  </a:extLst>
                </a:gridCol>
                <a:gridCol w="804785">
                  <a:extLst>
                    <a:ext uri="{9D8B030D-6E8A-4147-A177-3AD203B41FA5}">
                      <a16:colId xmlns="" xmlns:a16="http://schemas.microsoft.com/office/drawing/2014/main" val="3317530284"/>
                    </a:ext>
                  </a:extLst>
                </a:gridCol>
                <a:gridCol w="804785">
                  <a:extLst>
                    <a:ext uri="{9D8B030D-6E8A-4147-A177-3AD203B41FA5}">
                      <a16:colId xmlns="" xmlns:a16="http://schemas.microsoft.com/office/drawing/2014/main" val="4216816372"/>
                    </a:ext>
                  </a:extLst>
                </a:gridCol>
              </a:tblGrid>
              <a:tr h="933930">
                <a:tc>
                  <a:txBody>
                    <a:bodyPr/>
                    <a:lstStyle/>
                    <a:p>
                      <a:pPr algn="ctr">
                        <a:lnSpc>
                          <a:spcPct val="100000"/>
                        </a:lnSpc>
                        <a:spcAft>
                          <a:spcPts val="0"/>
                        </a:spcAft>
                      </a:pPr>
                      <a:r>
                        <a:rPr lang="zh-CN" sz="1600" kern="0" dirty="0">
                          <a:effectLst/>
                          <a:latin typeface="+mn-ea"/>
                          <a:ea typeface="+mn-ea"/>
                        </a:rPr>
                        <a:t>切型</a:t>
                      </a:r>
                      <a:endParaRPr lang="zh-CN" sz="1600" kern="100" dirty="0">
                        <a:effectLst/>
                        <a:latin typeface="+mn-ea"/>
                        <a:ea typeface="+mn-ea"/>
                      </a:endParaRPr>
                    </a:p>
                  </a:txBody>
                  <a:tcPr marL="63833" marR="63833" marT="0" marB="0" anchor="ctr"/>
                </a:tc>
                <a:tc>
                  <a:txBody>
                    <a:bodyPr/>
                    <a:lstStyle/>
                    <a:p>
                      <a:pPr algn="ctr">
                        <a:lnSpc>
                          <a:spcPct val="100000"/>
                        </a:lnSpc>
                        <a:spcAft>
                          <a:spcPts val="0"/>
                        </a:spcAft>
                      </a:pPr>
                      <a:r>
                        <a:rPr lang="en-US" sz="1600" kern="0" dirty="0">
                          <a:effectLst/>
                          <a:latin typeface="+mn-ea"/>
                          <a:ea typeface="+mn-ea"/>
                        </a:rPr>
                        <a:t>128°YX</a:t>
                      </a:r>
                      <a:endParaRPr lang="zh-CN" sz="1600" kern="100" dirty="0">
                        <a:effectLst/>
                        <a:latin typeface="+mn-ea"/>
                        <a:ea typeface="+mn-ea"/>
                      </a:endParaRPr>
                    </a:p>
                  </a:txBody>
                  <a:tcPr marL="63833" marR="63833" marT="0" marB="0" anchor="ctr"/>
                </a:tc>
                <a:tc>
                  <a:txBody>
                    <a:bodyPr/>
                    <a:lstStyle/>
                    <a:p>
                      <a:pPr algn="ctr">
                        <a:lnSpc>
                          <a:spcPct val="100000"/>
                        </a:lnSpc>
                        <a:spcAft>
                          <a:spcPts val="0"/>
                        </a:spcAft>
                      </a:pPr>
                      <a:r>
                        <a:rPr lang="en-US" sz="1600" kern="0">
                          <a:effectLst/>
                          <a:latin typeface="+mn-ea"/>
                          <a:ea typeface="+mn-ea"/>
                        </a:rPr>
                        <a:t>YZ</a:t>
                      </a:r>
                      <a:endParaRPr lang="zh-CN" sz="1600" kern="100">
                        <a:effectLst/>
                        <a:latin typeface="+mn-ea"/>
                        <a:ea typeface="+mn-ea"/>
                      </a:endParaRPr>
                    </a:p>
                  </a:txBody>
                  <a:tcPr marL="63833" marR="63833" marT="0" marB="0" anchor="ctr"/>
                </a:tc>
                <a:tc>
                  <a:txBody>
                    <a:bodyPr/>
                    <a:lstStyle/>
                    <a:p>
                      <a:pPr algn="ctr">
                        <a:lnSpc>
                          <a:spcPct val="100000"/>
                        </a:lnSpc>
                        <a:spcAft>
                          <a:spcPts val="0"/>
                        </a:spcAft>
                      </a:pPr>
                      <a:r>
                        <a:rPr lang="en-US" sz="1600" kern="0" dirty="0">
                          <a:effectLst/>
                          <a:latin typeface="+mn-ea"/>
                          <a:ea typeface="+mn-ea"/>
                        </a:rPr>
                        <a:t>41°YX</a:t>
                      </a:r>
                      <a:endParaRPr lang="zh-CN" sz="1600" kern="100" dirty="0">
                        <a:effectLst/>
                        <a:latin typeface="+mn-ea"/>
                        <a:ea typeface="+mn-ea"/>
                      </a:endParaRPr>
                    </a:p>
                  </a:txBody>
                  <a:tcPr marL="63833" marR="63833" marT="0" marB="0" anchor="ctr"/>
                </a:tc>
                <a:tc>
                  <a:txBody>
                    <a:bodyPr/>
                    <a:lstStyle/>
                    <a:p>
                      <a:pPr algn="ctr">
                        <a:lnSpc>
                          <a:spcPct val="100000"/>
                        </a:lnSpc>
                        <a:spcAft>
                          <a:spcPts val="0"/>
                        </a:spcAft>
                      </a:pPr>
                      <a:r>
                        <a:rPr lang="en-US" sz="1600" kern="0">
                          <a:effectLst/>
                          <a:latin typeface="+mn-ea"/>
                          <a:ea typeface="+mn-ea"/>
                        </a:rPr>
                        <a:t>64°YX</a:t>
                      </a:r>
                      <a:endParaRPr lang="zh-CN" sz="1600" kern="100">
                        <a:effectLst/>
                        <a:latin typeface="+mn-ea"/>
                        <a:ea typeface="+mn-ea"/>
                      </a:endParaRPr>
                    </a:p>
                  </a:txBody>
                  <a:tcPr marL="63833" marR="63833" marT="0" marB="0" anchor="ctr"/>
                </a:tc>
                <a:extLst>
                  <a:ext uri="{0D108BD9-81ED-4DB2-BD59-A6C34878D82A}">
                    <a16:rowId xmlns="" xmlns:a16="http://schemas.microsoft.com/office/drawing/2014/main" val="2252231301"/>
                  </a:ext>
                </a:extLst>
              </a:tr>
              <a:tr h="631665">
                <a:tc>
                  <a:txBody>
                    <a:bodyPr/>
                    <a:lstStyle/>
                    <a:p>
                      <a:pPr algn="ctr">
                        <a:lnSpc>
                          <a:spcPct val="100000"/>
                        </a:lnSpc>
                        <a:spcAft>
                          <a:spcPts val="0"/>
                        </a:spcAft>
                      </a:pPr>
                      <a:r>
                        <a:rPr lang="zh-CN" sz="1600" kern="0" dirty="0">
                          <a:effectLst/>
                          <a:latin typeface="+mn-ea"/>
                          <a:ea typeface="+mn-ea"/>
                        </a:rPr>
                        <a:t>声表面波速度</a:t>
                      </a:r>
                      <a:r>
                        <a:rPr lang="en-US" sz="1600" kern="0" dirty="0">
                          <a:effectLst/>
                          <a:latin typeface="+mn-ea"/>
                          <a:ea typeface="+mn-ea"/>
                        </a:rPr>
                        <a:t>(m/s)</a:t>
                      </a:r>
                      <a:endParaRPr lang="zh-CN" sz="1600" kern="100" dirty="0">
                        <a:effectLst/>
                        <a:latin typeface="+mn-ea"/>
                        <a:ea typeface="+mn-ea"/>
                      </a:endParaRPr>
                    </a:p>
                  </a:txBody>
                  <a:tcPr marL="63833" marR="63833" marT="0" marB="0" anchor="ctr"/>
                </a:tc>
                <a:tc>
                  <a:txBody>
                    <a:bodyPr/>
                    <a:lstStyle/>
                    <a:p>
                      <a:pPr algn="ctr">
                        <a:lnSpc>
                          <a:spcPct val="100000"/>
                        </a:lnSpc>
                        <a:spcAft>
                          <a:spcPts val="0"/>
                        </a:spcAft>
                      </a:pPr>
                      <a:r>
                        <a:rPr lang="en-US" sz="1600" kern="0" dirty="0">
                          <a:effectLst/>
                          <a:latin typeface="+mn-ea"/>
                          <a:ea typeface="+mn-ea"/>
                        </a:rPr>
                        <a:t>3998</a:t>
                      </a:r>
                      <a:endParaRPr lang="zh-CN" sz="1600" kern="100" dirty="0">
                        <a:effectLst/>
                        <a:latin typeface="+mn-ea"/>
                        <a:ea typeface="+mn-ea"/>
                      </a:endParaRPr>
                    </a:p>
                  </a:txBody>
                  <a:tcPr marL="63833" marR="63833" marT="0" marB="0" anchor="ctr"/>
                </a:tc>
                <a:tc>
                  <a:txBody>
                    <a:bodyPr/>
                    <a:lstStyle/>
                    <a:p>
                      <a:pPr algn="ctr">
                        <a:lnSpc>
                          <a:spcPct val="100000"/>
                        </a:lnSpc>
                        <a:spcAft>
                          <a:spcPts val="0"/>
                        </a:spcAft>
                      </a:pPr>
                      <a:r>
                        <a:rPr lang="en-US" sz="1600" kern="0" dirty="0">
                          <a:effectLst/>
                          <a:latin typeface="+mn-ea"/>
                          <a:ea typeface="+mn-ea"/>
                        </a:rPr>
                        <a:t>3488</a:t>
                      </a:r>
                      <a:endParaRPr lang="zh-CN" sz="1600" kern="100" dirty="0">
                        <a:effectLst/>
                        <a:latin typeface="+mn-ea"/>
                        <a:ea typeface="+mn-ea"/>
                      </a:endParaRPr>
                    </a:p>
                  </a:txBody>
                  <a:tcPr marL="63833" marR="63833" marT="0" marB="0" anchor="ctr"/>
                </a:tc>
                <a:tc>
                  <a:txBody>
                    <a:bodyPr/>
                    <a:lstStyle/>
                    <a:p>
                      <a:pPr algn="ctr">
                        <a:lnSpc>
                          <a:spcPct val="100000"/>
                        </a:lnSpc>
                        <a:spcAft>
                          <a:spcPts val="0"/>
                        </a:spcAft>
                      </a:pPr>
                      <a:r>
                        <a:rPr lang="en-US" sz="1600" kern="0">
                          <a:effectLst/>
                          <a:latin typeface="+mn-ea"/>
                          <a:ea typeface="+mn-ea"/>
                        </a:rPr>
                        <a:t>4724</a:t>
                      </a:r>
                      <a:endParaRPr lang="zh-CN" sz="1600" kern="100">
                        <a:effectLst/>
                        <a:latin typeface="+mn-ea"/>
                        <a:ea typeface="+mn-ea"/>
                      </a:endParaRPr>
                    </a:p>
                  </a:txBody>
                  <a:tcPr marL="63833" marR="63833" marT="0" marB="0" anchor="ctr"/>
                </a:tc>
                <a:tc>
                  <a:txBody>
                    <a:bodyPr/>
                    <a:lstStyle/>
                    <a:p>
                      <a:pPr algn="ctr">
                        <a:lnSpc>
                          <a:spcPct val="100000"/>
                        </a:lnSpc>
                        <a:spcAft>
                          <a:spcPts val="0"/>
                        </a:spcAft>
                      </a:pPr>
                      <a:r>
                        <a:rPr lang="en-US" sz="1600" kern="0">
                          <a:effectLst/>
                          <a:latin typeface="+mn-ea"/>
                          <a:ea typeface="+mn-ea"/>
                        </a:rPr>
                        <a:t>4743</a:t>
                      </a:r>
                      <a:endParaRPr lang="zh-CN" sz="1600" kern="100">
                        <a:effectLst/>
                        <a:latin typeface="+mn-ea"/>
                        <a:ea typeface="+mn-ea"/>
                      </a:endParaRPr>
                    </a:p>
                  </a:txBody>
                  <a:tcPr marL="63833" marR="63833" marT="0" marB="0" anchor="ctr"/>
                </a:tc>
                <a:extLst>
                  <a:ext uri="{0D108BD9-81ED-4DB2-BD59-A6C34878D82A}">
                    <a16:rowId xmlns="" xmlns:a16="http://schemas.microsoft.com/office/drawing/2014/main" val="637880962"/>
                  </a:ext>
                </a:extLst>
              </a:tr>
              <a:tr h="631665">
                <a:tc>
                  <a:txBody>
                    <a:bodyPr/>
                    <a:lstStyle/>
                    <a:p>
                      <a:pPr algn="ctr">
                        <a:lnSpc>
                          <a:spcPct val="100000"/>
                        </a:lnSpc>
                        <a:spcAft>
                          <a:spcPts val="0"/>
                        </a:spcAft>
                      </a:pPr>
                      <a:r>
                        <a:rPr lang="zh-CN" sz="1600" kern="0">
                          <a:effectLst/>
                          <a:latin typeface="+mn-ea"/>
                          <a:ea typeface="+mn-ea"/>
                        </a:rPr>
                        <a:t>机电耦合系数</a:t>
                      </a:r>
                      <a:r>
                        <a:rPr lang="en-US" sz="1600" kern="0">
                          <a:effectLst/>
                          <a:latin typeface="+mn-ea"/>
                          <a:ea typeface="+mn-ea"/>
                        </a:rPr>
                        <a:t>(%)</a:t>
                      </a:r>
                      <a:endParaRPr lang="zh-CN" sz="1600" kern="100">
                        <a:effectLst/>
                        <a:latin typeface="+mn-ea"/>
                        <a:ea typeface="+mn-ea"/>
                      </a:endParaRPr>
                    </a:p>
                  </a:txBody>
                  <a:tcPr marL="63833" marR="63833" marT="0" marB="0" anchor="ctr"/>
                </a:tc>
                <a:tc>
                  <a:txBody>
                    <a:bodyPr/>
                    <a:lstStyle/>
                    <a:p>
                      <a:pPr algn="ctr">
                        <a:lnSpc>
                          <a:spcPct val="100000"/>
                        </a:lnSpc>
                        <a:spcAft>
                          <a:spcPts val="0"/>
                        </a:spcAft>
                      </a:pPr>
                      <a:r>
                        <a:rPr lang="en-US" sz="1600" kern="0" dirty="0">
                          <a:effectLst/>
                          <a:latin typeface="+mn-ea"/>
                          <a:ea typeface="+mn-ea"/>
                        </a:rPr>
                        <a:t>5.60 </a:t>
                      </a:r>
                      <a:endParaRPr lang="zh-CN" sz="1600" kern="100" dirty="0">
                        <a:effectLst/>
                        <a:latin typeface="+mn-ea"/>
                        <a:ea typeface="+mn-ea"/>
                      </a:endParaRPr>
                    </a:p>
                  </a:txBody>
                  <a:tcPr marL="63833" marR="63833" marT="0" marB="0" anchor="ctr"/>
                </a:tc>
                <a:tc>
                  <a:txBody>
                    <a:bodyPr/>
                    <a:lstStyle/>
                    <a:p>
                      <a:pPr algn="ctr">
                        <a:lnSpc>
                          <a:spcPct val="100000"/>
                        </a:lnSpc>
                        <a:spcAft>
                          <a:spcPts val="0"/>
                        </a:spcAft>
                      </a:pPr>
                      <a:r>
                        <a:rPr lang="en-US" sz="1600" kern="0" dirty="0">
                          <a:effectLst/>
                          <a:latin typeface="+mn-ea"/>
                          <a:ea typeface="+mn-ea"/>
                        </a:rPr>
                        <a:t>4.90 </a:t>
                      </a:r>
                      <a:endParaRPr lang="zh-CN" sz="1600" kern="100" dirty="0">
                        <a:effectLst/>
                        <a:latin typeface="+mn-ea"/>
                        <a:ea typeface="+mn-ea"/>
                      </a:endParaRPr>
                    </a:p>
                  </a:txBody>
                  <a:tcPr marL="63833" marR="63833" marT="0" marB="0" anchor="ctr"/>
                </a:tc>
                <a:tc>
                  <a:txBody>
                    <a:bodyPr/>
                    <a:lstStyle/>
                    <a:p>
                      <a:pPr algn="ctr">
                        <a:lnSpc>
                          <a:spcPct val="100000"/>
                        </a:lnSpc>
                        <a:spcAft>
                          <a:spcPts val="0"/>
                        </a:spcAft>
                      </a:pPr>
                      <a:r>
                        <a:rPr lang="en-US" sz="1600" kern="0" dirty="0">
                          <a:effectLst/>
                          <a:latin typeface="+mn-ea"/>
                          <a:ea typeface="+mn-ea"/>
                        </a:rPr>
                        <a:t>17.20 </a:t>
                      </a:r>
                      <a:endParaRPr lang="zh-CN" sz="1600" kern="100" dirty="0">
                        <a:effectLst/>
                        <a:latin typeface="+mn-ea"/>
                        <a:ea typeface="+mn-ea"/>
                      </a:endParaRPr>
                    </a:p>
                  </a:txBody>
                  <a:tcPr marL="63833" marR="63833" marT="0" marB="0" anchor="ctr"/>
                </a:tc>
                <a:tc>
                  <a:txBody>
                    <a:bodyPr/>
                    <a:lstStyle/>
                    <a:p>
                      <a:pPr algn="ctr">
                        <a:lnSpc>
                          <a:spcPct val="100000"/>
                        </a:lnSpc>
                        <a:spcAft>
                          <a:spcPts val="0"/>
                        </a:spcAft>
                      </a:pPr>
                      <a:r>
                        <a:rPr lang="en-US" sz="1600" kern="0">
                          <a:effectLst/>
                          <a:latin typeface="+mn-ea"/>
                          <a:ea typeface="+mn-ea"/>
                        </a:rPr>
                        <a:t>11.20 </a:t>
                      </a:r>
                      <a:endParaRPr lang="zh-CN" sz="1600" kern="100">
                        <a:effectLst/>
                        <a:latin typeface="+mn-ea"/>
                        <a:ea typeface="+mn-ea"/>
                      </a:endParaRPr>
                    </a:p>
                  </a:txBody>
                  <a:tcPr marL="63833" marR="63833" marT="0" marB="0" anchor="ctr"/>
                </a:tc>
                <a:extLst>
                  <a:ext uri="{0D108BD9-81ED-4DB2-BD59-A6C34878D82A}">
                    <a16:rowId xmlns="" xmlns:a16="http://schemas.microsoft.com/office/drawing/2014/main" val="11512327"/>
                  </a:ext>
                </a:extLst>
              </a:tr>
              <a:tr h="631665">
                <a:tc>
                  <a:txBody>
                    <a:bodyPr/>
                    <a:lstStyle/>
                    <a:p>
                      <a:pPr algn="ctr">
                        <a:lnSpc>
                          <a:spcPct val="100000"/>
                        </a:lnSpc>
                        <a:spcAft>
                          <a:spcPts val="0"/>
                        </a:spcAft>
                      </a:pPr>
                      <a:r>
                        <a:rPr lang="zh-CN" sz="1600" kern="0">
                          <a:effectLst/>
                          <a:latin typeface="+mn-ea"/>
                          <a:ea typeface="+mn-ea"/>
                        </a:rPr>
                        <a:t>温度频率系数</a:t>
                      </a:r>
                      <a:r>
                        <a:rPr lang="en-US" sz="1600" kern="0">
                          <a:effectLst/>
                          <a:latin typeface="+mn-ea"/>
                          <a:ea typeface="+mn-ea"/>
                        </a:rPr>
                        <a:t>(ppm/℃)</a:t>
                      </a:r>
                      <a:endParaRPr lang="zh-CN" sz="1600" kern="100">
                        <a:effectLst/>
                        <a:latin typeface="+mn-ea"/>
                        <a:ea typeface="+mn-ea"/>
                      </a:endParaRPr>
                    </a:p>
                  </a:txBody>
                  <a:tcPr marL="63833" marR="63833" marT="0" marB="0" anchor="ctr"/>
                </a:tc>
                <a:tc>
                  <a:txBody>
                    <a:bodyPr/>
                    <a:lstStyle/>
                    <a:p>
                      <a:pPr algn="ctr">
                        <a:lnSpc>
                          <a:spcPct val="100000"/>
                        </a:lnSpc>
                        <a:spcAft>
                          <a:spcPts val="0"/>
                        </a:spcAft>
                      </a:pPr>
                      <a:r>
                        <a:rPr lang="en-US" sz="1600" kern="0">
                          <a:effectLst/>
                          <a:latin typeface="+mn-ea"/>
                          <a:ea typeface="+mn-ea"/>
                        </a:rPr>
                        <a:t>72</a:t>
                      </a:r>
                      <a:endParaRPr lang="zh-CN" sz="1600" kern="100">
                        <a:effectLst/>
                        <a:latin typeface="+mn-ea"/>
                        <a:ea typeface="+mn-ea"/>
                      </a:endParaRPr>
                    </a:p>
                  </a:txBody>
                  <a:tcPr marL="63833" marR="63833" marT="0" marB="0" anchor="ctr"/>
                </a:tc>
                <a:tc>
                  <a:txBody>
                    <a:bodyPr/>
                    <a:lstStyle/>
                    <a:p>
                      <a:pPr algn="ctr">
                        <a:lnSpc>
                          <a:spcPct val="100000"/>
                        </a:lnSpc>
                        <a:spcAft>
                          <a:spcPts val="0"/>
                        </a:spcAft>
                      </a:pPr>
                      <a:r>
                        <a:rPr lang="en-US" sz="1600" kern="0">
                          <a:effectLst/>
                          <a:latin typeface="+mn-ea"/>
                          <a:ea typeface="+mn-ea"/>
                        </a:rPr>
                        <a:t>94</a:t>
                      </a:r>
                      <a:endParaRPr lang="zh-CN" sz="1600" kern="100">
                        <a:effectLst/>
                        <a:latin typeface="+mn-ea"/>
                        <a:ea typeface="+mn-ea"/>
                      </a:endParaRPr>
                    </a:p>
                  </a:txBody>
                  <a:tcPr marL="63833" marR="63833" marT="0" marB="0" anchor="ctr"/>
                </a:tc>
                <a:tc>
                  <a:txBody>
                    <a:bodyPr/>
                    <a:lstStyle/>
                    <a:p>
                      <a:pPr algn="ctr">
                        <a:lnSpc>
                          <a:spcPct val="100000"/>
                        </a:lnSpc>
                        <a:spcAft>
                          <a:spcPts val="0"/>
                        </a:spcAft>
                      </a:pPr>
                      <a:r>
                        <a:rPr lang="en-US" sz="1600" kern="0" dirty="0">
                          <a:effectLst/>
                          <a:latin typeface="+mn-ea"/>
                          <a:ea typeface="+mn-ea"/>
                        </a:rPr>
                        <a:t>72</a:t>
                      </a:r>
                      <a:endParaRPr lang="zh-CN" sz="1600" kern="100" dirty="0">
                        <a:effectLst/>
                        <a:latin typeface="+mn-ea"/>
                        <a:ea typeface="+mn-ea"/>
                      </a:endParaRPr>
                    </a:p>
                  </a:txBody>
                  <a:tcPr marL="63833" marR="63833" marT="0" marB="0" anchor="ctr"/>
                </a:tc>
                <a:tc>
                  <a:txBody>
                    <a:bodyPr/>
                    <a:lstStyle/>
                    <a:p>
                      <a:pPr algn="ctr">
                        <a:lnSpc>
                          <a:spcPct val="100000"/>
                        </a:lnSpc>
                        <a:spcAft>
                          <a:spcPts val="0"/>
                        </a:spcAft>
                      </a:pPr>
                      <a:r>
                        <a:rPr lang="en-US" sz="1600" kern="0" dirty="0">
                          <a:effectLst/>
                          <a:latin typeface="+mn-ea"/>
                          <a:ea typeface="+mn-ea"/>
                        </a:rPr>
                        <a:t>72</a:t>
                      </a:r>
                      <a:endParaRPr lang="zh-CN" sz="1600" kern="100" dirty="0">
                        <a:effectLst/>
                        <a:latin typeface="+mn-ea"/>
                        <a:ea typeface="+mn-ea"/>
                      </a:endParaRPr>
                    </a:p>
                  </a:txBody>
                  <a:tcPr marL="63833" marR="63833" marT="0" marB="0" anchor="ctr"/>
                </a:tc>
                <a:extLst>
                  <a:ext uri="{0D108BD9-81ED-4DB2-BD59-A6C34878D82A}">
                    <a16:rowId xmlns="" xmlns:a16="http://schemas.microsoft.com/office/drawing/2014/main" val="718341242"/>
                  </a:ext>
                </a:extLst>
              </a:tr>
            </a:tbl>
          </a:graphicData>
        </a:graphic>
      </p:graphicFrame>
      <p:pic>
        <p:nvPicPr>
          <p:cNvPr id="4097" name="Picture 1">
            <a:extLst>
              <a:ext uri="{FF2B5EF4-FFF2-40B4-BE49-F238E27FC236}">
                <a16:creationId xmlns="" xmlns:a16="http://schemas.microsoft.com/office/drawing/2014/main" id="{D50D612F-14D5-4F48-A5C4-5F99129D37F5}"/>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48237" y="2624852"/>
            <a:ext cx="2322261" cy="68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 name="Picture 2">
            <a:extLst>
              <a:ext uri="{FF2B5EF4-FFF2-40B4-BE49-F238E27FC236}">
                <a16:creationId xmlns="" xmlns:a16="http://schemas.microsoft.com/office/drawing/2014/main" id="{2D2938EB-7D7F-42E1-97A2-BF3EDB8C491E}"/>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48237" y="3480773"/>
            <a:ext cx="2604574" cy="68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a:extLst>
              <a:ext uri="{FF2B5EF4-FFF2-40B4-BE49-F238E27FC236}">
                <a16:creationId xmlns="" xmlns:a16="http://schemas.microsoft.com/office/drawing/2014/main" id="{2F93BA70-B409-42E5-8B7D-F59DD23EA5C1}"/>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48237" y="4463892"/>
            <a:ext cx="1233488" cy="27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a:extLst>
              <a:ext uri="{FF2B5EF4-FFF2-40B4-BE49-F238E27FC236}">
                <a16:creationId xmlns="" xmlns:a16="http://schemas.microsoft.com/office/drawing/2014/main" id="{EA3390BE-D82F-43E7-8EBE-617989CA868F}"/>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48237" y="5029955"/>
            <a:ext cx="3050812" cy="68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11716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 xmlns:a16="http://schemas.microsoft.com/office/drawing/2014/main" id="{425493A3-B8C6-4ED2-85AD-904F14EF469D}"/>
              </a:ext>
            </a:extLst>
          </p:cNvPr>
          <p:cNvSpPr>
            <a:spLocks noGrp="1"/>
          </p:cNvSpPr>
          <p:nvPr>
            <p:ph sz="quarter" idx="10"/>
          </p:nvPr>
        </p:nvSpPr>
        <p:spPr/>
        <p:txBody>
          <a:bodyPr/>
          <a:lstStyle/>
          <a:p>
            <a:pPr>
              <a:buFont typeface="Wingdings" panose="05000000000000000000" pitchFamily="2" charset="2"/>
              <a:buChar char="p"/>
            </a:pPr>
            <a:r>
              <a:rPr lang="zh-CN" altLang="en-US" dirty="0"/>
              <a:t>不同电极薄膜厚度仿真结果</a:t>
            </a: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ü"/>
            </a:pPr>
            <a:r>
              <a:rPr lang="zh-CN" altLang="en-US" dirty="0"/>
              <a:t>综合考虑谐振频率、回波损耗与制作工艺难度，选择电极薄膜厚度为</a:t>
            </a:r>
            <a:r>
              <a:rPr lang="en-US" altLang="zh-CN" dirty="0"/>
              <a:t>130nm</a:t>
            </a:r>
            <a:endParaRPr lang="zh-CN" altLang="en-US" dirty="0"/>
          </a:p>
        </p:txBody>
      </p:sp>
      <p:sp>
        <p:nvSpPr>
          <p:cNvPr id="5" name="内容占位符 4">
            <a:extLst>
              <a:ext uri="{FF2B5EF4-FFF2-40B4-BE49-F238E27FC236}">
                <a16:creationId xmlns="" xmlns:a16="http://schemas.microsoft.com/office/drawing/2014/main" id="{E43E2012-A732-400F-8BD5-24B7584083BF}"/>
              </a:ext>
            </a:extLst>
          </p:cNvPr>
          <p:cNvSpPr>
            <a:spLocks noGrp="1"/>
          </p:cNvSpPr>
          <p:nvPr>
            <p:ph sz="quarter" idx="11"/>
          </p:nvPr>
        </p:nvSpPr>
        <p:spPr>
          <a:xfrm>
            <a:off x="4786313" y="1717675"/>
            <a:ext cx="4032250" cy="4826248"/>
          </a:xfrm>
        </p:spPr>
        <p:txBody>
          <a:bodyPr/>
          <a:lstStyle/>
          <a:p>
            <a:pPr>
              <a:buFont typeface="Wingdings" panose="05000000000000000000" pitchFamily="2" charset="2"/>
              <a:buChar char="p"/>
            </a:pPr>
            <a:r>
              <a:rPr lang="zh-CN" altLang="en-US" dirty="0"/>
              <a:t>不同二氧化硅钝化层厚度仿真结果</a:t>
            </a: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ü"/>
            </a:pPr>
            <a:r>
              <a:rPr lang="zh-CN" altLang="en-US" dirty="0"/>
              <a:t>综合考虑谐振频率与钝化层膜厚，选择二氧化硅厚度为</a:t>
            </a:r>
            <a:r>
              <a:rPr lang="en-US" altLang="zh-CN" dirty="0"/>
              <a:t>350nm</a:t>
            </a:r>
            <a:endParaRPr lang="zh-CN" altLang="en-US" dirty="0"/>
          </a:p>
        </p:txBody>
      </p:sp>
      <p:sp>
        <p:nvSpPr>
          <p:cNvPr id="3" name="标题 2">
            <a:extLst>
              <a:ext uri="{FF2B5EF4-FFF2-40B4-BE49-F238E27FC236}">
                <a16:creationId xmlns="" xmlns:a16="http://schemas.microsoft.com/office/drawing/2014/main" id="{842CDC44-4DFC-4320-92BB-792823150F3D}"/>
              </a:ext>
            </a:extLst>
          </p:cNvPr>
          <p:cNvSpPr>
            <a:spLocks noGrp="1"/>
          </p:cNvSpPr>
          <p:nvPr>
            <p:ph type="title"/>
          </p:nvPr>
        </p:nvSpPr>
        <p:spPr/>
        <p:txBody>
          <a:bodyPr/>
          <a:lstStyle/>
          <a:p>
            <a:r>
              <a:rPr lang="zh-CN" altLang="en-US" dirty="0"/>
              <a:t>声表面波器件</a:t>
            </a:r>
            <a:r>
              <a:rPr lang="en-US" altLang="zh-CN" dirty="0"/>
              <a:t>——</a:t>
            </a:r>
            <a:r>
              <a:rPr lang="zh-CN" altLang="en-US" dirty="0"/>
              <a:t>薄膜厚度选取</a:t>
            </a:r>
          </a:p>
        </p:txBody>
      </p:sp>
      <p:pic>
        <p:nvPicPr>
          <p:cNvPr id="7170" name="图片 28">
            <a:extLst>
              <a:ext uri="{FF2B5EF4-FFF2-40B4-BE49-F238E27FC236}">
                <a16:creationId xmlns="" xmlns:a16="http://schemas.microsoft.com/office/drawing/2014/main" id="{A4063AA2-07F5-42F0-98E2-B3566C7CE5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050" y="2163331"/>
            <a:ext cx="2946400"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a:extLst>
              <a:ext uri="{FF2B5EF4-FFF2-40B4-BE49-F238E27FC236}">
                <a16:creationId xmlns="" xmlns:a16="http://schemas.microsoft.com/office/drawing/2014/main" id="{D79A766D-CF3F-4A9D-90DA-BD59CA2537E5}"/>
              </a:ext>
            </a:extLst>
          </p:cNvPr>
          <p:cNvSpPr txBox="1"/>
          <p:nvPr/>
        </p:nvSpPr>
        <p:spPr>
          <a:xfrm>
            <a:off x="2790825" y="3748891"/>
            <a:ext cx="534121" cy="369332"/>
          </a:xfrm>
          <a:prstGeom prst="rect">
            <a:avLst/>
          </a:prstGeom>
          <a:noFill/>
        </p:spPr>
        <p:txBody>
          <a:bodyPr wrap="none" rtlCol="0">
            <a:spAutoFit/>
          </a:bodyPr>
          <a:lstStyle/>
          <a:p>
            <a:r>
              <a:rPr lang="en-US" altLang="zh-CN" dirty="0"/>
              <a:t>T</a:t>
            </a:r>
            <a:r>
              <a:rPr lang="zh-CN" altLang="en-US" dirty="0"/>
              <a:t>↑</a:t>
            </a:r>
          </a:p>
        </p:txBody>
      </p:sp>
      <p:pic>
        <p:nvPicPr>
          <p:cNvPr id="7171" name="图片 3">
            <a:extLst>
              <a:ext uri="{FF2B5EF4-FFF2-40B4-BE49-F238E27FC236}">
                <a16:creationId xmlns="" xmlns:a16="http://schemas.microsoft.com/office/drawing/2014/main" id="{7ABEF0F1-930C-46B2-B0B9-F9D1A0AB85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9263" y="2577316"/>
            <a:ext cx="2817812"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15531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latin typeface="微软雅黑" panose="020B0503020204020204" pitchFamily="34" charset="-122"/>
                <a:ea typeface="微软雅黑" panose="020B0503020204020204" pitchFamily="34" charset="-122"/>
              </a:rPr>
              <a:t>目录 </a:t>
            </a:r>
            <a:r>
              <a:rPr lang="en-US" altLang="zh-CN" dirty="0">
                <a:latin typeface="微软雅黑" panose="020B0503020204020204" pitchFamily="34" charset="-122"/>
                <a:ea typeface="微软雅黑" panose="020B0503020204020204" pitchFamily="34" charset="-122"/>
              </a:rPr>
              <a:t>Contents</a:t>
            </a:r>
            <a:endParaRPr lang="zh-CN" altLang="en-US" dirty="0">
              <a:latin typeface="微软雅黑" panose="020B0503020204020204" pitchFamily="34" charset="-122"/>
              <a:ea typeface="微软雅黑" panose="020B0503020204020204" pitchFamily="34" charset="-122"/>
            </a:endParaRPr>
          </a:p>
        </p:txBody>
      </p:sp>
      <p:sp>
        <p:nvSpPr>
          <p:cNvPr id="4" name="Freeform 10"/>
          <p:cNvSpPr>
            <a:spLocks/>
          </p:cNvSpPr>
          <p:nvPr userDrawn="1"/>
        </p:nvSpPr>
        <p:spPr bwMode="auto">
          <a:xfrm>
            <a:off x="1841535" y="1367357"/>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5" name="文本框 4"/>
          <p:cNvSpPr txBox="1"/>
          <p:nvPr userDrawn="1"/>
        </p:nvSpPr>
        <p:spPr>
          <a:xfrm>
            <a:off x="2071646" y="1303550"/>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a:stCxn id="4" idx="6"/>
          </p:cNvCxnSpPr>
          <p:nvPr/>
        </p:nvCxnSpPr>
        <p:spPr>
          <a:xfrm>
            <a:off x="2534033" y="1711215"/>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915073" y="1274734"/>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研究背景、目标与内容</a:t>
            </a:r>
          </a:p>
        </p:txBody>
      </p:sp>
      <p:sp>
        <p:nvSpPr>
          <p:cNvPr id="13" name="Freeform 10"/>
          <p:cNvSpPr>
            <a:spLocks/>
          </p:cNvSpPr>
          <p:nvPr userDrawn="1"/>
        </p:nvSpPr>
        <p:spPr bwMode="auto">
          <a:xfrm>
            <a:off x="1841535" y="2287330"/>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4" name="文本框 13"/>
          <p:cNvSpPr txBox="1"/>
          <p:nvPr userDrawn="1"/>
        </p:nvSpPr>
        <p:spPr>
          <a:xfrm>
            <a:off x="2071646" y="2223523"/>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2</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a:stCxn id="13" idx="6"/>
          </p:cNvCxnSpPr>
          <p:nvPr/>
        </p:nvCxnSpPr>
        <p:spPr>
          <a:xfrm>
            <a:off x="2534033" y="2631188"/>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915073" y="2194707"/>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理论分析与器件设计</a:t>
            </a:r>
          </a:p>
        </p:txBody>
      </p:sp>
      <p:sp>
        <p:nvSpPr>
          <p:cNvPr id="18" name="Freeform 10"/>
          <p:cNvSpPr>
            <a:spLocks/>
          </p:cNvSpPr>
          <p:nvPr userDrawn="1"/>
        </p:nvSpPr>
        <p:spPr bwMode="auto">
          <a:xfrm>
            <a:off x="1841535" y="3207303"/>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accent1"/>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9" name="文本框 18"/>
          <p:cNvSpPr txBox="1"/>
          <p:nvPr userDrawn="1"/>
        </p:nvSpPr>
        <p:spPr>
          <a:xfrm>
            <a:off x="2071646" y="3143496"/>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3</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0" name="直接连接符 19"/>
          <p:cNvCxnSpPr>
            <a:stCxn id="18" idx="6"/>
          </p:cNvCxnSpPr>
          <p:nvPr/>
        </p:nvCxnSpPr>
        <p:spPr>
          <a:xfrm>
            <a:off x="2534033" y="3551161"/>
            <a:ext cx="450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15073" y="3114680"/>
            <a:ext cx="4387392" cy="461665"/>
          </a:xfrm>
          <a:prstGeom prst="rect">
            <a:avLst/>
          </a:prstGeom>
          <a:noFill/>
        </p:spPr>
        <p:txBody>
          <a:bodyPr wrap="square" rtlCol="0">
            <a:spAutoFit/>
          </a:bodyPr>
          <a:lstStyle/>
          <a:p>
            <a:r>
              <a:rPr lang="zh-CN" altLang="en-US" sz="2400" b="1" dirty="0">
                <a:solidFill>
                  <a:schemeClr val="tx1">
                    <a:lumMod val="75000"/>
                    <a:lumOff val="25000"/>
                  </a:schemeClr>
                </a:solidFill>
              </a:rPr>
              <a:t>制作工艺与测试平台</a:t>
            </a:r>
          </a:p>
        </p:txBody>
      </p:sp>
      <p:sp>
        <p:nvSpPr>
          <p:cNvPr id="23" name="Freeform 10"/>
          <p:cNvSpPr>
            <a:spLocks/>
          </p:cNvSpPr>
          <p:nvPr userDrawn="1"/>
        </p:nvSpPr>
        <p:spPr bwMode="auto">
          <a:xfrm>
            <a:off x="1841535" y="4127276"/>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24" name="文本框 23"/>
          <p:cNvSpPr txBox="1"/>
          <p:nvPr userDrawn="1"/>
        </p:nvSpPr>
        <p:spPr>
          <a:xfrm>
            <a:off x="2071646" y="4063469"/>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4</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a:stCxn id="23" idx="6"/>
          </p:cNvCxnSpPr>
          <p:nvPr/>
        </p:nvCxnSpPr>
        <p:spPr>
          <a:xfrm>
            <a:off x="2534033" y="4471134"/>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915073" y="4034653"/>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特性测试</a:t>
            </a:r>
          </a:p>
        </p:txBody>
      </p:sp>
      <p:sp>
        <p:nvSpPr>
          <p:cNvPr id="33" name="Freeform 10"/>
          <p:cNvSpPr>
            <a:spLocks/>
          </p:cNvSpPr>
          <p:nvPr userDrawn="1"/>
        </p:nvSpPr>
        <p:spPr bwMode="auto">
          <a:xfrm>
            <a:off x="1841535" y="5047251"/>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34" name="文本框 33"/>
          <p:cNvSpPr txBox="1"/>
          <p:nvPr userDrawn="1"/>
        </p:nvSpPr>
        <p:spPr>
          <a:xfrm>
            <a:off x="2071646" y="4983444"/>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5</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35" name="直接连接符 34"/>
          <p:cNvCxnSpPr>
            <a:stCxn id="33" idx="6"/>
          </p:cNvCxnSpPr>
          <p:nvPr/>
        </p:nvCxnSpPr>
        <p:spPr>
          <a:xfrm>
            <a:off x="2534033" y="5391109"/>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915073" y="4954628"/>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总结与后续工作规划</a:t>
            </a:r>
          </a:p>
        </p:txBody>
      </p:sp>
    </p:spTree>
    <p:extLst>
      <p:ext uri="{BB962C8B-B14F-4D97-AF65-F5344CB8AC3E}">
        <p14:creationId xmlns:p14="http://schemas.microsoft.com/office/powerpoint/2010/main" val="2473960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 xmlns:a16="http://schemas.microsoft.com/office/drawing/2014/main" id="{A76FA700-E713-4AED-967E-A16846B84213}"/>
              </a:ext>
            </a:extLst>
          </p:cNvPr>
          <p:cNvSpPr>
            <a:spLocks noGrp="1"/>
          </p:cNvSpPr>
          <p:nvPr>
            <p:ph type="title"/>
          </p:nvPr>
        </p:nvSpPr>
        <p:spPr/>
        <p:txBody>
          <a:bodyPr/>
          <a:lstStyle/>
          <a:p>
            <a:r>
              <a:rPr lang="zh-CN" altLang="en-US" dirty="0"/>
              <a:t>制作工艺总览</a:t>
            </a:r>
          </a:p>
        </p:txBody>
      </p:sp>
      <p:sp>
        <p:nvSpPr>
          <p:cNvPr id="7" name="矩形 6">
            <a:extLst>
              <a:ext uri="{FF2B5EF4-FFF2-40B4-BE49-F238E27FC236}">
                <a16:creationId xmlns="" xmlns:a16="http://schemas.microsoft.com/office/drawing/2014/main" id="{26FE63FB-A9A0-4E92-9350-6C85A5EA7B70}"/>
              </a:ext>
            </a:extLst>
          </p:cNvPr>
          <p:cNvSpPr/>
          <p:nvPr/>
        </p:nvSpPr>
        <p:spPr>
          <a:xfrm>
            <a:off x="760724" y="1895473"/>
            <a:ext cx="2215310" cy="86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SAW</a:t>
            </a:r>
            <a:r>
              <a:rPr lang="zh-CN" altLang="en-US" sz="2000" b="1" dirty="0"/>
              <a:t>器件制作</a:t>
            </a:r>
          </a:p>
        </p:txBody>
      </p:sp>
      <p:sp>
        <p:nvSpPr>
          <p:cNvPr id="8" name="矩形 7">
            <a:extLst>
              <a:ext uri="{FF2B5EF4-FFF2-40B4-BE49-F238E27FC236}">
                <a16:creationId xmlns="" xmlns:a16="http://schemas.microsoft.com/office/drawing/2014/main" id="{A8E6FF60-3DF6-4285-9D31-9F40447396F4}"/>
              </a:ext>
            </a:extLst>
          </p:cNvPr>
          <p:cNvSpPr/>
          <p:nvPr/>
        </p:nvSpPr>
        <p:spPr>
          <a:xfrm>
            <a:off x="760724" y="2962273"/>
            <a:ext cx="2215310" cy="86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连接电极制作</a:t>
            </a:r>
          </a:p>
        </p:txBody>
      </p:sp>
      <p:sp>
        <p:nvSpPr>
          <p:cNvPr id="9" name="矩形 8">
            <a:extLst>
              <a:ext uri="{FF2B5EF4-FFF2-40B4-BE49-F238E27FC236}">
                <a16:creationId xmlns="" xmlns:a16="http://schemas.microsoft.com/office/drawing/2014/main" id="{8854660D-50B6-45CE-B1D2-B37E1DB718A8}"/>
              </a:ext>
            </a:extLst>
          </p:cNvPr>
          <p:cNvSpPr/>
          <p:nvPr/>
        </p:nvSpPr>
        <p:spPr>
          <a:xfrm>
            <a:off x="760724" y="4029073"/>
            <a:ext cx="2215310" cy="86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钝化层薄膜制作</a:t>
            </a:r>
          </a:p>
        </p:txBody>
      </p:sp>
      <p:sp>
        <p:nvSpPr>
          <p:cNvPr id="10" name="矩形 9">
            <a:extLst>
              <a:ext uri="{FF2B5EF4-FFF2-40B4-BE49-F238E27FC236}">
                <a16:creationId xmlns="" xmlns:a16="http://schemas.microsoft.com/office/drawing/2014/main" id="{619148D5-4A7C-4575-8EA0-8873B1027D21}"/>
              </a:ext>
            </a:extLst>
          </p:cNvPr>
          <p:cNvSpPr/>
          <p:nvPr/>
        </p:nvSpPr>
        <p:spPr>
          <a:xfrm>
            <a:off x="3190522" y="1895473"/>
            <a:ext cx="4605867" cy="86400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mn-ea"/>
              </a:rPr>
              <a:t>（</a:t>
            </a:r>
            <a:r>
              <a:rPr lang="en-US" altLang="zh-CN" dirty="0">
                <a:solidFill>
                  <a:schemeClr val="tx1"/>
                </a:solidFill>
                <a:latin typeface="+mn-ea"/>
              </a:rPr>
              <a:t>1</a:t>
            </a:r>
            <a:r>
              <a:rPr lang="zh-CN" altLang="en-US" dirty="0">
                <a:solidFill>
                  <a:schemeClr val="tx1"/>
                </a:solidFill>
                <a:latin typeface="+mn-ea"/>
              </a:rPr>
              <a:t>）正性光刻胶光刻、显影</a:t>
            </a:r>
            <a:endParaRPr lang="en-US" altLang="zh-CN" dirty="0">
              <a:solidFill>
                <a:schemeClr val="tx1"/>
              </a:solidFill>
              <a:latin typeface="+mn-ea"/>
            </a:endParaRPr>
          </a:p>
          <a:p>
            <a:r>
              <a:rPr lang="zh-CN" altLang="en-US" dirty="0">
                <a:solidFill>
                  <a:schemeClr val="tx1"/>
                </a:solidFill>
                <a:latin typeface="+mn-ea"/>
              </a:rPr>
              <a:t>（</a:t>
            </a:r>
            <a:r>
              <a:rPr lang="en-US" altLang="zh-CN" dirty="0">
                <a:solidFill>
                  <a:schemeClr val="tx1"/>
                </a:solidFill>
                <a:latin typeface="+mn-ea"/>
              </a:rPr>
              <a:t>2</a:t>
            </a:r>
            <a:r>
              <a:rPr lang="zh-CN" altLang="en-US" dirty="0">
                <a:solidFill>
                  <a:schemeClr val="tx1"/>
                </a:solidFill>
                <a:latin typeface="+mn-ea"/>
              </a:rPr>
              <a:t>）磁控溅射铂薄膜</a:t>
            </a:r>
            <a:endParaRPr lang="en-US" altLang="zh-CN" dirty="0">
              <a:solidFill>
                <a:schemeClr val="tx1"/>
              </a:solidFill>
              <a:latin typeface="+mn-ea"/>
            </a:endParaRPr>
          </a:p>
          <a:p>
            <a:r>
              <a:rPr lang="zh-CN" altLang="en-US" dirty="0">
                <a:solidFill>
                  <a:schemeClr val="tx1"/>
                </a:solidFill>
                <a:latin typeface="+mn-ea"/>
              </a:rPr>
              <a:t>（</a:t>
            </a:r>
            <a:r>
              <a:rPr lang="en-US" altLang="zh-CN" dirty="0">
                <a:solidFill>
                  <a:schemeClr val="tx1"/>
                </a:solidFill>
                <a:latin typeface="+mn-ea"/>
              </a:rPr>
              <a:t>3</a:t>
            </a:r>
            <a:r>
              <a:rPr lang="zh-CN" altLang="en-US" dirty="0">
                <a:solidFill>
                  <a:schemeClr val="tx1"/>
                </a:solidFill>
                <a:latin typeface="+mn-ea"/>
              </a:rPr>
              <a:t>）</a:t>
            </a:r>
            <a:r>
              <a:rPr lang="en-US" altLang="zh-CN" dirty="0">
                <a:solidFill>
                  <a:schemeClr val="tx1"/>
                </a:solidFill>
                <a:latin typeface="+mn-ea"/>
              </a:rPr>
              <a:t>lift-off</a:t>
            </a:r>
            <a:r>
              <a:rPr lang="zh-CN" altLang="en-US" dirty="0">
                <a:solidFill>
                  <a:schemeClr val="tx1"/>
                </a:solidFill>
                <a:latin typeface="+mn-ea"/>
              </a:rPr>
              <a:t>工艺剥离出电极</a:t>
            </a:r>
          </a:p>
        </p:txBody>
      </p:sp>
      <p:sp>
        <p:nvSpPr>
          <p:cNvPr id="11" name="矩形 10">
            <a:extLst>
              <a:ext uri="{FF2B5EF4-FFF2-40B4-BE49-F238E27FC236}">
                <a16:creationId xmlns="" xmlns:a16="http://schemas.microsoft.com/office/drawing/2014/main" id="{3D37BF0D-E3C2-480F-A5EF-2532B43E3472}"/>
              </a:ext>
            </a:extLst>
          </p:cNvPr>
          <p:cNvSpPr/>
          <p:nvPr/>
        </p:nvSpPr>
        <p:spPr>
          <a:xfrm>
            <a:off x="3190522" y="2962272"/>
            <a:ext cx="4605867" cy="86400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latin typeface="+mn-ea"/>
              </a:rPr>
              <a:t>（</a:t>
            </a:r>
            <a:r>
              <a:rPr lang="en-US" altLang="zh-CN" dirty="0">
                <a:solidFill>
                  <a:schemeClr val="tx1"/>
                </a:solidFill>
                <a:latin typeface="+mn-ea"/>
              </a:rPr>
              <a:t>1</a:t>
            </a:r>
            <a:r>
              <a:rPr lang="zh-CN" altLang="en-US" dirty="0">
                <a:solidFill>
                  <a:schemeClr val="tx1"/>
                </a:solidFill>
                <a:latin typeface="+mn-ea"/>
              </a:rPr>
              <a:t>）双层正性光刻胶光刻、显影</a:t>
            </a:r>
            <a:endParaRPr lang="en-US" altLang="zh-CN" dirty="0">
              <a:solidFill>
                <a:schemeClr val="tx1"/>
              </a:solidFill>
              <a:latin typeface="+mn-ea"/>
            </a:endParaRPr>
          </a:p>
          <a:p>
            <a:r>
              <a:rPr lang="zh-CN" altLang="en-US" dirty="0">
                <a:solidFill>
                  <a:schemeClr val="tx1"/>
                </a:solidFill>
                <a:latin typeface="+mn-ea"/>
              </a:rPr>
              <a:t>（</a:t>
            </a:r>
            <a:r>
              <a:rPr lang="en-US" altLang="zh-CN" dirty="0">
                <a:solidFill>
                  <a:schemeClr val="tx1"/>
                </a:solidFill>
                <a:latin typeface="+mn-ea"/>
              </a:rPr>
              <a:t>2</a:t>
            </a:r>
            <a:r>
              <a:rPr lang="zh-CN" altLang="en-US" dirty="0">
                <a:solidFill>
                  <a:schemeClr val="tx1"/>
                </a:solidFill>
                <a:latin typeface="+mn-ea"/>
              </a:rPr>
              <a:t>）磁控溅射铂薄膜</a:t>
            </a:r>
            <a:endParaRPr lang="en-US" altLang="zh-CN" dirty="0">
              <a:solidFill>
                <a:schemeClr val="tx1"/>
              </a:solidFill>
              <a:latin typeface="+mn-ea"/>
            </a:endParaRPr>
          </a:p>
          <a:p>
            <a:r>
              <a:rPr lang="zh-CN" altLang="en-US" dirty="0">
                <a:solidFill>
                  <a:schemeClr val="tx1"/>
                </a:solidFill>
                <a:latin typeface="+mn-ea"/>
              </a:rPr>
              <a:t>（</a:t>
            </a:r>
            <a:r>
              <a:rPr lang="en-US" altLang="zh-CN" dirty="0">
                <a:solidFill>
                  <a:schemeClr val="tx1"/>
                </a:solidFill>
                <a:latin typeface="+mn-ea"/>
              </a:rPr>
              <a:t>3</a:t>
            </a:r>
            <a:r>
              <a:rPr lang="zh-CN" altLang="en-US" dirty="0">
                <a:solidFill>
                  <a:schemeClr val="tx1"/>
                </a:solidFill>
                <a:latin typeface="+mn-ea"/>
              </a:rPr>
              <a:t>）</a:t>
            </a:r>
            <a:r>
              <a:rPr lang="en-US" altLang="zh-CN" dirty="0">
                <a:solidFill>
                  <a:schemeClr val="tx1"/>
                </a:solidFill>
                <a:latin typeface="+mn-ea"/>
              </a:rPr>
              <a:t>lift-off</a:t>
            </a:r>
            <a:r>
              <a:rPr lang="zh-CN" altLang="en-US" dirty="0">
                <a:solidFill>
                  <a:schemeClr val="tx1"/>
                </a:solidFill>
                <a:latin typeface="+mn-ea"/>
              </a:rPr>
              <a:t>工艺剥离出电极</a:t>
            </a:r>
          </a:p>
        </p:txBody>
      </p:sp>
      <p:sp>
        <p:nvSpPr>
          <p:cNvPr id="12" name="矩形 11">
            <a:extLst>
              <a:ext uri="{FF2B5EF4-FFF2-40B4-BE49-F238E27FC236}">
                <a16:creationId xmlns="" xmlns:a16="http://schemas.microsoft.com/office/drawing/2014/main" id="{831152EC-B169-46B8-859E-29BFD6D59946}"/>
              </a:ext>
            </a:extLst>
          </p:cNvPr>
          <p:cNvSpPr/>
          <p:nvPr/>
        </p:nvSpPr>
        <p:spPr>
          <a:xfrm>
            <a:off x="3190522" y="4029071"/>
            <a:ext cx="4605867" cy="86400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a:t>
            </a:r>
            <a:r>
              <a:rPr lang="en-US" altLang="zh-CN" dirty="0">
                <a:solidFill>
                  <a:schemeClr val="tx1"/>
                </a:solidFill>
              </a:rPr>
              <a:t>1</a:t>
            </a:r>
            <a:r>
              <a:rPr lang="zh-CN" altLang="en-US" dirty="0">
                <a:solidFill>
                  <a:schemeClr val="tx1"/>
                </a:solidFill>
              </a:rPr>
              <a:t>）反转光刻胶光刻、显影</a:t>
            </a:r>
            <a:endParaRPr lang="en-US" altLang="zh-CN" dirty="0">
              <a:solidFill>
                <a:schemeClr val="tx1"/>
              </a:solidFill>
            </a:endParaRPr>
          </a:p>
          <a:p>
            <a:r>
              <a:rPr lang="zh-CN" altLang="en-US" dirty="0">
                <a:solidFill>
                  <a:schemeClr val="tx1"/>
                </a:solidFill>
                <a:latin typeface="+mn-ea"/>
              </a:rPr>
              <a:t>（</a:t>
            </a:r>
            <a:r>
              <a:rPr lang="en-US" altLang="zh-CN" dirty="0">
                <a:solidFill>
                  <a:schemeClr val="tx1"/>
                </a:solidFill>
                <a:latin typeface="+mn-ea"/>
              </a:rPr>
              <a:t>2</a:t>
            </a:r>
            <a:r>
              <a:rPr lang="zh-CN" altLang="en-US" dirty="0">
                <a:solidFill>
                  <a:schemeClr val="tx1"/>
                </a:solidFill>
                <a:latin typeface="+mn-ea"/>
              </a:rPr>
              <a:t>）离子束沉积二氧化硅薄膜</a:t>
            </a:r>
            <a:endParaRPr lang="en-US" altLang="zh-CN" dirty="0">
              <a:solidFill>
                <a:schemeClr val="tx1"/>
              </a:solidFill>
              <a:latin typeface="+mn-ea"/>
            </a:endParaRPr>
          </a:p>
          <a:p>
            <a:r>
              <a:rPr lang="zh-CN" altLang="en-US" dirty="0">
                <a:solidFill>
                  <a:schemeClr val="tx1"/>
                </a:solidFill>
                <a:latin typeface="+mn-ea"/>
              </a:rPr>
              <a:t>（</a:t>
            </a:r>
            <a:r>
              <a:rPr lang="en-US" altLang="zh-CN" dirty="0">
                <a:solidFill>
                  <a:schemeClr val="tx1"/>
                </a:solidFill>
                <a:latin typeface="+mn-ea"/>
              </a:rPr>
              <a:t>3</a:t>
            </a:r>
            <a:r>
              <a:rPr lang="zh-CN" altLang="en-US" dirty="0">
                <a:solidFill>
                  <a:schemeClr val="tx1"/>
                </a:solidFill>
                <a:latin typeface="+mn-ea"/>
              </a:rPr>
              <a:t>）</a:t>
            </a:r>
            <a:r>
              <a:rPr lang="en-US" altLang="zh-CN" dirty="0">
                <a:solidFill>
                  <a:schemeClr val="tx1"/>
                </a:solidFill>
                <a:latin typeface="+mn-ea"/>
              </a:rPr>
              <a:t>lift-off</a:t>
            </a:r>
            <a:r>
              <a:rPr lang="zh-CN" altLang="en-US" dirty="0">
                <a:solidFill>
                  <a:schemeClr val="tx1"/>
                </a:solidFill>
                <a:latin typeface="+mn-ea"/>
              </a:rPr>
              <a:t>工艺剥离出钝化层</a:t>
            </a:r>
          </a:p>
        </p:txBody>
      </p:sp>
    </p:spTree>
    <p:extLst>
      <p:ext uri="{BB962C8B-B14F-4D97-AF65-F5344CB8AC3E}">
        <p14:creationId xmlns:p14="http://schemas.microsoft.com/office/powerpoint/2010/main" val="1010928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latin typeface="微软雅黑" panose="020B0503020204020204" pitchFamily="34" charset="-122"/>
                <a:ea typeface="微软雅黑" panose="020B0503020204020204" pitchFamily="34" charset="-122"/>
              </a:rPr>
              <a:t>目录 </a:t>
            </a:r>
            <a:r>
              <a:rPr lang="en-US" altLang="zh-CN" dirty="0">
                <a:latin typeface="微软雅黑" panose="020B0503020204020204" pitchFamily="34" charset="-122"/>
                <a:ea typeface="微软雅黑" panose="020B0503020204020204" pitchFamily="34" charset="-122"/>
              </a:rPr>
              <a:t>Contents</a:t>
            </a:r>
            <a:endParaRPr lang="zh-CN" altLang="en-US"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1841535" y="1303550"/>
            <a:ext cx="843427" cy="443226"/>
            <a:chOff x="666810" y="2586037"/>
            <a:chExt cx="468000" cy="245937"/>
          </a:xfrm>
        </p:grpSpPr>
        <p:sp>
          <p:nvSpPr>
            <p:cNvPr id="4" name="Freeform 10"/>
            <p:cNvSpPr>
              <a:spLocks/>
            </p:cNvSpPr>
            <p:nvPr userDrawn="1"/>
          </p:nvSpPr>
          <p:spPr bwMode="auto">
            <a:xfrm>
              <a:off x="666810" y="2621442"/>
              <a:ext cx="468000" cy="190800"/>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accent1"/>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5" name="文本框 4"/>
            <p:cNvSpPr txBox="1"/>
            <p:nvPr userDrawn="1"/>
          </p:nvSpPr>
          <p:spPr>
            <a:xfrm>
              <a:off x="794494" y="2586037"/>
              <a:ext cx="212633" cy="245937"/>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cxnSp>
        <p:nvCxnSpPr>
          <p:cNvPr id="7" name="直接连接符 6"/>
          <p:cNvCxnSpPr>
            <a:stCxn id="4" idx="6"/>
          </p:cNvCxnSpPr>
          <p:nvPr/>
        </p:nvCxnSpPr>
        <p:spPr>
          <a:xfrm>
            <a:off x="2534033" y="1711215"/>
            <a:ext cx="450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915073" y="1274734"/>
            <a:ext cx="4387392" cy="461665"/>
          </a:xfrm>
          <a:prstGeom prst="rect">
            <a:avLst/>
          </a:prstGeom>
          <a:noFill/>
        </p:spPr>
        <p:txBody>
          <a:bodyPr wrap="square" rtlCol="0">
            <a:spAutoFit/>
          </a:bodyPr>
          <a:lstStyle/>
          <a:p>
            <a:r>
              <a:rPr lang="zh-CN" altLang="en-US" sz="2400" dirty="0"/>
              <a:t>研究背景、目标与内容</a:t>
            </a:r>
          </a:p>
        </p:txBody>
      </p:sp>
      <p:grpSp>
        <p:nvGrpSpPr>
          <p:cNvPr id="12" name="组合 11"/>
          <p:cNvGrpSpPr/>
          <p:nvPr/>
        </p:nvGrpSpPr>
        <p:grpSpPr>
          <a:xfrm>
            <a:off x="1841535" y="2223523"/>
            <a:ext cx="843427" cy="443226"/>
            <a:chOff x="666810" y="2586037"/>
            <a:chExt cx="468000" cy="245937"/>
          </a:xfrm>
        </p:grpSpPr>
        <p:sp>
          <p:nvSpPr>
            <p:cNvPr id="13" name="Freeform 10"/>
            <p:cNvSpPr>
              <a:spLocks/>
            </p:cNvSpPr>
            <p:nvPr userDrawn="1"/>
          </p:nvSpPr>
          <p:spPr bwMode="auto">
            <a:xfrm>
              <a:off x="666810" y="2621442"/>
              <a:ext cx="468000" cy="190800"/>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accent1"/>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4" name="文本框 13"/>
            <p:cNvSpPr txBox="1"/>
            <p:nvPr userDrawn="1"/>
          </p:nvSpPr>
          <p:spPr>
            <a:xfrm>
              <a:off x="794494" y="2586037"/>
              <a:ext cx="212633" cy="245937"/>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2</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cxnSp>
        <p:nvCxnSpPr>
          <p:cNvPr id="15" name="直接连接符 14"/>
          <p:cNvCxnSpPr>
            <a:stCxn id="13" idx="6"/>
          </p:cNvCxnSpPr>
          <p:nvPr/>
        </p:nvCxnSpPr>
        <p:spPr>
          <a:xfrm>
            <a:off x="2534033" y="2631188"/>
            <a:ext cx="450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915073" y="2194707"/>
            <a:ext cx="4387392" cy="461665"/>
          </a:xfrm>
          <a:prstGeom prst="rect">
            <a:avLst/>
          </a:prstGeom>
          <a:noFill/>
        </p:spPr>
        <p:txBody>
          <a:bodyPr wrap="square" rtlCol="0">
            <a:spAutoFit/>
          </a:bodyPr>
          <a:lstStyle/>
          <a:p>
            <a:r>
              <a:rPr lang="zh-CN" altLang="en-US" sz="2400" dirty="0"/>
              <a:t>理论分析与器件设计</a:t>
            </a:r>
          </a:p>
        </p:txBody>
      </p:sp>
      <p:grpSp>
        <p:nvGrpSpPr>
          <p:cNvPr id="17" name="组合 16"/>
          <p:cNvGrpSpPr/>
          <p:nvPr/>
        </p:nvGrpSpPr>
        <p:grpSpPr>
          <a:xfrm>
            <a:off x="1841535" y="3143496"/>
            <a:ext cx="843427" cy="443226"/>
            <a:chOff x="666810" y="2586037"/>
            <a:chExt cx="468000" cy="245937"/>
          </a:xfrm>
        </p:grpSpPr>
        <p:sp>
          <p:nvSpPr>
            <p:cNvPr id="18" name="Freeform 10"/>
            <p:cNvSpPr>
              <a:spLocks/>
            </p:cNvSpPr>
            <p:nvPr userDrawn="1"/>
          </p:nvSpPr>
          <p:spPr bwMode="auto">
            <a:xfrm>
              <a:off x="666810" y="2621442"/>
              <a:ext cx="468000" cy="190800"/>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accent1"/>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9" name="文本框 18"/>
            <p:cNvSpPr txBox="1"/>
            <p:nvPr userDrawn="1"/>
          </p:nvSpPr>
          <p:spPr>
            <a:xfrm>
              <a:off x="794494" y="2586037"/>
              <a:ext cx="212633" cy="245937"/>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3</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cxnSp>
        <p:nvCxnSpPr>
          <p:cNvPr id="20" name="直接连接符 19"/>
          <p:cNvCxnSpPr>
            <a:stCxn id="18" idx="6"/>
          </p:cNvCxnSpPr>
          <p:nvPr/>
        </p:nvCxnSpPr>
        <p:spPr>
          <a:xfrm>
            <a:off x="2534033" y="3551161"/>
            <a:ext cx="450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15073" y="3114680"/>
            <a:ext cx="4387392" cy="461665"/>
          </a:xfrm>
          <a:prstGeom prst="rect">
            <a:avLst/>
          </a:prstGeom>
          <a:noFill/>
        </p:spPr>
        <p:txBody>
          <a:bodyPr wrap="square" rtlCol="0">
            <a:spAutoFit/>
          </a:bodyPr>
          <a:lstStyle/>
          <a:p>
            <a:r>
              <a:rPr lang="zh-CN" altLang="en-US" sz="2400" dirty="0"/>
              <a:t>制作工艺与测试平台</a:t>
            </a:r>
          </a:p>
        </p:txBody>
      </p:sp>
      <p:grpSp>
        <p:nvGrpSpPr>
          <p:cNvPr id="22" name="组合 21"/>
          <p:cNvGrpSpPr/>
          <p:nvPr/>
        </p:nvGrpSpPr>
        <p:grpSpPr>
          <a:xfrm>
            <a:off x="1841535" y="4063469"/>
            <a:ext cx="843427" cy="443226"/>
            <a:chOff x="666810" y="2586037"/>
            <a:chExt cx="468000" cy="245937"/>
          </a:xfrm>
        </p:grpSpPr>
        <p:sp>
          <p:nvSpPr>
            <p:cNvPr id="23" name="Freeform 10"/>
            <p:cNvSpPr>
              <a:spLocks/>
            </p:cNvSpPr>
            <p:nvPr userDrawn="1"/>
          </p:nvSpPr>
          <p:spPr bwMode="auto">
            <a:xfrm>
              <a:off x="666810" y="2621442"/>
              <a:ext cx="468000" cy="190800"/>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accent1"/>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24" name="文本框 23"/>
            <p:cNvSpPr txBox="1"/>
            <p:nvPr userDrawn="1"/>
          </p:nvSpPr>
          <p:spPr>
            <a:xfrm>
              <a:off x="794494" y="2586037"/>
              <a:ext cx="212633" cy="245937"/>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4</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cxnSp>
        <p:nvCxnSpPr>
          <p:cNvPr id="25" name="直接连接符 24"/>
          <p:cNvCxnSpPr>
            <a:stCxn id="23" idx="6"/>
          </p:cNvCxnSpPr>
          <p:nvPr/>
        </p:nvCxnSpPr>
        <p:spPr>
          <a:xfrm>
            <a:off x="2534033" y="4471134"/>
            <a:ext cx="450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915073" y="4034653"/>
            <a:ext cx="4387392" cy="461665"/>
          </a:xfrm>
          <a:prstGeom prst="rect">
            <a:avLst/>
          </a:prstGeom>
          <a:noFill/>
        </p:spPr>
        <p:txBody>
          <a:bodyPr wrap="square" rtlCol="0">
            <a:spAutoFit/>
          </a:bodyPr>
          <a:lstStyle/>
          <a:p>
            <a:r>
              <a:rPr lang="zh-CN" altLang="en-US" sz="2400" dirty="0"/>
              <a:t>特性测试</a:t>
            </a:r>
          </a:p>
        </p:txBody>
      </p:sp>
      <p:grpSp>
        <p:nvGrpSpPr>
          <p:cNvPr id="32" name="组合 31"/>
          <p:cNvGrpSpPr/>
          <p:nvPr/>
        </p:nvGrpSpPr>
        <p:grpSpPr>
          <a:xfrm>
            <a:off x="1841535" y="4983444"/>
            <a:ext cx="843427" cy="443226"/>
            <a:chOff x="666810" y="2586037"/>
            <a:chExt cx="468000" cy="245937"/>
          </a:xfrm>
        </p:grpSpPr>
        <p:sp>
          <p:nvSpPr>
            <p:cNvPr id="33" name="Freeform 10"/>
            <p:cNvSpPr>
              <a:spLocks/>
            </p:cNvSpPr>
            <p:nvPr userDrawn="1"/>
          </p:nvSpPr>
          <p:spPr bwMode="auto">
            <a:xfrm>
              <a:off x="666810" y="2621442"/>
              <a:ext cx="468000" cy="190800"/>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accent1"/>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34" name="文本框 33"/>
            <p:cNvSpPr txBox="1"/>
            <p:nvPr userDrawn="1"/>
          </p:nvSpPr>
          <p:spPr>
            <a:xfrm>
              <a:off x="794494" y="2586037"/>
              <a:ext cx="212633" cy="245937"/>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5</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cxnSp>
        <p:nvCxnSpPr>
          <p:cNvPr id="35" name="直接连接符 34"/>
          <p:cNvCxnSpPr>
            <a:stCxn id="33" idx="6"/>
          </p:cNvCxnSpPr>
          <p:nvPr/>
        </p:nvCxnSpPr>
        <p:spPr>
          <a:xfrm>
            <a:off x="2534033" y="5391109"/>
            <a:ext cx="450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915073" y="4954628"/>
            <a:ext cx="4387392" cy="461665"/>
          </a:xfrm>
          <a:prstGeom prst="rect">
            <a:avLst/>
          </a:prstGeom>
          <a:noFill/>
        </p:spPr>
        <p:txBody>
          <a:bodyPr wrap="square" rtlCol="0">
            <a:spAutoFit/>
          </a:bodyPr>
          <a:lstStyle/>
          <a:p>
            <a:r>
              <a:rPr lang="zh-CN" altLang="en-US" sz="2400" dirty="0"/>
              <a:t>总结与后续工作规划</a:t>
            </a:r>
          </a:p>
        </p:txBody>
      </p:sp>
    </p:spTree>
    <p:extLst>
      <p:ext uri="{BB962C8B-B14F-4D97-AF65-F5344CB8AC3E}">
        <p14:creationId xmlns:p14="http://schemas.microsoft.com/office/powerpoint/2010/main" val="3155251148"/>
      </p:ext>
    </p:extLst>
  </p:cSld>
  <p:clrMapOvr>
    <a:masterClrMapping/>
  </p:clrMapOvr>
  <p:transition spd="slow">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制作工艺</a:t>
            </a:r>
            <a:r>
              <a:rPr lang="en-US" altLang="zh-CN" dirty="0"/>
              <a:t>——SAW</a:t>
            </a:r>
            <a:r>
              <a:rPr lang="zh-CN" altLang="en-US" dirty="0"/>
              <a:t>器件制作</a:t>
            </a:r>
          </a:p>
        </p:txBody>
      </p:sp>
      <p:sp>
        <p:nvSpPr>
          <p:cNvPr id="5" name="矩形 4"/>
          <p:cNvSpPr/>
          <p:nvPr/>
        </p:nvSpPr>
        <p:spPr>
          <a:xfrm>
            <a:off x="494024" y="1828798"/>
            <a:ext cx="2215310" cy="86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前处理工艺</a:t>
            </a:r>
          </a:p>
        </p:txBody>
      </p:sp>
      <p:sp>
        <p:nvSpPr>
          <p:cNvPr id="6" name="矩形 5"/>
          <p:cNvSpPr/>
          <p:nvPr/>
        </p:nvSpPr>
        <p:spPr>
          <a:xfrm>
            <a:off x="494024" y="2895598"/>
            <a:ext cx="2215310" cy="86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光刻工艺</a:t>
            </a:r>
          </a:p>
        </p:txBody>
      </p:sp>
      <p:sp>
        <p:nvSpPr>
          <p:cNvPr id="7" name="矩形 6"/>
          <p:cNvSpPr/>
          <p:nvPr/>
        </p:nvSpPr>
        <p:spPr>
          <a:xfrm>
            <a:off x="494024" y="3962398"/>
            <a:ext cx="2215310" cy="86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磁控溅射工艺</a:t>
            </a:r>
          </a:p>
        </p:txBody>
      </p:sp>
      <p:sp>
        <p:nvSpPr>
          <p:cNvPr id="8" name="矩形 7"/>
          <p:cNvSpPr/>
          <p:nvPr/>
        </p:nvSpPr>
        <p:spPr>
          <a:xfrm>
            <a:off x="494024" y="5029198"/>
            <a:ext cx="2215310" cy="86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剥离工艺</a:t>
            </a:r>
          </a:p>
        </p:txBody>
      </p:sp>
      <p:sp>
        <p:nvSpPr>
          <p:cNvPr id="9" name="矩形 8"/>
          <p:cNvSpPr/>
          <p:nvPr/>
        </p:nvSpPr>
        <p:spPr>
          <a:xfrm>
            <a:off x="2923822" y="1828798"/>
            <a:ext cx="4605867" cy="86400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lphaLcPeriod"/>
            </a:pPr>
            <a:r>
              <a:rPr lang="zh-CN" altLang="en-US" dirty="0">
                <a:solidFill>
                  <a:schemeClr val="tx1"/>
                </a:solidFill>
                <a:latin typeface="+mn-ea"/>
              </a:rPr>
              <a:t>铁氰化钾、重铬酸钾、去离子水</a:t>
            </a:r>
            <a:r>
              <a:rPr lang="en-US" altLang="zh-CN" dirty="0">
                <a:solidFill>
                  <a:schemeClr val="tx1"/>
                </a:solidFill>
                <a:latin typeface="+mn-ea"/>
              </a:rPr>
              <a:t>/</a:t>
            </a:r>
            <a:r>
              <a:rPr lang="zh-CN" altLang="en-US" dirty="0">
                <a:solidFill>
                  <a:schemeClr val="tx1"/>
                </a:solidFill>
                <a:latin typeface="+mn-ea"/>
              </a:rPr>
              <a:t>丙酮、乙醇、去离子水超声清洗</a:t>
            </a:r>
            <a:r>
              <a:rPr lang="en-US" altLang="zh-CN" dirty="0">
                <a:solidFill>
                  <a:schemeClr val="tx1"/>
                </a:solidFill>
                <a:latin typeface="+mn-ea"/>
              </a:rPr>
              <a:t>5</a:t>
            </a:r>
            <a:r>
              <a:rPr lang="zh-CN" altLang="en-US" dirty="0">
                <a:solidFill>
                  <a:schemeClr val="tx1"/>
                </a:solidFill>
                <a:latin typeface="+mn-ea"/>
              </a:rPr>
              <a:t>分钟</a:t>
            </a:r>
            <a:endParaRPr lang="en-US" altLang="zh-CN" dirty="0">
              <a:solidFill>
                <a:schemeClr val="tx1"/>
              </a:solidFill>
              <a:latin typeface="+mn-ea"/>
            </a:endParaRPr>
          </a:p>
          <a:p>
            <a:pPr marL="342900" indent="-342900">
              <a:buAutoNum type="alphaLcPeriod"/>
            </a:pPr>
            <a:r>
              <a:rPr lang="en-US" altLang="zh-CN" dirty="0">
                <a:solidFill>
                  <a:schemeClr val="tx1"/>
                </a:solidFill>
                <a:latin typeface="+mn-ea"/>
              </a:rPr>
              <a:t>90</a:t>
            </a:r>
            <a:r>
              <a:rPr lang="zh-CN" altLang="en-US" dirty="0">
                <a:solidFill>
                  <a:schemeClr val="tx1"/>
                </a:solidFill>
                <a:latin typeface="+mn-ea"/>
              </a:rPr>
              <a:t>℃烘干</a:t>
            </a:r>
          </a:p>
        </p:txBody>
      </p:sp>
      <p:sp>
        <p:nvSpPr>
          <p:cNvPr id="10" name="矩形 9"/>
          <p:cNvSpPr/>
          <p:nvPr/>
        </p:nvSpPr>
        <p:spPr>
          <a:xfrm>
            <a:off x="2923822" y="2895597"/>
            <a:ext cx="4605867" cy="86400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lphaLcPeriod"/>
            </a:pPr>
            <a:r>
              <a:rPr lang="zh-CN" altLang="en-US" dirty="0">
                <a:solidFill>
                  <a:schemeClr val="tx1"/>
                </a:solidFill>
                <a:latin typeface="+mn-ea"/>
              </a:rPr>
              <a:t>甩</a:t>
            </a:r>
            <a:r>
              <a:rPr lang="en-US" altLang="zh-CN" dirty="0">
                <a:solidFill>
                  <a:schemeClr val="tx1"/>
                </a:solidFill>
                <a:latin typeface="+mn-ea"/>
              </a:rPr>
              <a:t>AZ5214</a:t>
            </a:r>
            <a:r>
              <a:rPr lang="zh-CN" altLang="en-US" dirty="0">
                <a:solidFill>
                  <a:schemeClr val="tx1"/>
                </a:solidFill>
                <a:latin typeface="+mn-ea"/>
              </a:rPr>
              <a:t>正型光刻胶</a:t>
            </a:r>
            <a:r>
              <a:rPr lang="en-US" altLang="zh-CN" dirty="0">
                <a:solidFill>
                  <a:schemeClr val="tx1"/>
                </a:solidFill>
                <a:latin typeface="+mn-ea"/>
              </a:rPr>
              <a:t>(1.5μm-3μm),</a:t>
            </a:r>
            <a:r>
              <a:rPr lang="zh-CN" altLang="en-US" dirty="0">
                <a:solidFill>
                  <a:schemeClr val="tx1"/>
                </a:solidFill>
                <a:latin typeface="+mn-ea"/>
              </a:rPr>
              <a:t>烘胶</a:t>
            </a:r>
            <a:endParaRPr lang="en-US" altLang="zh-CN" dirty="0">
              <a:solidFill>
                <a:schemeClr val="tx1"/>
              </a:solidFill>
              <a:latin typeface="+mn-ea"/>
            </a:endParaRPr>
          </a:p>
          <a:p>
            <a:pPr marL="342900" indent="-342900">
              <a:buAutoNum type="alphaLcPeriod"/>
            </a:pPr>
            <a:r>
              <a:rPr lang="zh-CN" altLang="en-US" dirty="0">
                <a:solidFill>
                  <a:schemeClr val="tx1"/>
                </a:solidFill>
                <a:latin typeface="+mn-ea"/>
              </a:rPr>
              <a:t>曝光，确认对准方向，剂量</a:t>
            </a:r>
            <a:r>
              <a:rPr lang="en-US" altLang="zh-CN" dirty="0">
                <a:solidFill>
                  <a:schemeClr val="tx1"/>
                </a:solidFill>
                <a:latin typeface="+mn-ea"/>
              </a:rPr>
              <a:t>50mj/cm</a:t>
            </a:r>
            <a:r>
              <a:rPr lang="en-US" altLang="zh-CN" baseline="30000" dirty="0">
                <a:solidFill>
                  <a:schemeClr val="tx1"/>
                </a:solidFill>
                <a:latin typeface="+mn-ea"/>
              </a:rPr>
              <a:t>2</a:t>
            </a:r>
          </a:p>
          <a:p>
            <a:pPr marL="342900" indent="-342900">
              <a:buAutoNum type="alphaLcPeriod"/>
            </a:pPr>
            <a:r>
              <a:rPr lang="zh-CN" altLang="en-US" dirty="0">
                <a:solidFill>
                  <a:schemeClr val="tx1"/>
                </a:solidFill>
                <a:latin typeface="+mn-ea"/>
              </a:rPr>
              <a:t>显影</a:t>
            </a:r>
            <a:r>
              <a:rPr lang="en-US" altLang="zh-CN" dirty="0">
                <a:solidFill>
                  <a:schemeClr val="tx1"/>
                </a:solidFill>
                <a:latin typeface="+mn-ea"/>
              </a:rPr>
              <a:t>35-45s</a:t>
            </a:r>
            <a:r>
              <a:rPr lang="zh-CN" altLang="en-US" dirty="0">
                <a:solidFill>
                  <a:schemeClr val="tx1"/>
                </a:solidFill>
                <a:latin typeface="+mn-ea"/>
              </a:rPr>
              <a:t>，确保台阶性良好</a:t>
            </a:r>
          </a:p>
        </p:txBody>
      </p:sp>
      <p:sp>
        <p:nvSpPr>
          <p:cNvPr id="11" name="矩形 10"/>
          <p:cNvSpPr/>
          <p:nvPr/>
        </p:nvSpPr>
        <p:spPr>
          <a:xfrm>
            <a:off x="2923822" y="3962396"/>
            <a:ext cx="4605867" cy="86400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solidFill>
                  <a:schemeClr val="tx1"/>
                </a:solidFill>
              </a:rPr>
              <a:t>a</a:t>
            </a:r>
            <a:r>
              <a:rPr lang="en-US" altLang="zh-CN" dirty="0">
                <a:solidFill>
                  <a:schemeClr val="tx1"/>
                </a:solidFill>
                <a:latin typeface="+mn-ea"/>
              </a:rPr>
              <a:t>. </a:t>
            </a:r>
            <a:r>
              <a:rPr lang="zh-CN" altLang="en-US" dirty="0">
                <a:solidFill>
                  <a:schemeClr val="tx1"/>
                </a:solidFill>
                <a:latin typeface="+mn-ea"/>
              </a:rPr>
              <a:t>溅射铂</a:t>
            </a:r>
            <a:r>
              <a:rPr lang="en-US" altLang="zh-CN" dirty="0">
                <a:solidFill>
                  <a:schemeClr val="tx1"/>
                </a:solidFill>
                <a:latin typeface="+mn-ea"/>
              </a:rPr>
              <a:t>140nm (</a:t>
            </a:r>
            <a:r>
              <a:rPr lang="zh-CN" altLang="en-US" dirty="0">
                <a:solidFill>
                  <a:schemeClr val="tx1"/>
                </a:solidFill>
                <a:latin typeface="+mn-ea"/>
              </a:rPr>
              <a:t>功率</a:t>
            </a:r>
            <a:r>
              <a:rPr lang="en-US" altLang="zh-CN" dirty="0">
                <a:solidFill>
                  <a:schemeClr val="tx1"/>
                </a:solidFill>
                <a:latin typeface="+mn-ea"/>
              </a:rPr>
              <a:t>150W)</a:t>
            </a:r>
            <a:endParaRPr lang="zh-CN" altLang="en-US" dirty="0">
              <a:solidFill>
                <a:schemeClr val="tx1"/>
              </a:solidFill>
              <a:latin typeface="+mn-ea"/>
            </a:endParaRPr>
          </a:p>
        </p:txBody>
      </p:sp>
      <p:sp>
        <p:nvSpPr>
          <p:cNvPr id="12" name="矩形 11"/>
          <p:cNvSpPr/>
          <p:nvPr/>
        </p:nvSpPr>
        <p:spPr>
          <a:xfrm>
            <a:off x="2923821" y="5029198"/>
            <a:ext cx="4605867" cy="864000"/>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lphaLcPeriod"/>
            </a:pPr>
            <a:r>
              <a:rPr lang="zh-CN" altLang="en-US" dirty="0">
                <a:solidFill>
                  <a:schemeClr val="tx1"/>
                </a:solidFill>
                <a:latin typeface="+mn-ea"/>
              </a:rPr>
              <a:t>丙酮浸泡并轻幅度超声</a:t>
            </a:r>
            <a:endParaRPr lang="en-US" altLang="zh-CN" dirty="0">
              <a:solidFill>
                <a:schemeClr val="tx1"/>
              </a:solidFill>
              <a:latin typeface="+mn-ea"/>
            </a:endParaRPr>
          </a:p>
          <a:p>
            <a:pPr marL="342900" indent="-342900">
              <a:buAutoNum type="alphaLcPeriod"/>
            </a:pPr>
            <a:r>
              <a:rPr lang="zh-CN" altLang="en-US" dirty="0">
                <a:solidFill>
                  <a:schemeClr val="tx1"/>
                </a:solidFill>
                <a:latin typeface="+mn-ea"/>
              </a:rPr>
              <a:t>使用丙酮棉球沿电极方向擦拭</a:t>
            </a:r>
            <a:endParaRPr lang="en-US" altLang="zh-CN" dirty="0">
              <a:solidFill>
                <a:schemeClr val="tx1"/>
              </a:solidFill>
              <a:latin typeface="+mn-ea"/>
            </a:endParaRPr>
          </a:p>
          <a:p>
            <a:pPr marL="342900" indent="-342900">
              <a:buAutoNum type="alphaLcPeriod"/>
            </a:pPr>
            <a:r>
              <a:rPr lang="zh-CN" altLang="en-US" dirty="0">
                <a:solidFill>
                  <a:schemeClr val="tx1"/>
                </a:solidFill>
                <a:latin typeface="+mn-ea"/>
              </a:rPr>
              <a:t>丙酮、去离子水超声，去除表面杂质</a:t>
            </a:r>
          </a:p>
        </p:txBody>
      </p:sp>
    </p:spTree>
    <p:extLst>
      <p:ext uri="{BB962C8B-B14F-4D97-AF65-F5344CB8AC3E}">
        <p14:creationId xmlns:p14="http://schemas.microsoft.com/office/powerpoint/2010/main" val="2465555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0"/>
          </p:nvPr>
        </p:nvSpPr>
        <p:spPr>
          <a:xfrm>
            <a:off x="141274" y="1738487"/>
            <a:ext cx="4032000" cy="4826248"/>
          </a:xfrm>
        </p:spPr>
        <p:txBody>
          <a:bodyPr/>
          <a:lstStyle/>
          <a:p>
            <a:r>
              <a:rPr lang="zh-CN" altLang="en-US" dirty="0"/>
              <a:t>光刻显影后效果</a:t>
            </a:r>
          </a:p>
        </p:txBody>
      </p:sp>
      <p:sp>
        <p:nvSpPr>
          <p:cNvPr id="6" name="内容占位符 5"/>
          <p:cNvSpPr>
            <a:spLocks noGrp="1"/>
          </p:cNvSpPr>
          <p:nvPr>
            <p:ph sz="quarter" idx="11"/>
          </p:nvPr>
        </p:nvSpPr>
        <p:spPr/>
        <p:txBody>
          <a:bodyPr/>
          <a:lstStyle/>
          <a:p>
            <a:r>
              <a:rPr lang="zh-CN" altLang="en-US" dirty="0"/>
              <a:t>溅射剥离后效果</a:t>
            </a:r>
          </a:p>
        </p:txBody>
      </p:sp>
      <p:sp>
        <p:nvSpPr>
          <p:cNvPr id="3" name="标题 2"/>
          <p:cNvSpPr>
            <a:spLocks noGrp="1"/>
          </p:cNvSpPr>
          <p:nvPr>
            <p:ph type="title"/>
          </p:nvPr>
        </p:nvSpPr>
        <p:spPr/>
        <p:txBody>
          <a:bodyPr>
            <a:normAutofit/>
          </a:bodyPr>
          <a:lstStyle/>
          <a:p>
            <a:r>
              <a:rPr lang="zh-CN" altLang="en-US" dirty="0"/>
              <a:t>制作工艺</a:t>
            </a:r>
            <a:r>
              <a:rPr lang="en-US" altLang="zh-CN" dirty="0"/>
              <a:t>——SAW</a:t>
            </a:r>
            <a:r>
              <a:rPr lang="zh-CN" altLang="en-US" dirty="0"/>
              <a:t>器件制作</a:t>
            </a:r>
          </a:p>
        </p:txBody>
      </p:sp>
      <p:sp>
        <p:nvSpPr>
          <p:cNvPr id="4" name="灯片编号占位符 3"/>
          <p:cNvSpPr>
            <a:spLocks noGrp="1"/>
          </p:cNvSpPr>
          <p:nvPr>
            <p:ph type="sldNum" sz="quarter" idx="4294967295"/>
          </p:nvPr>
        </p:nvSpPr>
        <p:spPr>
          <a:xfrm>
            <a:off x="8778875" y="312738"/>
            <a:ext cx="365125" cy="277812"/>
          </a:xfrm>
          <a:prstGeom prst="rect">
            <a:avLst/>
          </a:prstGeom>
        </p:spPr>
        <p:txBody>
          <a:bodyPr/>
          <a:lstStyle/>
          <a:p>
            <a:fld id="{D4CE0C3C-47D3-4455-AB34-8268314DB49D}" type="slidenum">
              <a:rPr lang="en-US" altLang="zh-CN" smtClean="0"/>
              <a:pPr/>
              <a:t>21</a:t>
            </a:fld>
            <a:endParaRPr lang="en-US" altLang="zh-CN"/>
          </a:p>
        </p:txBody>
      </p:sp>
      <p:grpSp>
        <p:nvGrpSpPr>
          <p:cNvPr id="2" name="组合 1"/>
          <p:cNvGrpSpPr/>
          <p:nvPr/>
        </p:nvGrpSpPr>
        <p:grpSpPr>
          <a:xfrm>
            <a:off x="262393" y="2235200"/>
            <a:ext cx="3630884" cy="4474798"/>
            <a:chOff x="262393" y="2235200"/>
            <a:chExt cx="3630884" cy="4474798"/>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57613" y="2755206"/>
              <a:ext cx="4160043" cy="3120032"/>
            </a:xfrm>
            <a:prstGeom prst="rect">
              <a:avLst/>
            </a:prstGeom>
          </p:spPr>
        </p:pic>
        <p:cxnSp>
          <p:nvCxnSpPr>
            <p:cNvPr id="10" name="直接箭头连接符 9"/>
            <p:cNvCxnSpPr/>
            <p:nvPr/>
          </p:nvCxnSpPr>
          <p:spPr>
            <a:xfrm>
              <a:off x="1997476" y="4346222"/>
              <a:ext cx="280918" cy="434024"/>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5167" y="4798184"/>
              <a:ext cx="2378110" cy="1911814"/>
            </a:xfrm>
            <a:prstGeom prst="rect">
              <a:avLst/>
            </a:prstGeom>
          </p:spPr>
        </p:pic>
        <p:sp>
          <p:nvSpPr>
            <p:cNvPr id="30" name="椭圆 29"/>
            <p:cNvSpPr/>
            <p:nvPr/>
          </p:nvSpPr>
          <p:spPr>
            <a:xfrm>
              <a:off x="1633491" y="3994951"/>
              <a:ext cx="523783" cy="320271"/>
            </a:xfrm>
            <a:prstGeom prst="ellipse">
              <a:avLst/>
            </a:prstGeom>
            <a:noFill/>
            <a:ln w="31750">
              <a:solidFill>
                <a:schemeClr val="accent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箭头连接符 31"/>
            <p:cNvCxnSpPr/>
            <p:nvPr/>
          </p:nvCxnSpPr>
          <p:spPr>
            <a:xfrm>
              <a:off x="2885242" y="6196614"/>
              <a:ext cx="230820" cy="887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806522" y="5827282"/>
              <a:ext cx="619080" cy="369332"/>
            </a:xfrm>
            <a:prstGeom prst="rect">
              <a:avLst/>
            </a:prstGeom>
            <a:noFill/>
          </p:spPr>
          <p:txBody>
            <a:bodyPr wrap="none" rtlCol="0">
              <a:spAutoFit/>
            </a:bodyPr>
            <a:lstStyle/>
            <a:p>
              <a:r>
                <a:rPr lang="en-US" altLang="zh-CN" b="1" dirty="0">
                  <a:solidFill>
                    <a:schemeClr val="accent1"/>
                  </a:solidFill>
                </a:rPr>
                <a:t>2μm</a:t>
              </a:r>
              <a:endParaRPr lang="zh-CN" altLang="en-US" b="1" dirty="0">
                <a:solidFill>
                  <a:schemeClr val="accent1"/>
                </a:solidFill>
              </a:endParaRPr>
            </a:p>
          </p:txBody>
        </p:sp>
      </p:grpSp>
      <p:pic>
        <p:nvPicPr>
          <p:cNvPr id="9218" name="图片 20">
            <a:extLst>
              <a:ext uri="{FF2B5EF4-FFF2-40B4-BE49-F238E27FC236}">
                <a16:creationId xmlns="" xmlns:a16="http://schemas.microsoft.com/office/drawing/2014/main" id="{403D6428-5F80-4967-8DEE-5E46751CEC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462344" y="2771650"/>
            <a:ext cx="4203482" cy="3149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67295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a:extLst>
              <a:ext uri="{FF2B5EF4-FFF2-40B4-BE49-F238E27FC236}">
                <a16:creationId xmlns="" xmlns:a16="http://schemas.microsoft.com/office/drawing/2014/main" id="{EB8675D7-7DE7-4AD9-A428-2DECD5ACDD3A}"/>
              </a:ext>
            </a:extLst>
          </p:cNvPr>
          <p:cNvSpPr>
            <a:spLocks noGrp="1"/>
          </p:cNvSpPr>
          <p:nvPr>
            <p:ph sz="quarter" idx="10"/>
          </p:nvPr>
        </p:nvSpPr>
        <p:spPr/>
        <p:txBody>
          <a:bodyPr/>
          <a:lstStyle/>
          <a:p>
            <a:pPr>
              <a:buFont typeface="Wingdings" panose="05000000000000000000" pitchFamily="2" charset="2"/>
              <a:buChar char="u"/>
            </a:pPr>
            <a:r>
              <a:rPr lang="zh-CN" altLang="en-US" b="1" dirty="0">
                <a:solidFill>
                  <a:schemeClr val="accent1"/>
                </a:solidFill>
              </a:rPr>
              <a:t>工艺要求与困难</a:t>
            </a:r>
            <a:endParaRPr lang="en-US" altLang="zh-CN" b="1" dirty="0">
              <a:solidFill>
                <a:schemeClr val="accent1"/>
              </a:solidFill>
            </a:endParaRPr>
          </a:p>
          <a:p>
            <a:pPr marL="457200" indent="-457200">
              <a:buFont typeface="+mj-lt"/>
              <a:buAutoNum type="arabicPeriod"/>
            </a:pPr>
            <a:r>
              <a:rPr lang="zh-CN" altLang="en-US" dirty="0"/>
              <a:t>沉积电极厚度</a:t>
            </a:r>
            <a:r>
              <a:rPr lang="en-US" altLang="zh-CN" dirty="0"/>
              <a:t>200-300nm</a:t>
            </a:r>
            <a:r>
              <a:rPr lang="zh-CN" altLang="en-US" dirty="0"/>
              <a:t>，普通正胶工艺剥离困难</a:t>
            </a:r>
            <a:endParaRPr lang="en-US" altLang="zh-CN" dirty="0"/>
          </a:p>
          <a:p>
            <a:pPr marL="457200" indent="-457200">
              <a:buFont typeface="+mj-lt"/>
              <a:buAutoNum type="arabicPeriod"/>
            </a:pPr>
            <a:r>
              <a:rPr lang="zh-CN" altLang="en-US" dirty="0"/>
              <a:t>使用厚胶存在光刻不彻底、图形形状变形等问题</a:t>
            </a:r>
            <a:endParaRPr lang="en-US" altLang="zh-CN" dirty="0"/>
          </a:p>
          <a:p>
            <a:pPr marL="457200" indent="-457200">
              <a:buFont typeface="+mj-lt"/>
              <a:buAutoNum type="arabicPeriod"/>
            </a:pPr>
            <a:r>
              <a:rPr lang="zh-CN" altLang="en-US" dirty="0"/>
              <a:t>对大线宽图形进行高精度曝光计量调节降低效率</a:t>
            </a:r>
            <a:endParaRPr lang="en-US" altLang="zh-CN" dirty="0"/>
          </a:p>
          <a:p>
            <a:pPr marL="457200" indent="-457200">
              <a:buFont typeface="+mj-lt"/>
              <a:buAutoNum type="arabicPeriod"/>
            </a:pPr>
            <a:r>
              <a:rPr lang="zh-CN" altLang="en-US" dirty="0"/>
              <a:t>传统正负胶双层胶工艺无研究基础</a:t>
            </a:r>
            <a:endParaRPr lang="en-US" altLang="zh-CN" dirty="0"/>
          </a:p>
          <a:p>
            <a:pPr marL="457200" indent="-457200">
              <a:buFont typeface="+mj-lt"/>
              <a:buAutoNum type="arabicPeriod"/>
            </a:pPr>
            <a:endParaRPr lang="zh-CN" altLang="en-US" dirty="0"/>
          </a:p>
        </p:txBody>
      </p:sp>
      <p:sp>
        <p:nvSpPr>
          <p:cNvPr id="7" name="标题 6">
            <a:extLst>
              <a:ext uri="{FF2B5EF4-FFF2-40B4-BE49-F238E27FC236}">
                <a16:creationId xmlns="" xmlns:a16="http://schemas.microsoft.com/office/drawing/2014/main" id="{6E317BEF-8A44-49A9-BE6B-2C4391D86EFC}"/>
              </a:ext>
            </a:extLst>
          </p:cNvPr>
          <p:cNvSpPr>
            <a:spLocks noGrp="1"/>
          </p:cNvSpPr>
          <p:nvPr>
            <p:ph type="title"/>
          </p:nvPr>
        </p:nvSpPr>
        <p:spPr/>
        <p:txBody>
          <a:bodyPr/>
          <a:lstStyle/>
          <a:p>
            <a:r>
              <a:rPr lang="zh-CN" altLang="en-US" dirty="0"/>
              <a:t>制作工艺</a:t>
            </a:r>
            <a:r>
              <a:rPr lang="en-US" altLang="zh-CN" dirty="0"/>
              <a:t>——</a:t>
            </a:r>
            <a:r>
              <a:rPr lang="zh-CN" altLang="en-US" dirty="0"/>
              <a:t>连接电极制作</a:t>
            </a:r>
          </a:p>
        </p:txBody>
      </p:sp>
    </p:spTree>
    <p:extLst>
      <p:ext uri="{BB962C8B-B14F-4D97-AF65-F5344CB8AC3E}">
        <p14:creationId xmlns:p14="http://schemas.microsoft.com/office/powerpoint/2010/main" val="6042529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7">
            <a:extLst>
              <a:ext uri="{FF2B5EF4-FFF2-40B4-BE49-F238E27FC236}">
                <a16:creationId xmlns="" xmlns:a16="http://schemas.microsoft.com/office/drawing/2014/main" id="{4EB17A0A-E11D-4934-943B-A23EAE90EE90}"/>
              </a:ext>
            </a:extLst>
          </p:cNvPr>
          <p:cNvSpPr>
            <a:spLocks noGrp="1"/>
          </p:cNvSpPr>
          <p:nvPr>
            <p:ph sz="quarter" idx="10"/>
          </p:nvPr>
        </p:nvSpPr>
        <p:spPr>
          <a:xfrm>
            <a:off x="494025" y="1685678"/>
            <a:ext cx="8372163" cy="4921498"/>
          </a:xfrm>
        </p:spPr>
        <p:txBody>
          <a:bodyPr/>
          <a:lstStyle/>
          <a:p>
            <a:pPr>
              <a:buFont typeface="Wingdings" panose="05000000000000000000" pitchFamily="2" charset="2"/>
              <a:buChar char="u"/>
            </a:pPr>
            <a:r>
              <a:rPr lang="zh-CN" altLang="en-US" dirty="0"/>
              <a:t>双层正性光刻胶曝光工艺</a:t>
            </a:r>
            <a:endParaRPr lang="en-US" altLang="zh-CN" dirty="0"/>
          </a:p>
          <a:p>
            <a:pPr marL="457200" indent="-457200">
              <a:buFont typeface="+mj-lt"/>
              <a:buAutoNum type="arabicPeriod"/>
            </a:pPr>
            <a:endParaRPr lang="en-US" altLang="zh-CN" dirty="0"/>
          </a:p>
          <a:p>
            <a:pPr marL="457200" indent="-457200">
              <a:buFont typeface="+mj-lt"/>
              <a:buAutoNum type="arabicPeriod"/>
            </a:pPr>
            <a:endParaRPr lang="en-US" altLang="zh-CN" dirty="0"/>
          </a:p>
          <a:p>
            <a:pPr marL="457200" indent="-457200">
              <a:buFont typeface="+mj-lt"/>
              <a:buAutoNum type="arabicPeriod"/>
            </a:pPr>
            <a:endParaRPr lang="en-US" altLang="zh-CN" dirty="0"/>
          </a:p>
          <a:p>
            <a:pPr marL="457200" indent="-457200">
              <a:buFont typeface="+mj-lt"/>
              <a:buAutoNum type="arabicPeriod"/>
            </a:pPr>
            <a:endParaRPr lang="en-US" altLang="zh-CN" dirty="0"/>
          </a:p>
          <a:p>
            <a:pPr marL="457200" indent="-457200">
              <a:buFont typeface="+mj-lt"/>
              <a:buAutoNum type="arabicPeriod"/>
            </a:pPr>
            <a:endParaRPr lang="en-US" altLang="zh-CN" dirty="0"/>
          </a:p>
          <a:p>
            <a:pPr marL="457200" indent="-457200">
              <a:buFont typeface="+mj-lt"/>
              <a:buAutoNum type="arabicPeriod"/>
            </a:pPr>
            <a:endParaRPr lang="en-US" altLang="zh-CN" dirty="0"/>
          </a:p>
          <a:p>
            <a:pPr marL="457200" indent="-457200">
              <a:buFont typeface="+mj-lt"/>
              <a:buAutoNum type="arabicPeriod"/>
            </a:pPr>
            <a:r>
              <a:rPr lang="zh-CN" altLang="en-US" dirty="0"/>
              <a:t>台阶陡峭</a:t>
            </a:r>
            <a:endParaRPr lang="en-US" altLang="zh-CN" dirty="0"/>
          </a:p>
          <a:p>
            <a:pPr marL="457200" indent="-457200">
              <a:buFont typeface="+mj-lt"/>
              <a:buAutoNum type="arabicPeriod"/>
            </a:pPr>
            <a:r>
              <a:rPr lang="zh-CN" altLang="en-US" dirty="0"/>
              <a:t>最大深宽比大于</a:t>
            </a:r>
            <a:r>
              <a:rPr lang="en-US" altLang="zh-CN" dirty="0"/>
              <a:t>1</a:t>
            </a:r>
          </a:p>
          <a:p>
            <a:pPr marL="457200" indent="-457200">
              <a:buFont typeface="+mj-lt"/>
              <a:buAutoNum type="arabicPeriod"/>
            </a:pPr>
            <a:r>
              <a:rPr lang="zh-CN" altLang="en-US" dirty="0"/>
              <a:t>曝光计量窗口值宽，无需精细微调</a:t>
            </a:r>
          </a:p>
        </p:txBody>
      </p:sp>
      <p:sp>
        <p:nvSpPr>
          <p:cNvPr id="7" name="标题 6">
            <a:extLst>
              <a:ext uri="{FF2B5EF4-FFF2-40B4-BE49-F238E27FC236}">
                <a16:creationId xmlns="" xmlns:a16="http://schemas.microsoft.com/office/drawing/2014/main" id="{18DA3125-DF0A-4353-8ECB-CC9A027B676F}"/>
              </a:ext>
            </a:extLst>
          </p:cNvPr>
          <p:cNvSpPr>
            <a:spLocks noGrp="1"/>
          </p:cNvSpPr>
          <p:nvPr>
            <p:ph type="title"/>
          </p:nvPr>
        </p:nvSpPr>
        <p:spPr/>
        <p:txBody>
          <a:bodyPr/>
          <a:lstStyle/>
          <a:p>
            <a:r>
              <a:rPr lang="zh-CN" altLang="en-US" dirty="0"/>
              <a:t>制作工艺</a:t>
            </a:r>
            <a:r>
              <a:rPr lang="en-US" altLang="zh-CN" dirty="0"/>
              <a:t>——</a:t>
            </a:r>
            <a:r>
              <a:rPr lang="zh-CN" altLang="en-US" dirty="0"/>
              <a:t>连接电极制作</a:t>
            </a:r>
          </a:p>
        </p:txBody>
      </p:sp>
      <p:pic>
        <p:nvPicPr>
          <p:cNvPr id="7170" name="图片 230">
            <a:extLst>
              <a:ext uri="{FF2B5EF4-FFF2-40B4-BE49-F238E27FC236}">
                <a16:creationId xmlns="" xmlns:a16="http://schemas.microsoft.com/office/drawing/2014/main" id="{C1D92590-FAEA-4EFF-BA04-1B441047B9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024" y="2050647"/>
            <a:ext cx="6641400" cy="3216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04002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A00AA3C0-E32A-4B34-8D8B-AD090CFEEDEB}"/>
              </a:ext>
            </a:extLst>
          </p:cNvPr>
          <p:cNvSpPr>
            <a:spLocks noGrp="1"/>
          </p:cNvSpPr>
          <p:nvPr>
            <p:ph sz="quarter" idx="10"/>
          </p:nvPr>
        </p:nvSpPr>
        <p:spPr/>
        <p:txBody>
          <a:bodyPr/>
          <a:lstStyle/>
          <a:p>
            <a:endParaRPr lang="zh-CN" altLang="en-US" dirty="0"/>
          </a:p>
        </p:txBody>
      </p:sp>
      <p:sp>
        <p:nvSpPr>
          <p:cNvPr id="3" name="标题 2">
            <a:extLst>
              <a:ext uri="{FF2B5EF4-FFF2-40B4-BE49-F238E27FC236}">
                <a16:creationId xmlns="" xmlns:a16="http://schemas.microsoft.com/office/drawing/2014/main" id="{E6D47E12-6AFC-4820-9CC3-A9388C3C1357}"/>
              </a:ext>
            </a:extLst>
          </p:cNvPr>
          <p:cNvSpPr>
            <a:spLocks noGrp="1"/>
          </p:cNvSpPr>
          <p:nvPr>
            <p:ph type="title"/>
          </p:nvPr>
        </p:nvSpPr>
        <p:spPr/>
        <p:txBody>
          <a:bodyPr/>
          <a:lstStyle/>
          <a:p>
            <a:r>
              <a:rPr lang="zh-CN" altLang="en-US" dirty="0"/>
              <a:t>制作工艺</a:t>
            </a:r>
            <a:r>
              <a:rPr lang="en-US" altLang="zh-CN" dirty="0"/>
              <a:t>——</a:t>
            </a:r>
            <a:r>
              <a:rPr lang="zh-CN" altLang="en-US" dirty="0"/>
              <a:t>连接电极制作</a:t>
            </a:r>
          </a:p>
        </p:txBody>
      </p:sp>
      <p:pic>
        <p:nvPicPr>
          <p:cNvPr id="8194" name="图片 231">
            <a:extLst>
              <a:ext uri="{FF2B5EF4-FFF2-40B4-BE49-F238E27FC236}">
                <a16:creationId xmlns="" xmlns:a16="http://schemas.microsoft.com/office/drawing/2014/main" id="{C91B8A18-12A4-46CF-9380-DA58EBC312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149" y="1685677"/>
            <a:ext cx="4550560" cy="3391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图片 234">
            <a:extLst>
              <a:ext uri="{FF2B5EF4-FFF2-40B4-BE49-F238E27FC236}">
                <a16:creationId xmlns="" xmlns:a16="http://schemas.microsoft.com/office/drawing/2014/main" id="{95422811-5770-40BD-B31E-3C6D095830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1709" y="1685676"/>
            <a:ext cx="4087883" cy="3391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1100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25FC9DEE-4057-41D9-B99D-03BD84D568B3}"/>
              </a:ext>
            </a:extLst>
          </p:cNvPr>
          <p:cNvSpPr>
            <a:spLocks noGrp="1"/>
          </p:cNvSpPr>
          <p:nvPr>
            <p:ph sz="quarter" idx="10"/>
          </p:nvPr>
        </p:nvSpPr>
        <p:spPr/>
        <p:txBody>
          <a:bodyPr/>
          <a:lstStyle/>
          <a:p>
            <a:pPr>
              <a:buFont typeface="Wingdings" panose="05000000000000000000" pitchFamily="2" charset="2"/>
              <a:buChar char="u"/>
            </a:pPr>
            <a:r>
              <a:rPr lang="zh-CN" altLang="en-US" dirty="0"/>
              <a:t>工艺要求与困难</a:t>
            </a:r>
            <a:endParaRPr lang="en-US" altLang="zh-CN" dirty="0"/>
          </a:p>
          <a:p>
            <a:pPr marL="457200" indent="-457200">
              <a:buFont typeface="+mj-lt"/>
              <a:buAutoNum type="arabicPeriod"/>
            </a:pPr>
            <a:r>
              <a:rPr lang="zh-CN" altLang="en-US" dirty="0"/>
              <a:t>沉积二氧化硅厚度为</a:t>
            </a:r>
            <a:r>
              <a:rPr lang="en-US" altLang="zh-CN" dirty="0"/>
              <a:t>400nm</a:t>
            </a:r>
            <a:r>
              <a:rPr lang="zh-CN" altLang="en-US" dirty="0"/>
              <a:t>，厚度超过电极厚度</a:t>
            </a:r>
            <a:r>
              <a:rPr lang="en-US" altLang="zh-CN" dirty="0"/>
              <a:t>2</a:t>
            </a:r>
            <a:r>
              <a:rPr lang="zh-CN" altLang="en-US" dirty="0"/>
              <a:t>倍。</a:t>
            </a:r>
            <a:endParaRPr lang="en-US" altLang="zh-CN" dirty="0"/>
          </a:p>
          <a:p>
            <a:pPr marL="457200" indent="-457200">
              <a:buFont typeface="+mj-lt"/>
              <a:buAutoNum type="arabicPeriod"/>
            </a:pPr>
            <a:r>
              <a:rPr lang="zh-CN" altLang="en-US" dirty="0"/>
              <a:t>二氧化硅界面具有亲水性，存在水分与杂质的铌酸锂衬底与之结合力较差。</a:t>
            </a:r>
            <a:endParaRPr lang="en-US" altLang="zh-CN" dirty="0"/>
          </a:p>
          <a:p>
            <a:pPr marL="457200" indent="-457200">
              <a:buFont typeface="+mj-lt"/>
              <a:buAutoNum type="arabicPeriod"/>
            </a:pPr>
            <a:r>
              <a:rPr lang="zh-CN" altLang="en-US" dirty="0"/>
              <a:t>在烘干水分的过程中会导致正胶台阶塌陷</a:t>
            </a:r>
            <a:endParaRPr lang="en-US" altLang="zh-CN" dirty="0"/>
          </a:p>
          <a:p>
            <a:pPr marL="457200" indent="-457200">
              <a:buFont typeface="+mj-lt"/>
              <a:buAutoNum type="arabicPeriod"/>
            </a:pPr>
            <a:r>
              <a:rPr lang="zh-CN" altLang="en-US" dirty="0"/>
              <a:t>负胶工艺无研究基础</a:t>
            </a:r>
          </a:p>
        </p:txBody>
      </p:sp>
      <p:sp>
        <p:nvSpPr>
          <p:cNvPr id="3" name="标题 2">
            <a:extLst>
              <a:ext uri="{FF2B5EF4-FFF2-40B4-BE49-F238E27FC236}">
                <a16:creationId xmlns="" xmlns:a16="http://schemas.microsoft.com/office/drawing/2014/main" id="{80F94444-B977-4F42-8629-7ED7098CDD5E}"/>
              </a:ext>
            </a:extLst>
          </p:cNvPr>
          <p:cNvSpPr>
            <a:spLocks noGrp="1"/>
          </p:cNvSpPr>
          <p:nvPr>
            <p:ph type="title"/>
          </p:nvPr>
        </p:nvSpPr>
        <p:spPr/>
        <p:txBody>
          <a:bodyPr/>
          <a:lstStyle/>
          <a:p>
            <a:r>
              <a:rPr lang="zh-CN" altLang="en-US" dirty="0"/>
              <a:t>制作工艺</a:t>
            </a:r>
            <a:r>
              <a:rPr lang="en-US" altLang="zh-CN" dirty="0"/>
              <a:t>——</a:t>
            </a:r>
            <a:r>
              <a:rPr lang="zh-CN" altLang="en-US" dirty="0"/>
              <a:t>钝化层制作</a:t>
            </a:r>
          </a:p>
        </p:txBody>
      </p:sp>
    </p:spTree>
    <p:extLst>
      <p:ext uri="{BB962C8B-B14F-4D97-AF65-F5344CB8AC3E}">
        <p14:creationId xmlns:p14="http://schemas.microsoft.com/office/powerpoint/2010/main" val="930076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 xmlns:a16="http://schemas.microsoft.com/office/drawing/2014/main" id="{1C9EEDDE-B09E-4E3A-95A3-BBA1C2311BB9}"/>
              </a:ext>
            </a:extLst>
          </p:cNvPr>
          <p:cNvSpPr>
            <a:spLocks noGrp="1"/>
          </p:cNvSpPr>
          <p:nvPr>
            <p:ph sz="quarter" idx="10"/>
          </p:nvPr>
        </p:nvSpPr>
        <p:spPr>
          <a:xfrm>
            <a:off x="388865" y="3321050"/>
            <a:ext cx="8372163" cy="4921498"/>
          </a:xfrm>
        </p:spPr>
        <p:txBody>
          <a:bodyPr/>
          <a:lstStyle/>
          <a:p>
            <a:endParaRPr lang="zh-CN" altLang="en-US" dirty="0"/>
          </a:p>
        </p:txBody>
      </p:sp>
      <p:sp>
        <p:nvSpPr>
          <p:cNvPr id="5" name="标题 4">
            <a:extLst>
              <a:ext uri="{FF2B5EF4-FFF2-40B4-BE49-F238E27FC236}">
                <a16:creationId xmlns="" xmlns:a16="http://schemas.microsoft.com/office/drawing/2014/main" id="{464E8EC9-6CF5-4BD8-813E-017A714C3CAA}"/>
              </a:ext>
            </a:extLst>
          </p:cNvPr>
          <p:cNvSpPr>
            <a:spLocks noGrp="1"/>
          </p:cNvSpPr>
          <p:nvPr>
            <p:ph type="title"/>
          </p:nvPr>
        </p:nvSpPr>
        <p:spPr/>
        <p:txBody>
          <a:bodyPr/>
          <a:lstStyle/>
          <a:p>
            <a:r>
              <a:rPr lang="zh-CN" altLang="en-US" dirty="0"/>
              <a:t>测试平台</a:t>
            </a:r>
            <a:r>
              <a:rPr lang="en-US" altLang="zh-CN" dirty="0"/>
              <a:t>——</a:t>
            </a:r>
            <a:r>
              <a:rPr lang="zh-CN" altLang="en-US" dirty="0"/>
              <a:t>低温区精确测试</a:t>
            </a:r>
          </a:p>
        </p:txBody>
      </p:sp>
      <p:pic>
        <p:nvPicPr>
          <p:cNvPr id="5123" name="图片 31">
            <a:extLst>
              <a:ext uri="{FF2B5EF4-FFF2-40B4-BE49-F238E27FC236}">
                <a16:creationId xmlns="" xmlns:a16="http://schemas.microsoft.com/office/drawing/2014/main" id="{12903D8E-40A4-4018-90CD-8AC1D19F90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824" y="3975347"/>
            <a:ext cx="2682245"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图片 257">
            <a:extLst>
              <a:ext uri="{FF2B5EF4-FFF2-40B4-BE49-F238E27FC236}">
                <a16:creationId xmlns="" xmlns:a16="http://schemas.microsoft.com/office/drawing/2014/main" id="{F221AA2B-C452-492C-9FB3-9AE8F51F9E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8628" y="1889372"/>
            <a:ext cx="5337559" cy="399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图片 258">
            <a:extLst>
              <a:ext uri="{FF2B5EF4-FFF2-40B4-BE49-F238E27FC236}">
                <a16:creationId xmlns="" xmlns:a16="http://schemas.microsoft.com/office/drawing/2014/main" id="{945A8F9E-0672-4F59-A2B2-6CF46DACC7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161" y="1889372"/>
            <a:ext cx="313239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11115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14FFFCB2-FE3B-4140-9A3E-32D7801CD319}"/>
              </a:ext>
            </a:extLst>
          </p:cNvPr>
          <p:cNvSpPr>
            <a:spLocks noGrp="1"/>
          </p:cNvSpPr>
          <p:nvPr>
            <p:ph sz="quarter" idx="10"/>
          </p:nvPr>
        </p:nvSpPr>
        <p:spPr/>
        <p:txBody>
          <a:bodyPr/>
          <a:lstStyle/>
          <a:p>
            <a:endParaRPr lang="zh-CN" altLang="en-US" dirty="0"/>
          </a:p>
        </p:txBody>
      </p:sp>
      <p:sp>
        <p:nvSpPr>
          <p:cNvPr id="3" name="标题 2">
            <a:extLst>
              <a:ext uri="{FF2B5EF4-FFF2-40B4-BE49-F238E27FC236}">
                <a16:creationId xmlns="" xmlns:a16="http://schemas.microsoft.com/office/drawing/2014/main" id="{50B8ECF1-F668-4071-A6FD-425D2AA93045}"/>
              </a:ext>
            </a:extLst>
          </p:cNvPr>
          <p:cNvSpPr>
            <a:spLocks noGrp="1"/>
          </p:cNvSpPr>
          <p:nvPr>
            <p:ph type="title"/>
          </p:nvPr>
        </p:nvSpPr>
        <p:spPr/>
        <p:txBody>
          <a:bodyPr/>
          <a:lstStyle/>
          <a:p>
            <a:r>
              <a:rPr lang="zh-CN" altLang="en-US" dirty="0"/>
              <a:t>测试平台</a:t>
            </a:r>
            <a:r>
              <a:rPr lang="en-US" altLang="zh-CN" dirty="0"/>
              <a:t>——</a:t>
            </a:r>
            <a:r>
              <a:rPr lang="zh-CN" altLang="en-US" dirty="0"/>
              <a:t>高温测试</a:t>
            </a:r>
          </a:p>
        </p:txBody>
      </p:sp>
      <p:pic>
        <p:nvPicPr>
          <p:cNvPr id="6146" name="图片 261">
            <a:extLst>
              <a:ext uri="{FF2B5EF4-FFF2-40B4-BE49-F238E27FC236}">
                <a16:creationId xmlns="" xmlns:a16="http://schemas.microsoft.com/office/drawing/2014/main" id="{D5209A11-21A4-4370-8C60-758AD3C32C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337" y="1685678"/>
            <a:ext cx="6427788" cy="4810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箭头: 右 5">
            <a:extLst>
              <a:ext uri="{FF2B5EF4-FFF2-40B4-BE49-F238E27FC236}">
                <a16:creationId xmlns="" xmlns:a16="http://schemas.microsoft.com/office/drawing/2014/main" id="{3A7DF653-03BC-4767-8655-DA151E2D6D58}"/>
              </a:ext>
            </a:extLst>
          </p:cNvPr>
          <p:cNvSpPr/>
          <p:nvPr/>
        </p:nvSpPr>
        <p:spPr>
          <a:xfrm rot="2146102">
            <a:off x="3417353" y="2713564"/>
            <a:ext cx="1200150" cy="8947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0258D759-4CDD-4268-86D1-559B63A24C67}"/>
              </a:ext>
            </a:extLst>
          </p:cNvPr>
          <p:cNvSpPr/>
          <p:nvPr/>
        </p:nvSpPr>
        <p:spPr>
          <a:xfrm>
            <a:off x="1359828" y="2105025"/>
            <a:ext cx="2057400" cy="3710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0000"/>
                </a:solidFill>
              </a:rPr>
              <a:t>Muffle furnace</a:t>
            </a:r>
            <a:endParaRPr lang="zh-CN" altLang="en-US" sz="2000" b="1" dirty="0">
              <a:solidFill>
                <a:srgbClr val="FF0000"/>
              </a:solidFill>
            </a:endParaRPr>
          </a:p>
        </p:txBody>
      </p:sp>
      <p:sp>
        <p:nvSpPr>
          <p:cNvPr id="9" name="箭头: 右 8">
            <a:extLst>
              <a:ext uri="{FF2B5EF4-FFF2-40B4-BE49-F238E27FC236}">
                <a16:creationId xmlns="" xmlns:a16="http://schemas.microsoft.com/office/drawing/2014/main" id="{F6675031-DACF-4657-9078-D1D59192B023}"/>
              </a:ext>
            </a:extLst>
          </p:cNvPr>
          <p:cNvSpPr/>
          <p:nvPr/>
        </p:nvSpPr>
        <p:spPr>
          <a:xfrm rot="5400000">
            <a:off x="1876535" y="3869475"/>
            <a:ext cx="495079" cy="10059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27D836EC-6512-4885-A906-8221745BD9A1}"/>
              </a:ext>
            </a:extLst>
          </p:cNvPr>
          <p:cNvSpPr/>
          <p:nvPr/>
        </p:nvSpPr>
        <p:spPr>
          <a:xfrm>
            <a:off x="1698123" y="3189955"/>
            <a:ext cx="952501" cy="3710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0000"/>
                </a:solidFill>
              </a:rPr>
              <a:t>VNA</a:t>
            </a:r>
            <a:endParaRPr lang="zh-CN" altLang="en-US" sz="2000" b="1" dirty="0">
              <a:solidFill>
                <a:srgbClr val="FF0000"/>
              </a:solidFill>
            </a:endParaRPr>
          </a:p>
        </p:txBody>
      </p:sp>
      <p:sp>
        <p:nvSpPr>
          <p:cNvPr id="11" name="箭头: 右 10">
            <a:extLst>
              <a:ext uri="{FF2B5EF4-FFF2-40B4-BE49-F238E27FC236}">
                <a16:creationId xmlns="" xmlns:a16="http://schemas.microsoft.com/office/drawing/2014/main" id="{CF722D00-F5BF-46DE-ADAF-839EEEB011E4}"/>
              </a:ext>
            </a:extLst>
          </p:cNvPr>
          <p:cNvSpPr/>
          <p:nvPr/>
        </p:nvSpPr>
        <p:spPr>
          <a:xfrm rot="18705638">
            <a:off x="2815009" y="5272994"/>
            <a:ext cx="787760" cy="8891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174B74AF-5E53-4589-9319-0B50D5D6E541}"/>
              </a:ext>
            </a:extLst>
          </p:cNvPr>
          <p:cNvSpPr/>
          <p:nvPr/>
        </p:nvSpPr>
        <p:spPr>
          <a:xfrm>
            <a:off x="1663372" y="5707961"/>
            <a:ext cx="1250022" cy="3710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0000"/>
                </a:solidFill>
              </a:rPr>
              <a:t>adapter</a:t>
            </a:r>
            <a:endParaRPr lang="zh-CN" altLang="en-US" sz="2000" b="1" dirty="0">
              <a:solidFill>
                <a:srgbClr val="FF0000"/>
              </a:solidFill>
            </a:endParaRPr>
          </a:p>
        </p:txBody>
      </p:sp>
      <p:sp>
        <p:nvSpPr>
          <p:cNvPr id="13" name="箭头: 右 12">
            <a:extLst>
              <a:ext uri="{FF2B5EF4-FFF2-40B4-BE49-F238E27FC236}">
                <a16:creationId xmlns="" xmlns:a16="http://schemas.microsoft.com/office/drawing/2014/main" id="{7A388126-F2FA-4EC8-8DB7-A0D3709BEDB2}"/>
              </a:ext>
            </a:extLst>
          </p:cNvPr>
          <p:cNvSpPr/>
          <p:nvPr/>
        </p:nvSpPr>
        <p:spPr>
          <a:xfrm rot="13103183">
            <a:off x="4355448" y="5229006"/>
            <a:ext cx="787760" cy="88916"/>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73ECF5FF-C208-4AC4-9544-153325461B4F}"/>
              </a:ext>
            </a:extLst>
          </p:cNvPr>
          <p:cNvSpPr/>
          <p:nvPr/>
        </p:nvSpPr>
        <p:spPr>
          <a:xfrm>
            <a:off x="5158451" y="5512721"/>
            <a:ext cx="1250022" cy="3710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FF0000"/>
                </a:solidFill>
              </a:rPr>
              <a:t>Pt cable</a:t>
            </a:r>
            <a:endParaRPr lang="zh-CN" altLang="en-US" sz="2000" b="1" dirty="0">
              <a:solidFill>
                <a:srgbClr val="FF0000"/>
              </a:solidFill>
            </a:endParaRPr>
          </a:p>
        </p:txBody>
      </p:sp>
    </p:spTree>
    <p:extLst>
      <p:ext uri="{BB962C8B-B14F-4D97-AF65-F5344CB8AC3E}">
        <p14:creationId xmlns:p14="http://schemas.microsoft.com/office/powerpoint/2010/main" val="16990389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latin typeface="微软雅黑" panose="020B0503020204020204" pitchFamily="34" charset="-122"/>
                <a:ea typeface="微软雅黑" panose="020B0503020204020204" pitchFamily="34" charset="-122"/>
              </a:rPr>
              <a:t>目录 </a:t>
            </a:r>
            <a:r>
              <a:rPr lang="en-US" altLang="zh-CN" dirty="0">
                <a:latin typeface="微软雅黑" panose="020B0503020204020204" pitchFamily="34" charset="-122"/>
                <a:ea typeface="微软雅黑" panose="020B0503020204020204" pitchFamily="34" charset="-122"/>
              </a:rPr>
              <a:t>Contents</a:t>
            </a:r>
            <a:endParaRPr lang="zh-CN" altLang="en-US" dirty="0">
              <a:latin typeface="微软雅黑" panose="020B0503020204020204" pitchFamily="34" charset="-122"/>
              <a:ea typeface="微软雅黑" panose="020B0503020204020204" pitchFamily="34" charset="-122"/>
            </a:endParaRPr>
          </a:p>
        </p:txBody>
      </p:sp>
      <p:sp>
        <p:nvSpPr>
          <p:cNvPr id="4" name="Freeform 10"/>
          <p:cNvSpPr>
            <a:spLocks noChangeAspect="1"/>
          </p:cNvSpPr>
          <p:nvPr userDrawn="1"/>
        </p:nvSpPr>
        <p:spPr bwMode="auto">
          <a:xfrm>
            <a:off x="1841535" y="1367357"/>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5" name="文本框 4"/>
          <p:cNvSpPr txBox="1">
            <a:spLocks/>
          </p:cNvSpPr>
          <p:nvPr userDrawn="1"/>
        </p:nvSpPr>
        <p:spPr>
          <a:xfrm>
            <a:off x="2071646" y="1303550"/>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a:stCxn id="4" idx="6"/>
          </p:cNvCxnSpPr>
          <p:nvPr/>
        </p:nvCxnSpPr>
        <p:spPr>
          <a:xfrm>
            <a:off x="2534033" y="1711215"/>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915073" y="1274734"/>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研究背景、目标与内容</a:t>
            </a:r>
          </a:p>
        </p:txBody>
      </p:sp>
      <p:sp>
        <p:nvSpPr>
          <p:cNvPr id="13" name="Freeform 10"/>
          <p:cNvSpPr>
            <a:spLocks noChangeAspect="1"/>
          </p:cNvSpPr>
          <p:nvPr userDrawn="1"/>
        </p:nvSpPr>
        <p:spPr bwMode="auto">
          <a:xfrm>
            <a:off x="1841535" y="2287330"/>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4" name="文本框 13"/>
          <p:cNvSpPr txBox="1"/>
          <p:nvPr userDrawn="1"/>
        </p:nvSpPr>
        <p:spPr>
          <a:xfrm>
            <a:off x="2071646" y="2223523"/>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2</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a:stCxn id="13" idx="6"/>
          </p:cNvCxnSpPr>
          <p:nvPr/>
        </p:nvCxnSpPr>
        <p:spPr>
          <a:xfrm>
            <a:off x="2534033" y="2631188"/>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915073" y="2194707"/>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理论分析与器件设计</a:t>
            </a:r>
          </a:p>
        </p:txBody>
      </p:sp>
      <p:sp>
        <p:nvSpPr>
          <p:cNvPr id="18" name="Freeform 10"/>
          <p:cNvSpPr>
            <a:spLocks noChangeAspect="1"/>
          </p:cNvSpPr>
          <p:nvPr userDrawn="1"/>
        </p:nvSpPr>
        <p:spPr bwMode="auto">
          <a:xfrm>
            <a:off x="1841535" y="3207303"/>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9" name="文本框 18"/>
          <p:cNvSpPr txBox="1"/>
          <p:nvPr userDrawn="1"/>
        </p:nvSpPr>
        <p:spPr>
          <a:xfrm>
            <a:off x="2071646" y="3143496"/>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3</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0" name="直接连接符 19"/>
          <p:cNvCxnSpPr>
            <a:stCxn id="18" idx="6"/>
          </p:cNvCxnSpPr>
          <p:nvPr/>
        </p:nvCxnSpPr>
        <p:spPr>
          <a:xfrm>
            <a:off x="2534033" y="3551161"/>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15073" y="3114680"/>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制作工艺</a:t>
            </a:r>
          </a:p>
        </p:txBody>
      </p:sp>
      <p:sp>
        <p:nvSpPr>
          <p:cNvPr id="23" name="Freeform 10"/>
          <p:cNvSpPr>
            <a:spLocks noChangeAspect="1"/>
          </p:cNvSpPr>
          <p:nvPr userDrawn="1"/>
        </p:nvSpPr>
        <p:spPr bwMode="auto">
          <a:xfrm>
            <a:off x="1841535" y="4127276"/>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accent1"/>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24" name="文本框 23"/>
          <p:cNvSpPr txBox="1"/>
          <p:nvPr userDrawn="1"/>
        </p:nvSpPr>
        <p:spPr>
          <a:xfrm>
            <a:off x="2071646" y="4063469"/>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4</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a:stCxn id="23" idx="6"/>
          </p:cNvCxnSpPr>
          <p:nvPr/>
        </p:nvCxnSpPr>
        <p:spPr>
          <a:xfrm>
            <a:off x="2534033" y="4471134"/>
            <a:ext cx="450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915073" y="4034653"/>
            <a:ext cx="4387392" cy="461665"/>
          </a:xfrm>
          <a:prstGeom prst="rect">
            <a:avLst/>
          </a:prstGeom>
          <a:noFill/>
        </p:spPr>
        <p:txBody>
          <a:bodyPr wrap="square" rtlCol="0">
            <a:spAutoFit/>
          </a:bodyPr>
          <a:lstStyle/>
          <a:p>
            <a:r>
              <a:rPr lang="zh-CN" altLang="en-US" sz="2400" b="1" dirty="0">
                <a:solidFill>
                  <a:schemeClr val="tx1">
                    <a:lumMod val="75000"/>
                    <a:lumOff val="25000"/>
                  </a:schemeClr>
                </a:solidFill>
              </a:rPr>
              <a:t>特性测试</a:t>
            </a:r>
          </a:p>
        </p:txBody>
      </p:sp>
      <p:sp>
        <p:nvSpPr>
          <p:cNvPr id="33" name="Freeform 10"/>
          <p:cNvSpPr>
            <a:spLocks noChangeAspect="1"/>
          </p:cNvSpPr>
          <p:nvPr userDrawn="1"/>
        </p:nvSpPr>
        <p:spPr bwMode="auto">
          <a:xfrm>
            <a:off x="1841535" y="5047251"/>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34" name="文本框 33"/>
          <p:cNvSpPr txBox="1"/>
          <p:nvPr userDrawn="1"/>
        </p:nvSpPr>
        <p:spPr>
          <a:xfrm>
            <a:off x="2071646" y="4983444"/>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5</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35" name="直接连接符 34"/>
          <p:cNvCxnSpPr>
            <a:stCxn id="33" idx="6"/>
          </p:cNvCxnSpPr>
          <p:nvPr/>
        </p:nvCxnSpPr>
        <p:spPr>
          <a:xfrm>
            <a:off x="2534033" y="5391109"/>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915073" y="4954628"/>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总结与后续工作规划</a:t>
            </a:r>
          </a:p>
        </p:txBody>
      </p:sp>
    </p:spTree>
    <p:extLst>
      <p:ext uri="{BB962C8B-B14F-4D97-AF65-F5344CB8AC3E}">
        <p14:creationId xmlns:p14="http://schemas.microsoft.com/office/powerpoint/2010/main" val="35782380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a:extLst>
              <a:ext uri="{FF2B5EF4-FFF2-40B4-BE49-F238E27FC236}">
                <a16:creationId xmlns="" xmlns:a16="http://schemas.microsoft.com/office/drawing/2014/main" id="{E161DDBE-F911-42E4-A714-F53DC29904F4}"/>
              </a:ext>
            </a:extLst>
          </p:cNvPr>
          <p:cNvSpPr>
            <a:spLocks noGrp="1"/>
          </p:cNvSpPr>
          <p:nvPr>
            <p:ph sz="quarter" idx="10"/>
          </p:nvPr>
        </p:nvSpPr>
        <p:spPr/>
        <p:txBody>
          <a:bodyPr/>
          <a:lstStyle/>
          <a:p>
            <a:pPr>
              <a:buFont typeface="Wingdings" panose="05000000000000000000" pitchFamily="2" charset="2"/>
              <a:buChar char="u"/>
            </a:pPr>
            <a:r>
              <a:rPr lang="zh-CN" altLang="en-US" dirty="0"/>
              <a:t>对制备好的声表面波温度传感器进行测试以确认：</a:t>
            </a:r>
            <a:endParaRPr lang="en-US" altLang="zh-CN" dirty="0"/>
          </a:p>
          <a:p>
            <a:pPr marL="914400" lvl="1" indent="-457200">
              <a:buFont typeface="+mj-ea"/>
              <a:buAutoNum type="circleNumDbPlain"/>
            </a:pPr>
            <a:r>
              <a:rPr lang="zh-CN" altLang="en-US" dirty="0"/>
              <a:t>器件特性是否符合设计目标</a:t>
            </a:r>
            <a:endParaRPr lang="en-US" altLang="zh-CN" dirty="0"/>
          </a:p>
          <a:p>
            <a:pPr marL="914400" lvl="1" indent="-457200">
              <a:buFont typeface="+mj-ea"/>
              <a:buAutoNum type="circleNumDbPlain"/>
            </a:pPr>
            <a:r>
              <a:rPr lang="zh-CN" altLang="en-US" dirty="0"/>
              <a:t>器件温频特性是否符合实验预期</a:t>
            </a:r>
            <a:endParaRPr lang="en-US" altLang="zh-CN" dirty="0"/>
          </a:p>
          <a:p>
            <a:pPr marL="914400" lvl="1" indent="-457200">
              <a:buFont typeface="+mj-ea"/>
              <a:buAutoNum type="circleNumDbPlain"/>
            </a:pPr>
            <a:endParaRPr lang="en-US" altLang="zh-CN" dirty="0"/>
          </a:p>
          <a:p>
            <a:pPr>
              <a:buFont typeface="Wingdings" panose="05000000000000000000" pitchFamily="2" charset="2"/>
              <a:buChar char="u"/>
            </a:pPr>
            <a:r>
              <a:rPr lang="zh-CN" altLang="en-US" dirty="0"/>
              <a:t>特性测试分类：</a:t>
            </a:r>
            <a:endParaRPr lang="en-US" altLang="zh-CN" dirty="0"/>
          </a:p>
          <a:p>
            <a:pPr marL="800100" lvl="1" indent="-342900">
              <a:buFont typeface="+mj-ea"/>
              <a:buAutoNum type="circleNumDbPlain"/>
            </a:pPr>
            <a:r>
              <a:rPr lang="zh-CN" altLang="en-US" dirty="0"/>
              <a:t>器件特性测试</a:t>
            </a:r>
            <a:endParaRPr lang="en-US" altLang="zh-CN" dirty="0"/>
          </a:p>
          <a:p>
            <a:pPr marL="800100" lvl="1" indent="-342900">
              <a:buFont typeface="+mj-ea"/>
              <a:buAutoNum type="circleNumDbPlain"/>
            </a:pPr>
            <a:r>
              <a:rPr lang="zh-CN" altLang="en-US" dirty="0"/>
              <a:t>温频特性测试</a:t>
            </a:r>
          </a:p>
        </p:txBody>
      </p:sp>
      <p:sp>
        <p:nvSpPr>
          <p:cNvPr id="4" name="标题 3">
            <a:extLst>
              <a:ext uri="{FF2B5EF4-FFF2-40B4-BE49-F238E27FC236}">
                <a16:creationId xmlns="" xmlns:a16="http://schemas.microsoft.com/office/drawing/2014/main" id="{80F0431A-3657-4C49-82B4-F16C5155DC54}"/>
              </a:ext>
            </a:extLst>
          </p:cNvPr>
          <p:cNvSpPr>
            <a:spLocks noGrp="1"/>
          </p:cNvSpPr>
          <p:nvPr>
            <p:ph type="title"/>
          </p:nvPr>
        </p:nvSpPr>
        <p:spPr/>
        <p:txBody>
          <a:bodyPr/>
          <a:lstStyle/>
          <a:p>
            <a:r>
              <a:rPr lang="zh-CN" altLang="en-US" dirty="0"/>
              <a:t>特性测试</a:t>
            </a:r>
          </a:p>
        </p:txBody>
      </p:sp>
    </p:spTree>
    <p:extLst>
      <p:ext uri="{BB962C8B-B14F-4D97-AF65-F5344CB8AC3E}">
        <p14:creationId xmlns:p14="http://schemas.microsoft.com/office/powerpoint/2010/main" val="829578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latin typeface="微软雅黑" panose="020B0503020204020204" pitchFamily="34" charset="-122"/>
                <a:ea typeface="微软雅黑" panose="020B0503020204020204" pitchFamily="34" charset="-122"/>
              </a:rPr>
              <a:t>目录 </a:t>
            </a:r>
            <a:r>
              <a:rPr lang="en-US" altLang="zh-CN" dirty="0">
                <a:latin typeface="微软雅黑" panose="020B0503020204020204" pitchFamily="34" charset="-122"/>
                <a:ea typeface="微软雅黑" panose="020B0503020204020204" pitchFamily="34" charset="-122"/>
              </a:rPr>
              <a:t>Contents</a:t>
            </a:r>
            <a:endParaRPr lang="zh-CN" altLang="en-US" dirty="0">
              <a:latin typeface="微软雅黑" panose="020B0503020204020204" pitchFamily="34" charset="-122"/>
              <a:ea typeface="微软雅黑" panose="020B0503020204020204" pitchFamily="34" charset="-122"/>
            </a:endParaRPr>
          </a:p>
        </p:txBody>
      </p:sp>
      <p:sp>
        <p:nvSpPr>
          <p:cNvPr id="4" name="Freeform 10"/>
          <p:cNvSpPr>
            <a:spLocks/>
          </p:cNvSpPr>
          <p:nvPr userDrawn="1"/>
        </p:nvSpPr>
        <p:spPr bwMode="auto">
          <a:xfrm>
            <a:off x="1841535" y="1367357"/>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accent1"/>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5" name="文本框 4"/>
          <p:cNvSpPr txBox="1"/>
          <p:nvPr userDrawn="1"/>
        </p:nvSpPr>
        <p:spPr>
          <a:xfrm>
            <a:off x="2071646" y="1303550"/>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a:stCxn id="4" idx="6"/>
          </p:cNvCxnSpPr>
          <p:nvPr/>
        </p:nvCxnSpPr>
        <p:spPr>
          <a:xfrm>
            <a:off x="2534033" y="1711215"/>
            <a:ext cx="450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915073" y="1274734"/>
            <a:ext cx="4387392" cy="461665"/>
          </a:xfrm>
          <a:prstGeom prst="rect">
            <a:avLst/>
          </a:prstGeom>
          <a:noFill/>
        </p:spPr>
        <p:txBody>
          <a:bodyPr wrap="square" rtlCol="0">
            <a:spAutoFit/>
          </a:bodyPr>
          <a:lstStyle/>
          <a:p>
            <a:r>
              <a:rPr lang="zh-CN" altLang="en-US" sz="2400" b="1" dirty="0"/>
              <a:t>研究背景、目标与内容</a:t>
            </a:r>
          </a:p>
        </p:txBody>
      </p:sp>
      <p:sp>
        <p:nvSpPr>
          <p:cNvPr id="13" name="Freeform 10"/>
          <p:cNvSpPr>
            <a:spLocks/>
          </p:cNvSpPr>
          <p:nvPr userDrawn="1"/>
        </p:nvSpPr>
        <p:spPr bwMode="auto">
          <a:xfrm>
            <a:off x="1841535" y="2287330"/>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4" name="文本框 13"/>
          <p:cNvSpPr txBox="1"/>
          <p:nvPr userDrawn="1"/>
        </p:nvSpPr>
        <p:spPr>
          <a:xfrm>
            <a:off x="2071646" y="2223523"/>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2</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a:stCxn id="13" idx="6"/>
          </p:cNvCxnSpPr>
          <p:nvPr/>
        </p:nvCxnSpPr>
        <p:spPr>
          <a:xfrm>
            <a:off x="2534033" y="2631188"/>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915073" y="2194707"/>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理论分析与器件设计</a:t>
            </a:r>
          </a:p>
        </p:txBody>
      </p:sp>
      <p:sp>
        <p:nvSpPr>
          <p:cNvPr id="18" name="Freeform 10"/>
          <p:cNvSpPr>
            <a:spLocks/>
          </p:cNvSpPr>
          <p:nvPr userDrawn="1"/>
        </p:nvSpPr>
        <p:spPr bwMode="auto">
          <a:xfrm>
            <a:off x="1841535" y="3207303"/>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9" name="文本框 18"/>
          <p:cNvSpPr txBox="1"/>
          <p:nvPr userDrawn="1"/>
        </p:nvSpPr>
        <p:spPr>
          <a:xfrm>
            <a:off x="2071646" y="3143496"/>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3</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0" name="直接连接符 19"/>
          <p:cNvCxnSpPr>
            <a:stCxn id="18" idx="6"/>
          </p:cNvCxnSpPr>
          <p:nvPr/>
        </p:nvCxnSpPr>
        <p:spPr>
          <a:xfrm>
            <a:off x="2534033" y="3551161"/>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15073" y="3114680"/>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制作工艺与测试平台</a:t>
            </a:r>
          </a:p>
        </p:txBody>
      </p:sp>
      <p:sp>
        <p:nvSpPr>
          <p:cNvPr id="23" name="Freeform 10"/>
          <p:cNvSpPr>
            <a:spLocks/>
          </p:cNvSpPr>
          <p:nvPr userDrawn="1"/>
        </p:nvSpPr>
        <p:spPr bwMode="auto">
          <a:xfrm>
            <a:off x="1841535" y="4127276"/>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24" name="文本框 23"/>
          <p:cNvSpPr txBox="1"/>
          <p:nvPr userDrawn="1"/>
        </p:nvSpPr>
        <p:spPr>
          <a:xfrm>
            <a:off x="2071646" y="4063469"/>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4</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a:stCxn id="23" idx="6"/>
          </p:cNvCxnSpPr>
          <p:nvPr/>
        </p:nvCxnSpPr>
        <p:spPr>
          <a:xfrm>
            <a:off x="2534033" y="4471134"/>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915073" y="4034653"/>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特性测试</a:t>
            </a:r>
          </a:p>
        </p:txBody>
      </p:sp>
      <p:sp>
        <p:nvSpPr>
          <p:cNvPr id="33" name="Freeform 10"/>
          <p:cNvSpPr>
            <a:spLocks/>
          </p:cNvSpPr>
          <p:nvPr userDrawn="1"/>
        </p:nvSpPr>
        <p:spPr bwMode="auto">
          <a:xfrm>
            <a:off x="1841535" y="5047251"/>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34" name="文本框 33"/>
          <p:cNvSpPr txBox="1"/>
          <p:nvPr userDrawn="1"/>
        </p:nvSpPr>
        <p:spPr>
          <a:xfrm>
            <a:off x="2071646" y="4983444"/>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5</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35" name="直接连接符 34"/>
          <p:cNvCxnSpPr>
            <a:stCxn id="33" idx="6"/>
          </p:cNvCxnSpPr>
          <p:nvPr/>
        </p:nvCxnSpPr>
        <p:spPr>
          <a:xfrm>
            <a:off x="2534033" y="5391109"/>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915073" y="4954628"/>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总结与后续工作规划</a:t>
            </a:r>
          </a:p>
        </p:txBody>
      </p:sp>
    </p:spTree>
    <p:extLst>
      <p:ext uri="{BB962C8B-B14F-4D97-AF65-F5344CB8AC3E}">
        <p14:creationId xmlns:p14="http://schemas.microsoft.com/office/powerpoint/2010/main" val="18462090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376F6902-4AE5-4608-91FB-592F8BCA185A}"/>
              </a:ext>
            </a:extLst>
          </p:cNvPr>
          <p:cNvSpPr>
            <a:spLocks noGrp="1"/>
          </p:cNvSpPr>
          <p:nvPr>
            <p:ph sz="quarter" idx="10"/>
          </p:nvPr>
        </p:nvSpPr>
        <p:spPr/>
        <p:txBody>
          <a:bodyPr/>
          <a:lstStyle/>
          <a:p>
            <a:pPr>
              <a:buFont typeface="Wingdings" panose="05000000000000000000" pitchFamily="2" charset="2"/>
              <a:buChar char="p"/>
            </a:pPr>
            <a:r>
              <a:rPr lang="zh-CN" altLang="en-US" b="1" dirty="0">
                <a:solidFill>
                  <a:schemeClr val="accent1"/>
                </a:solidFill>
              </a:rPr>
              <a:t>设计目标  </a:t>
            </a:r>
            <a:endParaRPr lang="en-US" altLang="zh-CN" b="1" dirty="0">
              <a:solidFill>
                <a:schemeClr val="accent1"/>
              </a:solidFill>
            </a:endParaRPr>
          </a:p>
          <a:p>
            <a:pPr marL="0" indent="0">
              <a:buNone/>
            </a:pPr>
            <a:r>
              <a:rPr lang="en-US" altLang="zh-CN" dirty="0"/>
              <a:t>      </a:t>
            </a:r>
            <a:r>
              <a:rPr lang="zh-CN" altLang="en-US" dirty="0"/>
              <a:t>保护电极与衬底表面在高温下稳定不被损坏</a:t>
            </a: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r>
              <a:rPr lang="zh-CN" altLang="en-US" b="1" dirty="0">
                <a:solidFill>
                  <a:schemeClr val="accent1"/>
                </a:solidFill>
              </a:rPr>
              <a:t>测试方式</a:t>
            </a:r>
            <a:endParaRPr lang="en-US" altLang="zh-CN" b="1" dirty="0">
              <a:solidFill>
                <a:schemeClr val="accent1"/>
              </a:solidFill>
            </a:endParaRPr>
          </a:p>
          <a:p>
            <a:pPr lvl="1">
              <a:buFont typeface="Wingdings" panose="05000000000000000000" pitchFamily="2" charset="2"/>
              <a:buChar char="Ø"/>
            </a:pPr>
            <a:r>
              <a:rPr lang="zh-CN" altLang="en-US" dirty="0"/>
              <a:t>电极观测  光学显微镜  台阶仪</a:t>
            </a:r>
            <a:endParaRPr lang="en-US" altLang="zh-CN" dirty="0"/>
          </a:p>
          <a:p>
            <a:pPr lvl="1">
              <a:buFont typeface="Wingdings" panose="05000000000000000000" pitchFamily="2" charset="2"/>
              <a:buChar char="Ø"/>
            </a:pPr>
            <a:r>
              <a:rPr lang="zh-CN" altLang="en-US" dirty="0"/>
              <a:t>衬底测试  </a:t>
            </a:r>
            <a:r>
              <a:rPr lang="en-US" altLang="zh-CN" dirty="0"/>
              <a:t>XRD  EDS</a:t>
            </a:r>
            <a:endParaRPr lang="zh-CN" altLang="en-US" dirty="0"/>
          </a:p>
        </p:txBody>
      </p:sp>
      <p:sp>
        <p:nvSpPr>
          <p:cNvPr id="3" name="标题 2">
            <a:extLst>
              <a:ext uri="{FF2B5EF4-FFF2-40B4-BE49-F238E27FC236}">
                <a16:creationId xmlns="" xmlns:a16="http://schemas.microsoft.com/office/drawing/2014/main" id="{29C2BDF6-F36F-4CCE-9274-99CD657CBBFA}"/>
              </a:ext>
            </a:extLst>
          </p:cNvPr>
          <p:cNvSpPr>
            <a:spLocks noGrp="1"/>
          </p:cNvSpPr>
          <p:nvPr>
            <p:ph type="title"/>
          </p:nvPr>
        </p:nvSpPr>
        <p:spPr/>
        <p:txBody>
          <a:bodyPr>
            <a:normAutofit/>
          </a:bodyPr>
          <a:lstStyle/>
          <a:p>
            <a:r>
              <a:rPr lang="zh-CN" altLang="en-US" dirty="0"/>
              <a:t>器件特性测试</a:t>
            </a:r>
            <a:r>
              <a:rPr lang="en-US" altLang="zh-CN" dirty="0"/>
              <a:t>——</a:t>
            </a:r>
            <a:r>
              <a:rPr lang="zh-CN" altLang="en-US" dirty="0"/>
              <a:t>钝化层保护作用</a:t>
            </a:r>
          </a:p>
        </p:txBody>
      </p:sp>
    </p:spTree>
    <p:extLst>
      <p:ext uri="{BB962C8B-B14F-4D97-AF65-F5344CB8AC3E}">
        <p14:creationId xmlns:p14="http://schemas.microsoft.com/office/powerpoint/2010/main" val="11860009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 xmlns:a16="http://schemas.microsoft.com/office/drawing/2014/main" id="{695DB709-4743-45C7-96C3-FAC7220389B5}"/>
              </a:ext>
            </a:extLst>
          </p:cNvPr>
          <p:cNvSpPr>
            <a:spLocks noGrp="1"/>
          </p:cNvSpPr>
          <p:nvPr>
            <p:ph sz="quarter" idx="10"/>
          </p:nvPr>
        </p:nvSpPr>
        <p:spPr/>
        <p:txBody>
          <a:bodyPr/>
          <a:lstStyle/>
          <a:p>
            <a:r>
              <a:rPr lang="en-US" altLang="zh-CN" dirty="0"/>
              <a:t>850</a:t>
            </a:r>
            <a:r>
              <a:rPr lang="zh-CN" altLang="en-US" dirty="0"/>
              <a:t>℃高温处理前</a:t>
            </a:r>
          </a:p>
        </p:txBody>
      </p:sp>
      <p:sp>
        <p:nvSpPr>
          <p:cNvPr id="5" name="内容占位符 4">
            <a:extLst>
              <a:ext uri="{FF2B5EF4-FFF2-40B4-BE49-F238E27FC236}">
                <a16:creationId xmlns="" xmlns:a16="http://schemas.microsoft.com/office/drawing/2014/main" id="{C448BD65-7038-4D09-9473-7EF6174846A3}"/>
              </a:ext>
            </a:extLst>
          </p:cNvPr>
          <p:cNvSpPr>
            <a:spLocks noGrp="1"/>
          </p:cNvSpPr>
          <p:nvPr>
            <p:ph sz="quarter" idx="11"/>
          </p:nvPr>
        </p:nvSpPr>
        <p:spPr>
          <a:xfrm>
            <a:off x="4786313" y="1717675"/>
            <a:ext cx="4032250" cy="4826248"/>
          </a:xfrm>
        </p:spPr>
        <p:txBody>
          <a:bodyPr/>
          <a:lstStyle/>
          <a:p>
            <a:r>
              <a:rPr lang="en-US" altLang="zh-CN" dirty="0"/>
              <a:t>850</a:t>
            </a:r>
            <a:r>
              <a:rPr lang="zh-CN" altLang="en-US" dirty="0"/>
              <a:t>℃高温处理后</a:t>
            </a:r>
          </a:p>
          <a:p>
            <a:pPr marL="0" indent="0">
              <a:buNone/>
            </a:pPr>
            <a:endParaRPr lang="zh-CN" altLang="en-US" dirty="0"/>
          </a:p>
        </p:txBody>
      </p:sp>
      <p:sp>
        <p:nvSpPr>
          <p:cNvPr id="3" name="标题 2">
            <a:extLst>
              <a:ext uri="{FF2B5EF4-FFF2-40B4-BE49-F238E27FC236}">
                <a16:creationId xmlns="" xmlns:a16="http://schemas.microsoft.com/office/drawing/2014/main" id="{CE4FCF4F-E997-48C4-9E9E-181FA37FB504}"/>
              </a:ext>
            </a:extLst>
          </p:cNvPr>
          <p:cNvSpPr>
            <a:spLocks noGrp="1"/>
          </p:cNvSpPr>
          <p:nvPr>
            <p:ph type="title"/>
          </p:nvPr>
        </p:nvSpPr>
        <p:spPr/>
        <p:txBody>
          <a:bodyPr>
            <a:normAutofit/>
          </a:bodyPr>
          <a:lstStyle/>
          <a:p>
            <a:r>
              <a:rPr lang="zh-CN" altLang="en-US" dirty="0"/>
              <a:t>器件特性测试</a:t>
            </a:r>
            <a:r>
              <a:rPr lang="en-US" altLang="zh-CN" dirty="0"/>
              <a:t>——</a:t>
            </a:r>
            <a:r>
              <a:rPr lang="zh-CN" altLang="en-US" dirty="0"/>
              <a:t>电极观测（无钝化层） </a:t>
            </a:r>
          </a:p>
        </p:txBody>
      </p:sp>
      <p:pic>
        <p:nvPicPr>
          <p:cNvPr id="11266" name="图片 25">
            <a:extLst>
              <a:ext uri="{FF2B5EF4-FFF2-40B4-BE49-F238E27FC236}">
                <a16:creationId xmlns="" xmlns:a16="http://schemas.microsoft.com/office/drawing/2014/main" id="{3601AB73-4E93-4B99-9AA2-D6DEDBAC45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2155825"/>
            <a:ext cx="3116263"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a:extLst>
              <a:ext uri="{FF2B5EF4-FFF2-40B4-BE49-F238E27FC236}">
                <a16:creationId xmlns="" xmlns:a16="http://schemas.microsoft.com/office/drawing/2014/main" id="{F5266B06-DE4D-44E7-972B-096327EE94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349874"/>
            <a:ext cx="3217862"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26">
            <a:extLst>
              <a:ext uri="{FF2B5EF4-FFF2-40B4-BE49-F238E27FC236}">
                <a16:creationId xmlns="" xmlns:a16="http://schemas.microsoft.com/office/drawing/2014/main" id="{A211DCBB-3404-4E27-9345-FD400F25E7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2538" y="2155825"/>
            <a:ext cx="3122612"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图片 2">
            <a:extLst>
              <a:ext uri="{FF2B5EF4-FFF2-40B4-BE49-F238E27FC236}">
                <a16:creationId xmlns="" xmlns:a16="http://schemas.microsoft.com/office/drawing/2014/main" id="{F0F153C5-41D5-45AF-8BDE-696951E42D1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9525" y="4373198"/>
            <a:ext cx="3068638" cy="233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35340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95B7AD8A-BA4B-4948-ACD0-48BEBAEE0389}"/>
              </a:ext>
            </a:extLst>
          </p:cNvPr>
          <p:cNvSpPr>
            <a:spLocks noGrp="1"/>
          </p:cNvSpPr>
          <p:nvPr>
            <p:ph sz="quarter" idx="10"/>
          </p:nvPr>
        </p:nvSpPr>
        <p:spPr/>
        <p:txBody>
          <a:bodyPr/>
          <a:lstStyle/>
          <a:p>
            <a:r>
              <a:rPr lang="en-US" altLang="zh-CN" dirty="0"/>
              <a:t>850</a:t>
            </a:r>
            <a:r>
              <a:rPr lang="zh-CN" altLang="en-US" dirty="0"/>
              <a:t>℃高温处理前</a:t>
            </a:r>
          </a:p>
        </p:txBody>
      </p:sp>
      <p:sp>
        <p:nvSpPr>
          <p:cNvPr id="3" name="内容占位符 2">
            <a:extLst>
              <a:ext uri="{FF2B5EF4-FFF2-40B4-BE49-F238E27FC236}">
                <a16:creationId xmlns="" xmlns:a16="http://schemas.microsoft.com/office/drawing/2014/main" id="{FE5342A7-15F4-40D6-910F-FB821E4167A7}"/>
              </a:ext>
            </a:extLst>
          </p:cNvPr>
          <p:cNvSpPr>
            <a:spLocks noGrp="1"/>
          </p:cNvSpPr>
          <p:nvPr>
            <p:ph sz="quarter" idx="11"/>
          </p:nvPr>
        </p:nvSpPr>
        <p:spPr/>
        <p:txBody>
          <a:bodyPr/>
          <a:lstStyle/>
          <a:p>
            <a:r>
              <a:rPr lang="en-US" altLang="zh-CN" dirty="0"/>
              <a:t>850</a:t>
            </a:r>
            <a:r>
              <a:rPr lang="zh-CN" altLang="en-US" dirty="0"/>
              <a:t>℃高温处理后</a:t>
            </a:r>
          </a:p>
          <a:p>
            <a:pPr marL="0" indent="0">
              <a:buNone/>
            </a:pPr>
            <a:endParaRPr lang="zh-CN" altLang="en-US" dirty="0"/>
          </a:p>
        </p:txBody>
      </p:sp>
      <p:sp>
        <p:nvSpPr>
          <p:cNvPr id="4" name="标题 3">
            <a:extLst>
              <a:ext uri="{FF2B5EF4-FFF2-40B4-BE49-F238E27FC236}">
                <a16:creationId xmlns="" xmlns:a16="http://schemas.microsoft.com/office/drawing/2014/main" id="{93A13439-C309-439E-B43F-E3043A93C003}"/>
              </a:ext>
            </a:extLst>
          </p:cNvPr>
          <p:cNvSpPr>
            <a:spLocks noGrp="1"/>
          </p:cNvSpPr>
          <p:nvPr>
            <p:ph type="title"/>
          </p:nvPr>
        </p:nvSpPr>
        <p:spPr/>
        <p:txBody>
          <a:bodyPr/>
          <a:lstStyle/>
          <a:p>
            <a:r>
              <a:rPr lang="zh-CN" altLang="en-US" dirty="0"/>
              <a:t>器件特性测试</a:t>
            </a:r>
            <a:r>
              <a:rPr lang="en-US" altLang="zh-CN" dirty="0"/>
              <a:t>——</a:t>
            </a:r>
            <a:r>
              <a:rPr lang="zh-CN" altLang="en-US" dirty="0"/>
              <a:t>电极观测（有钝化层） </a:t>
            </a:r>
          </a:p>
        </p:txBody>
      </p:sp>
      <p:pic>
        <p:nvPicPr>
          <p:cNvPr id="12290" name="图片 6">
            <a:extLst>
              <a:ext uri="{FF2B5EF4-FFF2-40B4-BE49-F238E27FC236}">
                <a16:creationId xmlns="" xmlns:a16="http://schemas.microsoft.com/office/drawing/2014/main" id="{2E1724AD-F6F7-4C74-8BAB-1C00A075B3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5437" y="2262188"/>
            <a:ext cx="3606614" cy="27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8">
            <a:extLst>
              <a:ext uri="{FF2B5EF4-FFF2-40B4-BE49-F238E27FC236}">
                <a16:creationId xmlns="" xmlns:a16="http://schemas.microsoft.com/office/drawing/2014/main" id="{8B1C2707-6B6F-43BC-AD7F-13ABB4642B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6313" y="2262188"/>
            <a:ext cx="3606613" cy="27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12611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87101B44-8DE3-4D39-BC18-22ED63D1990E}"/>
              </a:ext>
            </a:extLst>
          </p:cNvPr>
          <p:cNvSpPr>
            <a:spLocks noGrp="1"/>
          </p:cNvSpPr>
          <p:nvPr>
            <p:ph sz="quarter" idx="10"/>
          </p:nvPr>
        </p:nvSpPr>
        <p:spPr/>
        <p:txBody>
          <a:bodyPr/>
          <a:lstStyle/>
          <a:p>
            <a:r>
              <a:rPr lang="en-US" altLang="zh-CN" dirty="0"/>
              <a:t>850</a:t>
            </a:r>
            <a:r>
              <a:rPr lang="zh-CN" altLang="en-US" dirty="0"/>
              <a:t>℃高温处理前</a:t>
            </a:r>
          </a:p>
        </p:txBody>
      </p:sp>
      <p:sp>
        <p:nvSpPr>
          <p:cNvPr id="3" name="内容占位符 2">
            <a:extLst>
              <a:ext uri="{FF2B5EF4-FFF2-40B4-BE49-F238E27FC236}">
                <a16:creationId xmlns="" xmlns:a16="http://schemas.microsoft.com/office/drawing/2014/main" id="{3F1F31FD-B9E3-4BB0-9E20-7F26244EB029}"/>
              </a:ext>
            </a:extLst>
          </p:cNvPr>
          <p:cNvSpPr>
            <a:spLocks noGrp="1"/>
          </p:cNvSpPr>
          <p:nvPr>
            <p:ph sz="quarter" idx="11"/>
          </p:nvPr>
        </p:nvSpPr>
        <p:spPr/>
        <p:txBody>
          <a:bodyPr/>
          <a:lstStyle/>
          <a:p>
            <a:r>
              <a:rPr lang="en-US" altLang="zh-CN" dirty="0"/>
              <a:t>850</a:t>
            </a:r>
            <a:r>
              <a:rPr lang="zh-CN" altLang="en-US" dirty="0"/>
              <a:t>℃高温处理后</a:t>
            </a:r>
          </a:p>
        </p:txBody>
      </p:sp>
      <p:sp>
        <p:nvSpPr>
          <p:cNvPr id="4" name="标题 3">
            <a:extLst>
              <a:ext uri="{FF2B5EF4-FFF2-40B4-BE49-F238E27FC236}">
                <a16:creationId xmlns="" xmlns:a16="http://schemas.microsoft.com/office/drawing/2014/main" id="{97ECDC30-109D-438B-9C72-E44603B13208}"/>
              </a:ext>
            </a:extLst>
          </p:cNvPr>
          <p:cNvSpPr>
            <a:spLocks noGrp="1"/>
          </p:cNvSpPr>
          <p:nvPr>
            <p:ph type="title"/>
          </p:nvPr>
        </p:nvSpPr>
        <p:spPr/>
        <p:txBody>
          <a:bodyPr/>
          <a:lstStyle/>
          <a:p>
            <a:r>
              <a:rPr lang="zh-CN" altLang="en-US" dirty="0"/>
              <a:t>器件特性测试</a:t>
            </a:r>
            <a:r>
              <a:rPr lang="en-US" altLang="zh-CN" dirty="0"/>
              <a:t>——</a:t>
            </a:r>
            <a:r>
              <a:rPr lang="zh-CN" altLang="en-US" dirty="0"/>
              <a:t>衬底测试 </a:t>
            </a:r>
            <a:r>
              <a:rPr lang="en-US" altLang="zh-CN" dirty="0"/>
              <a:t>(</a:t>
            </a:r>
            <a:r>
              <a:rPr lang="zh-CN" altLang="en-US" dirty="0"/>
              <a:t>无钝化层</a:t>
            </a:r>
            <a:r>
              <a:rPr lang="en-US" altLang="zh-CN" dirty="0"/>
              <a:t>)</a:t>
            </a:r>
            <a:endParaRPr lang="zh-CN" altLang="en-US" dirty="0"/>
          </a:p>
        </p:txBody>
      </p:sp>
      <p:pic>
        <p:nvPicPr>
          <p:cNvPr id="13314" name="图片 229">
            <a:extLst>
              <a:ext uri="{FF2B5EF4-FFF2-40B4-BE49-F238E27FC236}">
                <a16:creationId xmlns="" xmlns:a16="http://schemas.microsoft.com/office/drawing/2014/main" id="{719C5055-3A4B-4B42-A9E2-08526DEB83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6675" y="2157413"/>
            <a:ext cx="3021013"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1">
            <a:extLst>
              <a:ext uri="{FF2B5EF4-FFF2-40B4-BE49-F238E27FC236}">
                <a16:creationId xmlns="" xmlns:a16="http://schemas.microsoft.com/office/drawing/2014/main" id="{8997F0A9-6C90-4DF7-9C8E-B1F000E15E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6675" y="4666638"/>
            <a:ext cx="2883051" cy="187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a:extLst>
              <a:ext uri="{FF2B5EF4-FFF2-40B4-BE49-F238E27FC236}">
                <a16:creationId xmlns="" xmlns:a16="http://schemas.microsoft.com/office/drawing/2014/main" id="{8FEC73F8-DAA2-4B49-AAF9-92588C56F647}"/>
              </a:ext>
            </a:extLst>
          </p:cNvPr>
          <p:cNvSpPr txBox="1"/>
          <p:nvPr/>
        </p:nvSpPr>
        <p:spPr>
          <a:xfrm>
            <a:off x="225001" y="2959656"/>
            <a:ext cx="598241" cy="369332"/>
          </a:xfrm>
          <a:prstGeom prst="rect">
            <a:avLst/>
          </a:prstGeom>
          <a:noFill/>
        </p:spPr>
        <p:txBody>
          <a:bodyPr wrap="none" rtlCol="0">
            <a:spAutoFit/>
          </a:bodyPr>
          <a:lstStyle/>
          <a:p>
            <a:r>
              <a:rPr lang="en-US" altLang="zh-CN" b="1" dirty="0"/>
              <a:t>XRD</a:t>
            </a:r>
            <a:endParaRPr lang="zh-CN" altLang="en-US" b="1" dirty="0"/>
          </a:p>
        </p:txBody>
      </p:sp>
      <p:sp>
        <p:nvSpPr>
          <p:cNvPr id="6" name="文本框 5">
            <a:extLst>
              <a:ext uri="{FF2B5EF4-FFF2-40B4-BE49-F238E27FC236}">
                <a16:creationId xmlns="" xmlns:a16="http://schemas.microsoft.com/office/drawing/2014/main" id="{D6D3F04A-9DF9-45A4-87C7-020025097993}"/>
              </a:ext>
            </a:extLst>
          </p:cNvPr>
          <p:cNvSpPr txBox="1"/>
          <p:nvPr/>
        </p:nvSpPr>
        <p:spPr>
          <a:xfrm>
            <a:off x="265878" y="5513068"/>
            <a:ext cx="570990" cy="369332"/>
          </a:xfrm>
          <a:prstGeom prst="rect">
            <a:avLst/>
          </a:prstGeom>
          <a:noFill/>
        </p:spPr>
        <p:txBody>
          <a:bodyPr wrap="none" rtlCol="0">
            <a:spAutoFit/>
          </a:bodyPr>
          <a:lstStyle/>
          <a:p>
            <a:r>
              <a:rPr lang="en-US" altLang="zh-CN" b="1" dirty="0"/>
              <a:t>EDS</a:t>
            </a:r>
            <a:endParaRPr lang="zh-CN" altLang="en-US" b="1" dirty="0"/>
          </a:p>
        </p:txBody>
      </p:sp>
      <p:pic>
        <p:nvPicPr>
          <p:cNvPr id="13316" name="图片 246">
            <a:extLst>
              <a:ext uri="{FF2B5EF4-FFF2-40B4-BE49-F238E27FC236}">
                <a16:creationId xmlns="" xmlns:a16="http://schemas.microsoft.com/office/drawing/2014/main" id="{258135DB-28A6-42AC-A8FC-700D4455EB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436"/>
          <a:stretch>
            <a:fillRect/>
          </a:stretch>
        </p:blipFill>
        <p:spPr bwMode="auto">
          <a:xfrm>
            <a:off x="5924974" y="2190751"/>
            <a:ext cx="2994025" cy="230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图片 13">
            <a:extLst>
              <a:ext uri="{FF2B5EF4-FFF2-40B4-BE49-F238E27FC236}">
                <a16:creationId xmlns="" xmlns:a16="http://schemas.microsoft.com/office/drawing/2014/main" id="{FB3340CB-77D6-4D65-81BC-1D190F4F52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24974" y="4666638"/>
            <a:ext cx="2620993" cy="161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 xmlns:a16="http://schemas.microsoft.com/office/drawing/2014/main" id="{72DA5F50-5B03-4EB8-A8C7-D3119D929644}"/>
              </a:ext>
            </a:extLst>
          </p:cNvPr>
          <p:cNvSpPr txBox="1"/>
          <p:nvPr/>
        </p:nvSpPr>
        <p:spPr>
          <a:xfrm>
            <a:off x="4849607" y="2959656"/>
            <a:ext cx="598241" cy="369332"/>
          </a:xfrm>
          <a:prstGeom prst="rect">
            <a:avLst/>
          </a:prstGeom>
          <a:noFill/>
        </p:spPr>
        <p:txBody>
          <a:bodyPr wrap="none" rtlCol="0">
            <a:spAutoFit/>
          </a:bodyPr>
          <a:lstStyle/>
          <a:p>
            <a:r>
              <a:rPr lang="en-US" altLang="zh-CN" b="1" dirty="0"/>
              <a:t>XRD</a:t>
            </a:r>
            <a:endParaRPr lang="zh-CN" altLang="en-US" b="1" dirty="0"/>
          </a:p>
        </p:txBody>
      </p:sp>
      <p:sp>
        <p:nvSpPr>
          <p:cNvPr id="12" name="文本框 11">
            <a:extLst>
              <a:ext uri="{FF2B5EF4-FFF2-40B4-BE49-F238E27FC236}">
                <a16:creationId xmlns="" xmlns:a16="http://schemas.microsoft.com/office/drawing/2014/main" id="{E0D58949-8EB3-4AD4-A344-7B3A75CFD84A}"/>
              </a:ext>
            </a:extLst>
          </p:cNvPr>
          <p:cNvSpPr txBox="1"/>
          <p:nvPr/>
        </p:nvSpPr>
        <p:spPr>
          <a:xfrm>
            <a:off x="4849607" y="5513068"/>
            <a:ext cx="570990" cy="369332"/>
          </a:xfrm>
          <a:prstGeom prst="rect">
            <a:avLst/>
          </a:prstGeom>
          <a:noFill/>
        </p:spPr>
        <p:txBody>
          <a:bodyPr wrap="none" rtlCol="0">
            <a:spAutoFit/>
          </a:bodyPr>
          <a:lstStyle/>
          <a:p>
            <a:r>
              <a:rPr lang="en-US" altLang="zh-CN" b="1" dirty="0"/>
              <a:t>EDS</a:t>
            </a:r>
            <a:endParaRPr lang="zh-CN" altLang="en-US" b="1" dirty="0"/>
          </a:p>
        </p:txBody>
      </p:sp>
    </p:spTree>
    <p:extLst>
      <p:ext uri="{BB962C8B-B14F-4D97-AF65-F5344CB8AC3E}">
        <p14:creationId xmlns:p14="http://schemas.microsoft.com/office/powerpoint/2010/main" val="31401507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4EBD61B9-C373-428D-B671-B68D68A776BE}"/>
              </a:ext>
            </a:extLst>
          </p:cNvPr>
          <p:cNvSpPr>
            <a:spLocks noGrp="1"/>
          </p:cNvSpPr>
          <p:nvPr>
            <p:ph sz="quarter" idx="10"/>
          </p:nvPr>
        </p:nvSpPr>
        <p:spPr/>
        <p:txBody>
          <a:bodyPr/>
          <a:lstStyle/>
          <a:p>
            <a:r>
              <a:rPr lang="en-US" altLang="zh-CN" dirty="0"/>
              <a:t>850</a:t>
            </a:r>
            <a:r>
              <a:rPr lang="zh-CN" altLang="en-US" dirty="0"/>
              <a:t>℃高温处理前</a:t>
            </a:r>
          </a:p>
        </p:txBody>
      </p:sp>
      <p:sp>
        <p:nvSpPr>
          <p:cNvPr id="3" name="内容占位符 2">
            <a:extLst>
              <a:ext uri="{FF2B5EF4-FFF2-40B4-BE49-F238E27FC236}">
                <a16:creationId xmlns="" xmlns:a16="http://schemas.microsoft.com/office/drawing/2014/main" id="{E8263A35-553A-4507-B1B0-E4A011D4C821}"/>
              </a:ext>
            </a:extLst>
          </p:cNvPr>
          <p:cNvSpPr>
            <a:spLocks noGrp="1"/>
          </p:cNvSpPr>
          <p:nvPr>
            <p:ph sz="quarter" idx="11"/>
          </p:nvPr>
        </p:nvSpPr>
        <p:spPr>
          <a:xfrm>
            <a:off x="4786313" y="1717675"/>
            <a:ext cx="4032250" cy="4826248"/>
          </a:xfrm>
        </p:spPr>
        <p:txBody>
          <a:bodyPr/>
          <a:lstStyle/>
          <a:p>
            <a:r>
              <a:rPr lang="en-US" altLang="zh-CN" dirty="0"/>
              <a:t>850</a:t>
            </a:r>
            <a:r>
              <a:rPr lang="zh-CN" altLang="en-US" dirty="0"/>
              <a:t>℃高温处理后</a:t>
            </a:r>
          </a:p>
        </p:txBody>
      </p:sp>
      <p:sp>
        <p:nvSpPr>
          <p:cNvPr id="4" name="标题 3">
            <a:extLst>
              <a:ext uri="{FF2B5EF4-FFF2-40B4-BE49-F238E27FC236}">
                <a16:creationId xmlns="" xmlns:a16="http://schemas.microsoft.com/office/drawing/2014/main" id="{9E94C44A-795A-4B5B-BEA8-7AE755032C47}"/>
              </a:ext>
            </a:extLst>
          </p:cNvPr>
          <p:cNvSpPr>
            <a:spLocks noGrp="1"/>
          </p:cNvSpPr>
          <p:nvPr>
            <p:ph type="title"/>
          </p:nvPr>
        </p:nvSpPr>
        <p:spPr/>
        <p:txBody>
          <a:bodyPr/>
          <a:lstStyle/>
          <a:p>
            <a:r>
              <a:rPr lang="zh-CN" altLang="en-US" dirty="0"/>
              <a:t>器件特性测试</a:t>
            </a:r>
            <a:r>
              <a:rPr lang="en-US" altLang="zh-CN" dirty="0"/>
              <a:t>——</a:t>
            </a:r>
            <a:r>
              <a:rPr lang="zh-CN" altLang="en-US" dirty="0"/>
              <a:t>衬底测试 </a:t>
            </a:r>
            <a:r>
              <a:rPr lang="en-US" altLang="zh-CN" dirty="0"/>
              <a:t>(</a:t>
            </a:r>
            <a:r>
              <a:rPr lang="zh-CN" altLang="en-US" dirty="0"/>
              <a:t>有钝化层</a:t>
            </a:r>
            <a:r>
              <a:rPr lang="en-US" altLang="zh-CN" dirty="0"/>
              <a:t>)</a:t>
            </a:r>
            <a:endParaRPr lang="zh-CN" altLang="en-US" dirty="0"/>
          </a:p>
        </p:txBody>
      </p:sp>
      <p:pic>
        <p:nvPicPr>
          <p:cNvPr id="5" name="图片 229">
            <a:extLst>
              <a:ext uri="{FF2B5EF4-FFF2-40B4-BE49-F238E27FC236}">
                <a16:creationId xmlns="" xmlns:a16="http://schemas.microsoft.com/office/drawing/2014/main" id="{C6F5196D-534C-427B-8963-E8741D9471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6675" y="2157413"/>
            <a:ext cx="3021013"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11">
            <a:extLst>
              <a:ext uri="{FF2B5EF4-FFF2-40B4-BE49-F238E27FC236}">
                <a16:creationId xmlns="" xmlns:a16="http://schemas.microsoft.com/office/drawing/2014/main" id="{FC658709-704E-4A07-96F3-B4AE34F25B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6675" y="4666638"/>
            <a:ext cx="2883051" cy="1877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 xmlns:a16="http://schemas.microsoft.com/office/drawing/2014/main" id="{2F722634-4C46-48BE-B70C-47056FE48E34}"/>
              </a:ext>
            </a:extLst>
          </p:cNvPr>
          <p:cNvSpPr txBox="1"/>
          <p:nvPr/>
        </p:nvSpPr>
        <p:spPr>
          <a:xfrm>
            <a:off x="225001" y="2959656"/>
            <a:ext cx="598241" cy="369332"/>
          </a:xfrm>
          <a:prstGeom prst="rect">
            <a:avLst/>
          </a:prstGeom>
          <a:noFill/>
        </p:spPr>
        <p:txBody>
          <a:bodyPr wrap="none" rtlCol="0">
            <a:spAutoFit/>
          </a:bodyPr>
          <a:lstStyle/>
          <a:p>
            <a:r>
              <a:rPr lang="en-US" altLang="zh-CN" b="1" dirty="0"/>
              <a:t>XRD</a:t>
            </a:r>
            <a:endParaRPr lang="zh-CN" altLang="en-US" b="1" dirty="0"/>
          </a:p>
        </p:txBody>
      </p:sp>
      <p:sp>
        <p:nvSpPr>
          <p:cNvPr id="8" name="文本框 7">
            <a:extLst>
              <a:ext uri="{FF2B5EF4-FFF2-40B4-BE49-F238E27FC236}">
                <a16:creationId xmlns="" xmlns:a16="http://schemas.microsoft.com/office/drawing/2014/main" id="{342E239F-E9E5-46F9-9DFC-8DE1A1324A63}"/>
              </a:ext>
            </a:extLst>
          </p:cNvPr>
          <p:cNvSpPr txBox="1"/>
          <p:nvPr/>
        </p:nvSpPr>
        <p:spPr>
          <a:xfrm>
            <a:off x="5008512" y="5665468"/>
            <a:ext cx="570990" cy="369332"/>
          </a:xfrm>
          <a:prstGeom prst="rect">
            <a:avLst/>
          </a:prstGeom>
          <a:noFill/>
        </p:spPr>
        <p:txBody>
          <a:bodyPr wrap="none" rtlCol="0">
            <a:spAutoFit/>
          </a:bodyPr>
          <a:lstStyle/>
          <a:p>
            <a:r>
              <a:rPr lang="en-US" altLang="zh-CN" b="1" dirty="0"/>
              <a:t>EDS</a:t>
            </a:r>
            <a:endParaRPr lang="zh-CN" altLang="en-US" b="1" dirty="0"/>
          </a:p>
        </p:txBody>
      </p:sp>
      <p:pic>
        <p:nvPicPr>
          <p:cNvPr id="14338" name="图片 247">
            <a:extLst>
              <a:ext uri="{FF2B5EF4-FFF2-40B4-BE49-F238E27FC236}">
                <a16:creationId xmlns="" xmlns:a16="http://schemas.microsoft.com/office/drawing/2014/main" id="{66222266-9A87-47E8-A77C-48280B28BB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9818" y="2157413"/>
            <a:ext cx="2871788"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5">
            <a:extLst>
              <a:ext uri="{FF2B5EF4-FFF2-40B4-BE49-F238E27FC236}">
                <a16:creationId xmlns="" xmlns:a16="http://schemas.microsoft.com/office/drawing/2014/main" id="{604D7123-EB3D-4495-9915-0EF7FCA777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9818" y="4666638"/>
            <a:ext cx="2715082" cy="1764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 xmlns:a16="http://schemas.microsoft.com/office/drawing/2014/main" id="{DC0647D4-841C-47B6-A4B3-CB12107F2274}"/>
              </a:ext>
            </a:extLst>
          </p:cNvPr>
          <p:cNvSpPr txBox="1"/>
          <p:nvPr/>
        </p:nvSpPr>
        <p:spPr>
          <a:xfrm>
            <a:off x="4979983" y="2959656"/>
            <a:ext cx="598241" cy="369332"/>
          </a:xfrm>
          <a:prstGeom prst="rect">
            <a:avLst/>
          </a:prstGeom>
          <a:noFill/>
        </p:spPr>
        <p:txBody>
          <a:bodyPr wrap="none" rtlCol="0">
            <a:spAutoFit/>
          </a:bodyPr>
          <a:lstStyle/>
          <a:p>
            <a:r>
              <a:rPr lang="en-US" altLang="zh-CN" b="1" dirty="0"/>
              <a:t>XRD</a:t>
            </a:r>
            <a:endParaRPr lang="zh-CN" altLang="en-US" b="1" dirty="0"/>
          </a:p>
        </p:txBody>
      </p:sp>
      <p:sp>
        <p:nvSpPr>
          <p:cNvPr id="12" name="文本框 11">
            <a:extLst>
              <a:ext uri="{FF2B5EF4-FFF2-40B4-BE49-F238E27FC236}">
                <a16:creationId xmlns="" xmlns:a16="http://schemas.microsoft.com/office/drawing/2014/main" id="{5F11B3DE-A06F-495A-A9E2-004806CAEED1}"/>
              </a:ext>
            </a:extLst>
          </p:cNvPr>
          <p:cNvSpPr txBox="1"/>
          <p:nvPr/>
        </p:nvSpPr>
        <p:spPr>
          <a:xfrm>
            <a:off x="418278" y="5665468"/>
            <a:ext cx="570990" cy="369332"/>
          </a:xfrm>
          <a:prstGeom prst="rect">
            <a:avLst/>
          </a:prstGeom>
          <a:noFill/>
        </p:spPr>
        <p:txBody>
          <a:bodyPr wrap="none" rtlCol="0">
            <a:spAutoFit/>
          </a:bodyPr>
          <a:lstStyle/>
          <a:p>
            <a:r>
              <a:rPr lang="en-US" altLang="zh-CN" b="1" dirty="0"/>
              <a:t>EDS</a:t>
            </a:r>
            <a:endParaRPr lang="zh-CN" altLang="en-US" b="1" dirty="0"/>
          </a:p>
        </p:txBody>
      </p:sp>
    </p:spTree>
    <p:extLst>
      <p:ext uri="{BB962C8B-B14F-4D97-AF65-F5344CB8AC3E}">
        <p14:creationId xmlns:p14="http://schemas.microsoft.com/office/powerpoint/2010/main" val="9993160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 xmlns:a16="http://schemas.microsoft.com/office/drawing/2014/main" id="{1F8B14F2-A398-499A-94D1-E9ED84FD545E}"/>
              </a:ext>
            </a:extLst>
          </p:cNvPr>
          <p:cNvSpPr>
            <a:spLocks noGrp="1"/>
          </p:cNvSpPr>
          <p:nvPr>
            <p:ph type="title"/>
          </p:nvPr>
        </p:nvSpPr>
        <p:spPr/>
        <p:txBody>
          <a:bodyPr/>
          <a:lstStyle/>
          <a:p>
            <a:r>
              <a:rPr lang="zh-CN" altLang="en-US" dirty="0"/>
              <a:t>器件特性测试</a:t>
            </a:r>
            <a:r>
              <a:rPr lang="en-US" altLang="zh-CN" dirty="0"/>
              <a:t>——</a:t>
            </a:r>
            <a:r>
              <a:rPr lang="zh-CN" altLang="en-US" dirty="0"/>
              <a:t>衬底测试总结</a:t>
            </a:r>
          </a:p>
        </p:txBody>
      </p:sp>
      <p:sp>
        <p:nvSpPr>
          <p:cNvPr id="9" name="内容占位符 8">
            <a:extLst>
              <a:ext uri="{FF2B5EF4-FFF2-40B4-BE49-F238E27FC236}">
                <a16:creationId xmlns="" xmlns:a16="http://schemas.microsoft.com/office/drawing/2014/main" id="{01B64793-B1C2-461F-B6DE-6B357D17D608}"/>
              </a:ext>
            </a:extLst>
          </p:cNvPr>
          <p:cNvSpPr>
            <a:spLocks noGrp="1"/>
          </p:cNvSpPr>
          <p:nvPr>
            <p:ph sz="quarter" idx="10"/>
          </p:nvPr>
        </p:nvSpPr>
        <p:spPr/>
        <p:txBody>
          <a:bodyPr/>
          <a:lstStyle/>
          <a:p>
            <a:endParaRPr lang="en-US" altLang="zh-CN" dirty="0"/>
          </a:p>
          <a:p>
            <a:endParaRPr lang="en-US" altLang="zh-CN" dirty="0"/>
          </a:p>
          <a:p>
            <a:endParaRPr lang="en-US" altLang="zh-CN" dirty="0"/>
          </a:p>
          <a:p>
            <a:endParaRPr lang="en-US" altLang="zh-CN" dirty="0"/>
          </a:p>
          <a:p>
            <a:pPr marL="457200" indent="-457200">
              <a:buFont typeface="+mj-lt"/>
              <a:buAutoNum type="arabicPeriod"/>
            </a:pPr>
            <a:r>
              <a:rPr lang="zh-CN" altLang="en-US" dirty="0"/>
              <a:t>钝化层能够保护铂电极在高温下不产生挥发与积聚问题</a:t>
            </a:r>
            <a:endParaRPr lang="en-US" altLang="zh-CN" dirty="0"/>
          </a:p>
          <a:p>
            <a:pPr marL="457200" indent="-457200">
              <a:buFont typeface="+mj-lt"/>
              <a:buAutoNum type="arabicPeriod"/>
            </a:pPr>
            <a:r>
              <a:rPr lang="zh-CN" altLang="en-US" dirty="0"/>
              <a:t>钝化层能够极大减小衬底表面衍射角</a:t>
            </a:r>
            <a:r>
              <a:rPr lang="en-US" altLang="zh-CN" dirty="0"/>
              <a:t>/</a:t>
            </a:r>
            <a:r>
              <a:rPr lang="zh-CN" altLang="en-US" dirty="0"/>
              <a:t>镜面指数变化，防止由于重结晶导致的晶体结构改变</a:t>
            </a:r>
            <a:endParaRPr lang="en-US" altLang="zh-CN" dirty="0"/>
          </a:p>
          <a:p>
            <a:pPr marL="457200" indent="-457200">
              <a:buFont typeface="+mj-lt"/>
              <a:buAutoNum type="arabicPeriod"/>
            </a:pPr>
            <a:r>
              <a:rPr lang="zh-CN" altLang="en-US" dirty="0"/>
              <a:t>钝化层能够保证晶体元素成分比稳定，即抑制衬底材料在高温下的分解反应或氧缺失现象。</a:t>
            </a:r>
          </a:p>
        </p:txBody>
      </p:sp>
      <p:pic>
        <p:nvPicPr>
          <p:cNvPr id="10" name="内容占位符 6">
            <a:extLst>
              <a:ext uri="{FF2B5EF4-FFF2-40B4-BE49-F238E27FC236}">
                <a16:creationId xmlns="" xmlns:a16="http://schemas.microsoft.com/office/drawing/2014/main" id="{60D81C50-1D76-4038-94A9-28F08B798540}"/>
              </a:ext>
            </a:extLst>
          </p:cNvPr>
          <p:cNvPicPr>
            <a:picLocks noChangeAspect="1"/>
          </p:cNvPicPr>
          <p:nvPr/>
        </p:nvPicPr>
        <p:blipFill>
          <a:blip r:embed="rId2"/>
          <a:stretch>
            <a:fillRect/>
          </a:stretch>
        </p:blipFill>
        <p:spPr>
          <a:xfrm>
            <a:off x="493712" y="1920800"/>
            <a:ext cx="8372475" cy="1632025"/>
          </a:xfrm>
          <a:prstGeom prst="rect">
            <a:avLst/>
          </a:prstGeom>
        </p:spPr>
      </p:pic>
    </p:spTree>
    <p:extLst>
      <p:ext uri="{BB962C8B-B14F-4D97-AF65-F5344CB8AC3E}">
        <p14:creationId xmlns:p14="http://schemas.microsoft.com/office/powerpoint/2010/main" val="2424171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a:extLst>
              <a:ext uri="{FF2B5EF4-FFF2-40B4-BE49-F238E27FC236}">
                <a16:creationId xmlns="" xmlns:a16="http://schemas.microsoft.com/office/drawing/2014/main" id="{F2E9544E-4CF3-4473-AC52-4CD636CECD51}"/>
              </a:ext>
            </a:extLst>
          </p:cNvPr>
          <p:cNvPicPr>
            <a:picLocks noGrp="1" noChangeAspect="1"/>
          </p:cNvPicPr>
          <p:nvPr>
            <p:ph sz="quarter" idx="10"/>
          </p:nvPr>
        </p:nvPicPr>
        <p:blipFill>
          <a:blip r:embed="rId2"/>
          <a:stretch>
            <a:fillRect/>
          </a:stretch>
        </p:blipFill>
        <p:spPr>
          <a:xfrm>
            <a:off x="513151" y="1618775"/>
            <a:ext cx="3105635" cy="2520000"/>
          </a:xfrm>
          <a:prstGeom prst="rect">
            <a:avLst/>
          </a:prstGeom>
        </p:spPr>
      </p:pic>
      <p:pic>
        <p:nvPicPr>
          <p:cNvPr id="7" name="内容占位符 6">
            <a:extLst>
              <a:ext uri="{FF2B5EF4-FFF2-40B4-BE49-F238E27FC236}">
                <a16:creationId xmlns="" xmlns:a16="http://schemas.microsoft.com/office/drawing/2014/main" id="{396AADFB-AD78-40EE-84E4-902C13044040}"/>
              </a:ext>
            </a:extLst>
          </p:cNvPr>
          <p:cNvPicPr>
            <a:picLocks noGrp="1" noChangeAspect="1"/>
          </p:cNvPicPr>
          <p:nvPr>
            <p:ph sz="quarter" idx="11"/>
          </p:nvPr>
        </p:nvPicPr>
        <p:blipFill>
          <a:blip r:embed="rId3"/>
          <a:stretch>
            <a:fillRect/>
          </a:stretch>
        </p:blipFill>
        <p:spPr>
          <a:xfrm>
            <a:off x="510785" y="4138775"/>
            <a:ext cx="3108001" cy="2520000"/>
          </a:xfrm>
          <a:prstGeom prst="rect">
            <a:avLst/>
          </a:prstGeom>
        </p:spPr>
      </p:pic>
      <p:sp>
        <p:nvSpPr>
          <p:cNvPr id="3" name="标题 2">
            <a:extLst>
              <a:ext uri="{FF2B5EF4-FFF2-40B4-BE49-F238E27FC236}">
                <a16:creationId xmlns="" xmlns:a16="http://schemas.microsoft.com/office/drawing/2014/main" id="{D51710C2-8380-43FA-9CE6-6A6AE308E01B}"/>
              </a:ext>
            </a:extLst>
          </p:cNvPr>
          <p:cNvSpPr>
            <a:spLocks noGrp="1"/>
          </p:cNvSpPr>
          <p:nvPr>
            <p:ph type="title"/>
          </p:nvPr>
        </p:nvSpPr>
        <p:spPr/>
        <p:txBody>
          <a:bodyPr/>
          <a:lstStyle/>
          <a:p>
            <a:r>
              <a:rPr lang="zh-CN" altLang="en-US" dirty="0"/>
              <a:t>器件特性测试</a:t>
            </a:r>
            <a:r>
              <a:rPr lang="en-US" altLang="zh-CN" dirty="0"/>
              <a:t>——S11</a:t>
            </a:r>
            <a:r>
              <a:rPr lang="zh-CN" altLang="en-US" dirty="0"/>
              <a:t>参数测试</a:t>
            </a:r>
          </a:p>
        </p:txBody>
      </p:sp>
      <p:pic>
        <p:nvPicPr>
          <p:cNvPr id="8" name="图片 7">
            <a:extLst>
              <a:ext uri="{FF2B5EF4-FFF2-40B4-BE49-F238E27FC236}">
                <a16:creationId xmlns="" xmlns:a16="http://schemas.microsoft.com/office/drawing/2014/main" id="{D5368DBB-FA50-4211-812F-BF8132C8513E}"/>
              </a:ext>
            </a:extLst>
          </p:cNvPr>
          <p:cNvPicPr>
            <a:picLocks noChangeAspect="1"/>
          </p:cNvPicPr>
          <p:nvPr/>
        </p:nvPicPr>
        <p:blipFill>
          <a:blip r:embed="rId4"/>
          <a:stretch>
            <a:fillRect/>
          </a:stretch>
        </p:blipFill>
        <p:spPr>
          <a:xfrm>
            <a:off x="3752878" y="1618775"/>
            <a:ext cx="2695903" cy="2520000"/>
          </a:xfrm>
          <a:prstGeom prst="rect">
            <a:avLst/>
          </a:prstGeom>
        </p:spPr>
      </p:pic>
      <p:pic>
        <p:nvPicPr>
          <p:cNvPr id="9" name="图片 8">
            <a:extLst>
              <a:ext uri="{FF2B5EF4-FFF2-40B4-BE49-F238E27FC236}">
                <a16:creationId xmlns="" xmlns:a16="http://schemas.microsoft.com/office/drawing/2014/main" id="{9CF33641-8C23-476E-9207-EE2CB768C5A6}"/>
              </a:ext>
            </a:extLst>
          </p:cNvPr>
          <p:cNvPicPr>
            <a:picLocks noChangeAspect="1"/>
          </p:cNvPicPr>
          <p:nvPr/>
        </p:nvPicPr>
        <p:blipFill>
          <a:blip r:embed="rId5"/>
          <a:stretch>
            <a:fillRect/>
          </a:stretch>
        </p:blipFill>
        <p:spPr>
          <a:xfrm>
            <a:off x="3752878" y="4142425"/>
            <a:ext cx="2740452" cy="2520000"/>
          </a:xfrm>
          <a:prstGeom prst="rect">
            <a:avLst/>
          </a:prstGeom>
        </p:spPr>
      </p:pic>
      <mc:AlternateContent xmlns:mc="http://schemas.openxmlformats.org/markup-compatibility/2006" xmlns:a14="http://schemas.microsoft.com/office/drawing/2010/main">
        <mc:Choice Requires="a14">
          <p:sp>
            <p:nvSpPr>
              <p:cNvPr id="10" name="文本框 9">
                <a:extLst>
                  <a:ext uri="{FF2B5EF4-FFF2-40B4-BE49-F238E27FC236}">
                    <a16:creationId xmlns="" xmlns:a16="http://schemas.microsoft.com/office/drawing/2014/main" id="{40127F3C-65A9-45F7-A067-F8CBB244812C}"/>
                  </a:ext>
                </a:extLst>
              </p:cNvPr>
              <p:cNvSpPr txBox="1"/>
              <p:nvPr/>
            </p:nvSpPr>
            <p:spPr>
              <a:xfrm>
                <a:off x="6699869" y="2105025"/>
                <a:ext cx="2444131" cy="861774"/>
              </a:xfrm>
              <a:prstGeom prst="rect">
                <a:avLst/>
              </a:prstGeom>
              <a:noFill/>
            </p:spPr>
            <p:txBody>
              <a:bodyPr wrap="none" rtlCol="0">
                <a:spAutoFit/>
              </a:bodyPr>
              <a:lstStyle/>
              <a:p>
                <a:r>
                  <a:rPr lang="zh-CN" altLang="en-US" dirty="0"/>
                  <a:t>无钝化层器件：</a:t>
                </a:r>
                <a:endParaRPr lang="en-US" altLang="zh-CN" dirty="0"/>
              </a:p>
              <a:p>
                <a:pPr/>
                <a14:m>
                  <m:oMathPara xmlns:m="http://schemas.openxmlformats.org/officeDocument/2006/math">
                    <m:oMathParaPr>
                      <m:jc m:val="left"/>
                    </m:oMathParaPr>
                    <m:oMath xmlns:m="http://schemas.openxmlformats.org/officeDocument/2006/math">
                      <m:r>
                        <a:rPr lang="en-US" altLang="zh-CN" sz="1600" b="0" i="1" smtClean="0">
                          <a:latin typeface="Cambria Math" panose="02040503050406030204" pitchFamily="18" charset="0"/>
                        </a:rPr>
                        <m:t>𝑓</m:t>
                      </m:r>
                      <m:r>
                        <a:rPr lang="en-US" altLang="zh-CN" sz="1600" b="0" i="1" baseline="-25000" smtClean="0">
                          <a:latin typeface="Cambria Math" panose="02040503050406030204" pitchFamily="18" charset="0"/>
                        </a:rPr>
                        <m:t>0</m:t>
                      </m:r>
                      <m:r>
                        <a:rPr lang="en-US" altLang="zh-CN" sz="1600" b="0" i="1" smtClean="0">
                          <a:latin typeface="Cambria Math" panose="02040503050406030204" pitchFamily="18" charset="0"/>
                        </a:rPr>
                        <m:t>=422.4</m:t>
                      </m:r>
                      <m:r>
                        <a:rPr lang="en-US" altLang="zh-CN" sz="1600" b="0" i="1" smtClean="0">
                          <a:latin typeface="Cambria Math" panose="02040503050406030204" pitchFamily="18" charset="0"/>
                        </a:rPr>
                        <m:t>𝑀𝐻𝑧</m:t>
                      </m:r>
                    </m:oMath>
                  </m:oMathPara>
                </a14:m>
                <a:endParaRPr lang="en-US" altLang="zh-CN" sz="1600" dirty="0"/>
              </a:p>
              <a:p>
                <a:pPr/>
                <a14:m>
                  <m:oMathPara xmlns:m="http://schemas.openxmlformats.org/officeDocument/2006/math">
                    <m:oMathParaPr>
                      <m:jc m:val="left"/>
                    </m:oMathParaPr>
                    <m:oMath xmlns:m="http://schemas.openxmlformats.org/officeDocument/2006/math">
                      <m:r>
                        <a:rPr lang="zh-CN" altLang="en-US" sz="1600" i="1">
                          <a:latin typeface="Cambria Math" panose="02040503050406030204" pitchFamily="18" charset="0"/>
                        </a:rPr>
                        <m:t>𝑍</m:t>
                      </m:r>
                      <m:r>
                        <m:rPr>
                          <m:nor/>
                        </m:rPr>
                        <a:rPr lang="zh-CN" altLang="en-US" sz="1600" i="1">
                          <a:latin typeface="Cambria Math" panose="02040503050406030204" pitchFamily="18" charset="0"/>
                        </a:rPr>
                        <m:t>=49.868</m:t>
                      </m:r>
                      <m:r>
                        <a:rPr lang="zh-CN" altLang="en-US" sz="1600" i="1">
                          <a:latin typeface="Cambria Math" panose="02040503050406030204" pitchFamily="18" charset="0"/>
                        </a:rPr>
                        <m:t>𝛺</m:t>
                      </m:r>
                      <m:r>
                        <m:rPr>
                          <m:nor/>
                        </m:rPr>
                        <a:rPr lang="zh-CN" altLang="en-US" sz="1600" i="1">
                          <a:latin typeface="Cambria Math" panose="02040503050406030204" pitchFamily="18" charset="0"/>
                        </a:rPr>
                        <m:t>−</m:t>
                      </m:r>
                      <m:r>
                        <a:rPr lang="zh-CN" altLang="en-US" sz="1600" i="1">
                          <a:latin typeface="Cambria Math" panose="02040503050406030204" pitchFamily="18" charset="0"/>
                        </a:rPr>
                        <m:t>𝑗</m:t>
                      </m:r>
                      <m:r>
                        <a:rPr lang="zh-CN" altLang="en-US" sz="1600">
                          <a:latin typeface="Cambria Math" panose="02040503050406030204" pitchFamily="18" charset="0"/>
                        </a:rPr>
                        <m:t>∗2.3439</m:t>
                      </m:r>
                      <m:r>
                        <a:rPr lang="zh-CN" altLang="en-US" sz="1600" i="1">
                          <a:latin typeface="Cambria Math" panose="02040503050406030204" pitchFamily="18" charset="0"/>
                        </a:rPr>
                        <m:t>𝛺</m:t>
                      </m:r>
                    </m:oMath>
                  </m:oMathPara>
                </a14:m>
                <a:endParaRPr lang="en-US" altLang="zh-CN" sz="1600" dirty="0"/>
              </a:p>
            </p:txBody>
          </p:sp>
        </mc:Choice>
        <mc:Fallback xmlns="">
          <p:sp>
            <p:nvSpPr>
              <p:cNvPr id="10" name="文本框 9">
                <a:extLst>
                  <a:ext uri="{FF2B5EF4-FFF2-40B4-BE49-F238E27FC236}">
                    <a16:creationId xmlns:a16="http://schemas.microsoft.com/office/drawing/2014/main" id="{40127F3C-65A9-45F7-A067-F8CBB244812C}"/>
                  </a:ext>
                </a:extLst>
              </p:cNvPr>
              <p:cNvSpPr txBox="1">
                <a:spLocks noRot="1" noChangeAspect="1" noMove="1" noResize="1" noEditPoints="1" noAdjustHandles="1" noChangeArrowheads="1" noChangeShapeType="1" noTextEdit="1"/>
              </p:cNvSpPr>
              <p:nvPr/>
            </p:nvSpPr>
            <p:spPr>
              <a:xfrm>
                <a:off x="6699869" y="2105025"/>
                <a:ext cx="2444131" cy="861774"/>
              </a:xfrm>
              <a:prstGeom prst="rect">
                <a:avLst/>
              </a:prstGeom>
              <a:blipFill>
                <a:blip r:embed="rId6"/>
                <a:stretch>
                  <a:fillRect l="-1995" t="-3521" b="-281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a:extLst>
                  <a:ext uri="{FF2B5EF4-FFF2-40B4-BE49-F238E27FC236}">
                    <a16:creationId xmlns="" xmlns:a16="http://schemas.microsoft.com/office/drawing/2014/main" id="{49DBE813-FB74-4CAC-917E-AA5094E2C449}"/>
                  </a:ext>
                </a:extLst>
              </p:cNvPr>
              <p:cNvSpPr/>
              <p:nvPr/>
            </p:nvSpPr>
            <p:spPr>
              <a:xfrm>
                <a:off x="6699869" y="4881725"/>
                <a:ext cx="4572000" cy="861774"/>
              </a:xfrm>
              <a:prstGeom prst="rect">
                <a:avLst/>
              </a:prstGeom>
            </p:spPr>
            <p:txBody>
              <a:bodyPr>
                <a:spAutoFit/>
              </a:bodyPr>
              <a:lstStyle/>
              <a:p>
                <a:r>
                  <a:rPr lang="zh-CN" altLang="en-US" dirty="0"/>
                  <a:t>有钝化层器件：</a:t>
                </a:r>
                <a:endParaRPr lang="en-US" altLang="zh-CN" dirty="0"/>
              </a:p>
              <a:p>
                <a:pPr/>
                <a14:m>
                  <m:oMathPara xmlns:m="http://schemas.openxmlformats.org/officeDocument/2006/math">
                    <m:oMathParaPr>
                      <m:jc m:val="left"/>
                    </m:oMathParaPr>
                    <m:oMath xmlns:m="http://schemas.openxmlformats.org/officeDocument/2006/math">
                      <m:r>
                        <a:rPr lang="en-US" altLang="zh-CN" sz="1600" i="1">
                          <a:latin typeface="Cambria Math" panose="02040503050406030204" pitchFamily="18" charset="0"/>
                        </a:rPr>
                        <m:t>𝑓</m:t>
                      </m:r>
                      <m:r>
                        <a:rPr lang="en-US" altLang="zh-CN" sz="1600" i="1" baseline="-25000">
                          <a:latin typeface="Cambria Math" panose="02040503050406030204" pitchFamily="18" charset="0"/>
                        </a:rPr>
                        <m:t>0</m:t>
                      </m:r>
                      <m:r>
                        <a:rPr lang="en-US" altLang="zh-CN" sz="1600" i="1">
                          <a:latin typeface="Cambria Math" panose="02040503050406030204" pitchFamily="18" charset="0"/>
                        </a:rPr>
                        <m:t>=4</m:t>
                      </m:r>
                      <m:r>
                        <a:rPr lang="en-US" altLang="zh-CN" sz="1600" b="0" i="1" smtClean="0">
                          <a:latin typeface="Cambria Math" panose="02040503050406030204" pitchFamily="18" charset="0"/>
                        </a:rPr>
                        <m:t>11</m:t>
                      </m:r>
                      <m:r>
                        <a:rPr lang="en-US" altLang="zh-CN" sz="1600" i="1">
                          <a:latin typeface="Cambria Math" panose="02040503050406030204" pitchFamily="18" charset="0"/>
                        </a:rPr>
                        <m:t>.</m:t>
                      </m:r>
                      <m:r>
                        <a:rPr lang="en-US" altLang="zh-CN" sz="1600" b="0" i="1" smtClean="0">
                          <a:latin typeface="Cambria Math" panose="02040503050406030204" pitchFamily="18" charset="0"/>
                        </a:rPr>
                        <m:t>9</m:t>
                      </m:r>
                      <m:r>
                        <a:rPr lang="en-US" altLang="zh-CN" sz="1600" i="1">
                          <a:latin typeface="Cambria Math" panose="02040503050406030204" pitchFamily="18" charset="0"/>
                        </a:rPr>
                        <m:t>𝑀𝐻𝑧</m:t>
                      </m:r>
                    </m:oMath>
                  </m:oMathPara>
                </a14:m>
                <a:endParaRPr lang="en-US" altLang="zh-CN" sz="1600" dirty="0"/>
              </a:p>
              <a:p>
                <a:pPr/>
                <a14:m>
                  <m:oMathPara xmlns:m="http://schemas.openxmlformats.org/officeDocument/2006/math">
                    <m:oMathParaPr>
                      <m:jc m:val="left"/>
                    </m:oMathParaPr>
                    <m:oMath xmlns:m="http://schemas.openxmlformats.org/officeDocument/2006/math">
                      <m:r>
                        <a:rPr lang="zh-CN" altLang="en-US" sz="1600" i="1">
                          <a:latin typeface="Cambria Math" panose="02040503050406030204" pitchFamily="18" charset="0"/>
                        </a:rPr>
                        <m:t>𝑍</m:t>
                      </m:r>
                      <m:r>
                        <m:rPr>
                          <m:nor/>
                        </m:rPr>
                        <a:rPr lang="zh-CN" altLang="en-US" sz="1600" i="1">
                          <a:latin typeface="Cambria Math" panose="02040503050406030204" pitchFamily="18" charset="0"/>
                        </a:rPr>
                        <m:t>=</m:t>
                      </m:r>
                      <m:r>
                        <a:rPr lang="en-US" altLang="zh-CN" sz="1600" b="0" i="1" smtClean="0">
                          <a:latin typeface="Cambria Math" panose="02040503050406030204" pitchFamily="18" charset="0"/>
                        </a:rPr>
                        <m:t>51.011</m:t>
                      </m:r>
                      <m:r>
                        <a:rPr lang="zh-CN" altLang="en-US" sz="1600" i="1">
                          <a:latin typeface="Cambria Math" panose="02040503050406030204" pitchFamily="18" charset="0"/>
                        </a:rPr>
                        <m:t>𝛺</m:t>
                      </m:r>
                      <m:r>
                        <m:rPr>
                          <m:nor/>
                        </m:rPr>
                        <a:rPr lang="zh-CN" altLang="en-US" sz="1600" i="1">
                          <a:latin typeface="Cambria Math" panose="02040503050406030204" pitchFamily="18" charset="0"/>
                        </a:rPr>
                        <m:t>−</m:t>
                      </m:r>
                      <m:r>
                        <a:rPr lang="zh-CN" altLang="en-US" sz="1600" i="1">
                          <a:latin typeface="Cambria Math" panose="02040503050406030204" pitchFamily="18" charset="0"/>
                        </a:rPr>
                        <m:t>𝑗</m:t>
                      </m:r>
                      <m:r>
                        <a:rPr lang="zh-CN" altLang="en-US" sz="1600">
                          <a:latin typeface="Cambria Math" panose="02040503050406030204" pitchFamily="18" charset="0"/>
                        </a:rPr>
                        <m:t>∗</m:t>
                      </m:r>
                      <m:r>
                        <a:rPr lang="en-US" altLang="zh-CN" sz="1600" b="0" i="0" smtClean="0">
                          <a:latin typeface="Cambria Math" panose="02040503050406030204" pitchFamily="18" charset="0"/>
                        </a:rPr>
                        <m:t>1</m:t>
                      </m:r>
                      <m:r>
                        <a:rPr lang="zh-CN" altLang="en-US" sz="1600">
                          <a:latin typeface="Cambria Math" panose="02040503050406030204" pitchFamily="18" charset="0"/>
                        </a:rPr>
                        <m:t>.</m:t>
                      </m:r>
                      <m:r>
                        <a:rPr lang="en-US" altLang="zh-CN" sz="1600" b="0" i="1" smtClean="0">
                          <a:latin typeface="Cambria Math" panose="02040503050406030204" pitchFamily="18" charset="0"/>
                        </a:rPr>
                        <m:t>4079</m:t>
                      </m:r>
                      <m:r>
                        <a:rPr lang="zh-CN" altLang="en-US" sz="1600" i="1">
                          <a:latin typeface="Cambria Math" panose="02040503050406030204" pitchFamily="18" charset="0"/>
                        </a:rPr>
                        <m:t>𝛺</m:t>
                      </m:r>
                    </m:oMath>
                  </m:oMathPara>
                </a14:m>
                <a:endParaRPr lang="en-US" altLang="zh-CN" sz="1600" dirty="0"/>
              </a:p>
            </p:txBody>
          </p:sp>
        </mc:Choice>
        <mc:Fallback xmlns="">
          <p:sp>
            <p:nvSpPr>
              <p:cNvPr id="11" name="矩形 10">
                <a:extLst>
                  <a:ext uri="{FF2B5EF4-FFF2-40B4-BE49-F238E27FC236}">
                    <a16:creationId xmlns:a16="http://schemas.microsoft.com/office/drawing/2014/main" id="{49DBE813-FB74-4CAC-917E-AA5094E2C449}"/>
                  </a:ext>
                </a:extLst>
              </p:cNvPr>
              <p:cNvSpPr>
                <a:spLocks noRot="1" noChangeAspect="1" noMove="1" noResize="1" noEditPoints="1" noAdjustHandles="1" noChangeArrowheads="1" noChangeShapeType="1" noTextEdit="1"/>
              </p:cNvSpPr>
              <p:nvPr/>
            </p:nvSpPr>
            <p:spPr>
              <a:xfrm>
                <a:off x="6699869" y="4881725"/>
                <a:ext cx="4572000" cy="861774"/>
              </a:xfrm>
              <a:prstGeom prst="rect">
                <a:avLst/>
              </a:prstGeom>
              <a:blipFill>
                <a:blip r:embed="rId7"/>
                <a:stretch>
                  <a:fillRect l="-1067" t="-4255" b="-283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034371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77EEBF05-E732-4E96-AFCC-7C2E272E02EA}"/>
              </a:ext>
            </a:extLst>
          </p:cNvPr>
          <p:cNvSpPr>
            <a:spLocks noGrp="1"/>
          </p:cNvSpPr>
          <p:nvPr>
            <p:ph sz="quarter" idx="10"/>
          </p:nvPr>
        </p:nvSpPr>
        <p:spPr>
          <a:xfrm>
            <a:off x="182433" y="1551600"/>
            <a:ext cx="4032000" cy="4826248"/>
          </a:xfrm>
        </p:spPr>
        <p:txBody>
          <a:bodyPr/>
          <a:lstStyle/>
          <a:p>
            <a:r>
              <a:rPr lang="zh-CN" altLang="en-US" sz="1800" b="1" dirty="0">
                <a:solidFill>
                  <a:schemeClr val="accent1"/>
                </a:solidFill>
              </a:rPr>
              <a:t>二次升温实验结果</a:t>
            </a:r>
            <a:endParaRPr lang="en-US" altLang="zh-CN" sz="1800" b="1" dirty="0">
              <a:solidFill>
                <a:schemeClr val="accent1"/>
              </a:solidFill>
            </a:endParaRPr>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p:txBody>
      </p:sp>
      <p:sp>
        <p:nvSpPr>
          <p:cNvPr id="3" name="内容占位符 2">
            <a:extLst>
              <a:ext uri="{FF2B5EF4-FFF2-40B4-BE49-F238E27FC236}">
                <a16:creationId xmlns="" xmlns:a16="http://schemas.microsoft.com/office/drawing/2014/main" id="{B509AC12-8549-4C81-A4FA-218CBA705DAE}"/>
              </a:ext>
            </a:extLst>
          </p:cNvPr>
          <p:cNvSpPr>
            <a:spLocks noGrp="1"/>
          </p:cNvSpPr>
          <p:nvPr>
            <p:ph sz="quarter" idx="11"/>
          </p:nvPr>
        </p:nvSpPr>
        <p:spPr>
          <a:xfrm>
            <a:off x="5562599" y="1717675"/>
            <a:ext cx="3255963" cy="4826248"/>
          </a:xfrm>
        </p:spPr>
        <p:txBody>
          <a:bodyPr>
            <a:normAutofit/>
          </a:bodyPr>
          <a:lstStyle/>
          <a:p>
            <a:pPr>
              <a:buFont typeface="Wingdings" panose="05000000000000000000" pitchFamily="2" charset="2"/>
              <a:buChar char="p"/>
            </a:pPr>
            <a:r>
              <a:rPr lang="zh-CN" altLang="en-US" dirty="0"/>
              <a:t>相同器件的两次升温实验结果相近，系数差值小于</a:t>
            </a:r>
            <a:r>
              <a:rPr lang="en-US" altLang="zh-CN" dirty="0"/>
              <a:t>0.01</a:t>
            </a:r>
            <a:r>
              <a:rPr lang="zh-CN" altLang="en-US" dirty="0"/>
              <a:t>。或因环境或连线误差导致初始频率误差约为</a:t>
            </a:r>
            <a:r>
              <a:rPr lang="en-US" altLang="zh-CN" dirty="0"/>
              <a:t>0.5MHz</a:t>
            </a:r>
            <a:r>
              <a:rPr lang="zh-CN" altLang="en-US" dirty="0"/>
              <a:t>。整体表现出一定重复性。</a:t>
            </a:r>
            <a:endParaRPr lang="en-US" altLang="zh-CN" dirty="0"/>
          </a:p>
          <a:p>
            <a:pPr>
              <a:buFont typeface="Wingdings" panose="05000000000000000000" pitchFamily="2" charset="2"/>
              <a:buChar char="p"/>
            </a:pPr>
            <a:r>
              <a:rPr lang="zh-CN" altLang="en-US" dirty="0"/>
              <a:t>在忽略马弗炉显示温度与实际温度的偏差情况下，传感器谐振频率在恒温下波动较小，主要波动幅度不超过</a:t>
            </a:r>
            <a:r>
              <a:rPr lang="en-US" altLang="zh-CN" dirty="0"/>
              <a:t>0.04MHz</a:t>
            </a:r>
            <a:r>
              <a:rPr lang="zh-CN" altLang="en-US" dirty="0"/>
              <a:t>。在高温下表现出一定的稳定性。</a:t>
            </a:r>
          </a:p>
        </p:txBody>
      </p:sp>
      <p:sp>
        <p:nvSpPr>
          <p:cNvPr id="4" name="标题 3">
            <a:extLst>
              <a:ext uri="{FF2B5EF4-FFF2-40B4-BE49-F238E27FC236}">
                <a16:creationId xmlns="" xmlns:a16="http://schemas.microsoft.com/office/drawing/2014/main" id="{AAF8ED45-08AA-44FD-938B-C15656590482}"/>
              </a:ext>
            </a:extLst>
          </p:cNvPr>
          <p:cNvSpPr>
            <a:spLocks noGrp="1"/>
          </p:cNvSpPr>
          <p:nvPr>
            <p:ph type="title"/>
          </p:nvPr>
        </p:nvSpPr>
        <p:spPr/>
        <p:txBody>
          <a:bodyPr>
            <a:normAutofit/>
          </a:bodyPr>
          <a:lstStyle/>
          <a:p>
            <a:r>
              <a:rPr lang="zh-CN" altLang="en-US" dirty="0"/>
              <a:t>温频特性测试</a:t>
            </a:r>
            <a:r>
              <a:rPr lang="en-US" altLang="zh-CN" dirty="0"/>
              <a:t>——</a:t>
            </a:r>
            <a:r>
              <a:rPr lang="zh-CN" altLang="en-US" dirty="0"/>
              <a:t>高温测试（重复性与稳定性）</a:t>
            </a:r>
          </a:p>
        </p:txBody>
      </p:sp>
      <p:pic>
        <p:nvPicPr>
          <p:cNvPr id="17410" name="图片 18">
            <a:extLst>
              <a:ext uri="{FF2B5EF4-FFF2-40B4-BE49-F238E27FC236}">
                <a16:creationId xmlns="" xmlns:a16="http://schemas.microsoft.com/office/drawing/2014/main" id="{DE7C7F01-1486-4119-9C11-12756C0C12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55" y="1899060"/>
            <a:ext cx="25273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22">
            <a:extLst>
              <a:ext uri="{FF2B5EF4-FFF2-40B4-BE49-F238E27FC236}">
                <a16:creationId xmlns="" xmlns:a16="http://schemas.microsoft.com/office/drawing/2014/main" id="{76D17C2B-4E66-4D6E-BEA8-FED7F13C5E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574" y="1898564"/>
            <a:ext cx="25400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 xmlns:a16="http://schemas.microsoft.com/office/drawing/2014/main" id="{E1BA8F48-8A49-4DD4-99CE-631F7F01BED2}"/>
              </a:ext>
            </a:extLst>
          </p:cNvPr>
          <p:cNvSpPr/>
          <p:nvPr/>
        </p:nvSpPr>
        <p:spPr>
          <a:xfrm>
            <a:off x="189499" y="3886455"/>
            <a:ext cx="4811712" cy="338554"/>
          </a:xfrm>
          <a:prstGeom prst="rect">
            <a:avLst/>
          </a:prstGeom>
        </p:spPr>
        <p:txBody>
          <a:bodyPr wrap="square">
            <a:spAutoFit/>
          </a:bodyPr>
          <a:lstStyle/>
          <a:p>
            <a:r>
              <a:rPr lang="zh-CN" altLang="en-US" sz="1600" dirty="0"/>
              <a:t>初始频率为</a:t>
            </a:r>
            <a:r>
              <a:rPr lang="en-US" altLang="zh-CN" sz="1600" dirty="0"/>
              <a:t>415.75MHz,</a:t>
            </a:r>
            <a:r>
              <a:rPr lang="zh-CN" altLang="en-US" sz="1600" dirty="0"/>
              <a:t>温度频率系数为</a:t>
            </a:r>
            <a:r>
              <a:rPr lang="en-US" altLang="zh-CN" sz="1600" dirty="0"/>
              <a:t>-2.97KHz/</a:t>
            </a:r>
            <a:r>
              <a:rPr lang="zh-CN" altLang="en-US" sz="1600" dirty="0"/>
              <a:t>℃</a:t>
            </a:r>
          </a:p>
        </p:txBody>
      </p:sp>
      <p:sp>
        <p:nvSpPr>
          <p:cNvPr id="7" name="文本框 6">
            <a:extLst>
              <a:ext uri="{FF2B5EF4-FFF2-40B4-BE49-F238E27FC236}">
                <a16:creationId xmlns="" xmlns:a16="http://schemas.microsoft.com/office/drawing/2014/main" id="{1B618D05-232C-4826-A837-2001608DE499}"/>
              </a:ext>
            </a:extLst>
          </p:cNvPr>
          <p:cNvSpPr txBox="1"/>
          <p:nvPr/>
        </p:nvSpPr>
        <p:spPr>
          <a:xfrm>
            <a:off x="262393" y="4225009"/>
            <a:ext cx="4506362" cy="369332"/>
          </a:xfrm>
          <a:prstGeom prst="rect">
            <a:avLst/>
          </a:prstGeom>
          <a:noFill/>
        </p:spPr>
        <p:txBody>
          <a:bodyPr wrap="none" rtlCol="0">
            <a:spAutoFit/>
          </a:bodyPr>
          <a:lstStyle/>
          <a:p>
            <a:pPr marL="285750" indent="-285750">
              <a:buFont typeface="Arial" panose="020B0604020202020204" pitchFamily="34" charset="0"/>
              <a:buChar char="•"/>
            </a:pPr>
            <a:r>
              <a:rPr lang="en-US" altLang="zh-CN" b="1" dirty="0">
                <a:solidFill>
                  <a:schemeClr val="accent1"/>
                </a:solidFill>
              </a:rPr>
              <a:t>800</a:t>
            </a:r>
            <a:r>
              <a:rPr lang="zh-CN" altLang="en-US" b="1" dirty="0">
                <a:solidFill>
                  <a:schemeClr val="accent1"/>
                </a:solidFill>
              </a:rPr>
              <a:t>℃下保持</a:t>
            </a:r>
            <a:r>
              <a:rPr lang="en-US" altLang="zh-CN" b="1" dirty="0">
                <a:solidFill>
                  <a:schemeClr val="accent1"/>
                </a:solidFill>
              </a:rPr>
              <a:t>1</a:t>
            </a:r>
            <a:r>
              <a:rPr lang="zh-CN" altLang="en-US" b="1" dirty="0">
                <a:solidFill>
                  <a:schemeClr val="accent1"/>
                </a:solidFill>
              </a:rPr>
              <a:t>小时并连续采集实验数据</a:t>
            </a:r>
          </a:p>
        </p:txBody>
      </p:sp>
      <p:pic>
        <p:nvPicPr>
          <p:cNvPr id="17412" name="图片 23">
            <a:extLst>
              <a:ext uri="{FF2B5EF4-FFF2-40B4-BE49-F238E27FC236}">
                <a16:creationId xmlns="" xmlns:a16="http://schemas.microsoft.com/office/drawing/2014/main" id="{147C2690-C47D-4EBF-87D7-4DFC90ACA8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55" y="4679236"/>
            <a:ext cx="2533650" cy="19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图片 24">
            <a:extLst>
              <a:ext uri="{FF2B5EF4-FFF2-40B4-BE49-F238E27FC236}">
                <a16:creationId xmlns="" xmlns:a16="http://schemas.microsoft.com/office/drawing/2014/main" id="{9FED6581-6357-4596-BCC4-6288F18CFE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5355" y="4706472"/>
            <a:ext cx="2397125"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90600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latin typeface="微软雅黑" panose="020B0503020204020204" pitchFamily="34" charset="-122"/>
                <a:ea typeface="微软雅黑" panose="020B0503020204020204" pitchFamily="34" charset="-122"/>
              </a:rPr>
              <a:t>目录 </a:t>
            </a:r>
            <a:r>
              <a:rPr lang="en-US" altLang="zh-CN" dirty="0">
                <a:latin typeface="微软雅黑" panose="020B0503020204020204" pitchFamily="34" charset="-122"/>
                <a:ea typeface="微软雅黑" panose="020B0503020204020204" pitchFamily="34" charset="-122"/>
              </a:rPr>
              <a:t>Contents</a:t>
            </a:r>
            <a:endParaRPr lang="zh-CN" altLang="en-US" dirty="0">
              <a:latin typeface="微软雅黑" panose="020B0503020204020204" pitchFamily="34" charset="-122"/>
              <a:ea typeface="微软雅黑" panose="020B0503020204020204" pitchFamily="34" charset="-122"/>
            </a:endParaRPr>
          </a:p>
        </p:txBody>
      </p:sp>
      <p:sp>
        <p:nvSpPr>
          <p:cNvPr id="4" name="Freeform 10"/>
          <p:cNvSpPr>
            <a:spLocks/>
          </p:cNvSpPr>
          <p:nvPr userDrawn="1"/>
        </p:nvSpPr>
        <p:spPr bwMode="auto">
          <a:xfrm>
            <a:off x="1841535" y="1367357"/>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5" name="文本框 4"/>
          <p:cNvSpPr txBox="1"/>
          <p:nvPr userDrawn="1"/>
        </p:nvSpPr>
        <p:spPr>
          <a:xfrm>
            <a:off x="2071646" y="1303550"/>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1</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a:stCxn id="4" idx="6"/>
          </p:cNvCxnSpPr>
          <p:nvPr/>
        </p:nvCxnSpPr>
        <p:spPr>
          <a:xfrm>
            <a:off x="2534033" y="1711215"/>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915073" y="1274734"/>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研究背景、目标与内容</a:t>
            </a:r>
          </a:p>
        </p:txBody>
      </p:sp>
      <p:sp>
        <p:nvSpPr>
          <p:cNvPr id="13" name="Freeform 10"/>
          <p:cNvSpPr>
            <a:spLocks/>
          </p:cNvSpPr>
          <p:nvPr userDrawn="1"/>
        </p:nvSpPr>
        <p:spPr bwMode="auto">
          <a:xfrm>
            <a:off x="1841535" y="2287330"/>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4" name="文本框 13"/>
          <p:cNvSpPr txBox="1"/>
          <p:nvPr userDrawn="1"/>
        </p:nvSpPr>
        <p:spPr>
          <a:xfrm>
            <a:off x="2071646" y="2223523"/>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2</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a:stCxn id="13" idx="6"/>
          </p:cNvCxnSpPr>
          <p:nvPr/>
        </p:nvCxnSpPr>
        <p:spPr>
          <a:xfrm>
            <a:off x="2534033" y="2631188"/>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915073" y="2194707"/>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理论分析与器件设计</a:t>
            </a:r>
          </a:p>
        </p:txBody>
      </p:sp>
      <p:sp>
        <p:nvSpPr>
          <p:cNvPr id="18" name="Freeform 10"/>
          <p:cNvSpPr>
            <a:spLocks/>
          </p:cNvSpPr>
          <p:nvPr userDrawn="1"/>
        </p:nvSpPr>
        <p:spPr bwMode="auto">
          <a:xfrm>
            <a:off x="1841535" y="3207303"/>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19" name="文本框 18"/>
          <p:cNvSpPr txBox="1"/>
          <p:nvPr userDrawn="1"/>
        </p:nvSpPr>
        <p:spPr>
          <a:xfrm>
            <a:off x="2071646" y="3143496"/>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3</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0" name="直接连接符 19"/>
          <p:cNvCxnSpPr>
            <a:stCxn id="18" idx="6"/>
          </p:cNvCxnSpPr>
          <p:nvPr/>
        </p:nvCxnSpPr>
        <p:spPr>
          <a:xfrm>
            <a:off x="2534033" y="3551161"/>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915073" y="3114680"/>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材料选择与制作工艺</a:t>
            </a:r>
          </a:p>
        </p:txBody>
      </p:sp>
      <p:sp>
        <p:nvSpPr>
          <p:cNvPr id="23" name="Freeform 10"/>
          <p:cNvSpPr>
            <a:spLocks/>
          </p:cNvSpPr>
          <p:nvPr userDrawn="1"/>
        </p:nvSpPr>
        <p:spPr bwMode="auto">
          <a:xfrm>
            <a:off x="1841535" y="4127276"/>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bg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24" name="文本框 23"/>
          <p:cNvSpPr txBox="1"/>
          <p:nvPr userDrawn="1"/>
        </p:nvSpPr>
        <p:spPr>
          <a:xfrm>
            <a:off x="2071646" y="4063469"/>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4</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5" name="直接连接符 24"/>
          <p:cNvCxnSpPr>
            <a:stCxn id="23" idx="6"/>
          </p:cNvCxnSpPr>
          <p:nvPr/>
        </p:nvCxnSpPr>
        <p:spPr>
          <a:xfrm>
            <a:off x="2534033" y="4471134"/>
            <a:ext cx="45000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2915073" y="4034653"/>
            <a:ext cx="4387392" cy="461665"/>
          </a:xfrm>
          <a:prstGeom prst="rect">
            <a:avLst/>
          </a:prstGeom>
          <a:noFill/>
        </p:spPr>
        <p:txBody>
          <a:bodyPr wrap="square" rtlCol="0">
            <a:spAutoFit/>
          </a:bodyPr>
          <a:lstStyle/>
          <a:p>
            <a:r>
              <a:rPr lang="zh-CN" altLang="en-US" sz="2400" dirty="0">
                <a:solidFill>
                  <a:schemeClr val="tx1">
                    <a:lumMod val="75000"/>
                    <a:lumOff val="25000"/>
                  </a:schemeClr>
                </a:solidFill>
              </a:rPr>
              <a:t>特性测试</a:t>
            </a:r>
          </a:p>
        </p:txBody>
      </p:sp>
      <p:sp>
        <p:nvSpPr>
          <p:cNvPr id="33" name="Freeform 10"/>
          <p:cNvSpPr>
            <a:spLocks/>
          </p:cNvSpPr>
          <p:nvPr userDrawn="1"/>
        </p:nvSpPr>
        <p:spPr bwMode="auto">
          <a:xfrm>
            <a:off x="1841535" y="5047251"/>
            <a:ext cx="843427" cy="343858"/>
          </a:xfrm>
          <a:custGeom>
            <a:avLst/>
            <a:gdLst>
              <a:gd name="T0" fmla="*/ 3120 w 3800"/>
              <a:gd name="T1" fmla="*/ 0 h 1532"/>
              <a:gd name="T2" fmla="*/ 682 w 3800"/>
              <a:gd name="T3" fmla="*/ 0 h 1532"/>
              <a:gd name="T4" fmla="*/ 682 w 3800"/>
              <a:gd name="T5" fmla="*/ 284 h 1532"/>
              <a:gd name="T6" fmla="*/ 0 w 3800"/>
              <a:gd name="T7" fmla="*/ 766 h 1532"/>
              <a:gd name="T8" fmla="*/ 682 w 3800"/>
              <a:gd name="T9" fmla="*/ 1248 h 1532"/>
              <a:gd name="T10" fmla="*/ 682 w 3800"/>
              <a:gd name="T11" fmla="*/ 1532 h 1532"/>
              <a:gd name="T12" fmla="*/ 3120 w 3800"/>
              <a:gd name="T13" fmla="*/ 1532 h 1532"/>
              <a:gd name="T14" fmla="*/ 3120 w 3800"/>
              <a:gd name="T15" fmla="*/ 1248 h 1532"/>
              <a:gd name="T16" fmla="*/ 3800 w 3800"/>
              <a:gd name="T17" fmla="*/ 766 h 1532"/>
              <a:gd name="T18" fmla="*/ 3120 w 3800"/>
              <a:gd name="T19" fmla="*/ 284 h 1532"/>
              <a:gd name="T20" fmla="*/ 3120 w 3800"/>
              <a:gd name="T21"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00" h="1532">
                <a:moveTo>
                  <a:pt x="3120" y="0"/>
                </a:moveTo>
                <a:lnTo>
                  <a:pt x="682" y="0"/>
                </a:lnTo>
                <a:lnTo>
                  <a:pt x="682" y="284"/>
                </a:lnTo>
                <a:lnTo>
                  <a:pt x="0" y="766"/>
                </a:lnTo>
                <a:lnTo>
                  <a:pt x="682" y="1248"/>
                </a:lnTo>
                <a:lnTo>
                  <a:pt x="682" y="1532"/>
                </a:lnTo>
                <a:lnTo>
                  <a:pt x="3120" y="1532"/>
                </a:lnTo>
                <a:lnTo>
                  <a:pt x="3120" y="1248"/>
                </a:lnTo>
                <a:lnTo>
                  <a:pt x="3800" y="766"/>
                </a:lnTo>
                <a:lnTo>
                  <a:pt x="3120" y="284"/>
                </a:lnTo>
                <a:lnTo>
                  <a:pt x="3120" y="0"/>
                </a:lnTo>
                <a:close/>
              </a:path>
            </a:pathLst>
          </a:custGeom>
          <a:solidFill>
            <a:schemeClr val="accent1"/>
          </a:solidFill>
          <a:ln>
            <a:noFill/>
          </a:ln>
        </p:spPr>
        <p:txBody>
          <a:bodyPr vert="horz" wrap="square" lIns="91440" tIns="45720" rIns="91440" bIns="45720" numCol="1" anchor="ctr" anchorCtr="0" compatLnSpc="1">
            <a:prstTxWarp prst="textNoShape">
              <a:avLst/>
            </a:prstTxWarp>
            <a:noAutofit/>
          </a:bodyPr>
          <a:lstStyle/>
          <a:p>
            <a:pPr algn="ctr"/>
            <a:endParaRPr lang="zh-CN" altLang="en-US" sz="3200" b="1"/>
          </a:p>
        </p:txBody>
      </p:sp>
      <p:sp>
        <p:nvSpPr>
          <p:cNvPr id="34" name="文本框 33"/>
          <p:cNvSpPr txBox="1"/>
          <p:nvPr userDrawn="1"/>
        </p:nvSpPr>
        <p:spPr>
          <a:xfrm>
            <a:off x="2071646" y="4983444"/>
            <a:ext cx="383206" cy="443226"/>
          </a:xfrm>
          <a:prstGeom prst="rect">
            <a:avLst/>
          </a:prstGeom>
          <a:noFill/>
        </p:spPr>
        <p:txBody>
          <a:bodyPr wrap="none" rtlCol="0" anchor="ctr">
            <a:no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5</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35" name="直接连接符 34"/>
          <p:cNvCxnSpPr>
            <a:stCxn id="33" idx="6"/>
          </p:cNvCxnSpPr>
          <p:nvPr/>
        </p:nvCxnSpPr>
        <p:spPr>
          <a:xfrm>
            <a:off x="2534033" y="5391109"/>
            <a:ext cx="450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2915073" y="4954628"/>
            <a:ext cx="4387392" cy="461665"/>
          </a:xfrm>
          <a:prstGeom prst="rect">
            <a:avLst/>
          </a:prstGeom>
          <a:noFill/>
        </p:spPr>
        <p:txBody>
          <a:bodyPr wrap="square" rtlCol="0">
            <a:spAutoFit/>
          </a:bodyPr>
          <a:lstStyle/>
          <a:p>
            <a:r>
              <a:rPr lang="zh-CN" altLang="en-US" sz="2400" b="1" dirty="0">
                <a:solidFill>
                  <a:schemeClr val="tx1">
                    <a:lumMod val="75000"/>
                    <a:lumOff val="25000"/>
                  </a:schemeClr>
                </a:solidFill>
              </a:rPr>
              <a:t>总结与后续工作规划</a:t>
            </a:r>
          </a:p>
        </p:txBody>
      </p:sp>
    </p:spTree>
    <p:extLst>
      <p:ext uri="{BB962C8B-B14F-4D97-AF65-F5344CB8AC3E}">
        <p14:creationId xmlns:p14="http://schemas.microsoft.com/office/powerpoint/2010/main" val="208525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pPr>
              <a:buFont typeface="Wingdings" panose="05000000000000000000" pitchFamily="2" charset="2"/>
              <a:buChar char="u"/>
            </a:pPr>
            <a:r>
              <a:rPr lang="zh-CN" altLang="en-US" sz="2400" b="1" dirty="0" smtClean="0">
                <a:solidFill>
                  <a:schemeClr val="accent1"/>
                </a:solidFill>
              </a:rPr>
              <a:t>目前缺乏的</a:t>
            </a:r>
            <a:endParaRPr lang="en-US" altLang="zh-CN" sz="2400" b="1" dirty="0">
              <a:solidFill>
                <a:schemeClr val="accent1"/>
              </a:solidFill>
            </a:endParaRPr>
          </a:p>
          <a:p>
            <a:pPr marL="457200" indent="-457200">
              <a:buFont typeface="+mj-lt"/>
              <a:buAutoNum type="arabicPeriod"/>
            </a:pPr>
            <a:r>
              <a:rPr lang="zh-CN" altLang="en-US" sz="1600" dirty="0">
                <a:latin typeface="+mj-lt"/>
              </a:rPr>
              <a:t>缺乏超过</a:t>
            </a:r>
            <a:r>
              <a:rPr lang="en-US" altLang="zh-CN" sz="1600" dirty="0">
                <a:latin typeface="+mj-lt"/>
              </a:rPr>
              <a:t>700</a:t>
            </a:r>
            <a:r>
              <a:rPr lang="zh-CN" altLang="en-US" sz="1600" dirty="0">
                <a:latin typeface="+mj-lt"/>
              </a:rPr>
              <a:t>℃稳定测温的实验结果</a:t>
            </a:r>
            <a:endParaRPr lang="en-US" altLang="zh-CN" sz="1600" dirty="0">
              <a:latin typeface="+mj-lt"/>
            </a:endParaRPr>
          </a:p>
          <a:p>
            <a:pPr marL="457200" indent="-457200">
              <a:buFont typeface="+mj-lt"/>
              <a:buAutoNum type="arabicPeriod"/>
            </a:pPr>
            <a:r>
              <a:rPr lang="zh-CN" altLang="en-US" sz="1600" dirty="0">
                <a:latin typeface="+mj-lt"/>
              </a:rPr>
              <a:t>高温下的温频关系的线性程度较差</a:t>
            </a:r>
            <a:endParaRPr lang="en-US" altLang="zh-CN" sz="1600" dirty="0">
              <a:latin typeface="+mj-lt"/>
            </a:endParaRPr>
          </a:p>
          <a:p>
            <a:pPr marL="457200" indent="-457200">
              <a:buFont typeface="+mj-lt"/>
              <a:buAutoNum type="arabicPeriod"/>
            </a:pPr>
            <a:r>
              <a:rPr lang="zh-CN" altLang="en-US" sz="1600" dirty="0">
                <a:latin typeface="+mj-lt"/>
              </a:rPr>
              <a:t>缺乏重复性探究实验</a:t>
            </a:r>
            <a:endParaRPr lang="en-US" altLang="zh-CN" sz="1600" dirty="0">
              <a:latin typeface="+mj-lt"/>
            </a:endParaRPr>
          </a:p>
          <a:p>
            <a:endParaRPr lang="zh-CN" altLang="en-US" dirty="0"/>
          </a:p>
        </p:txBody>
      </p:sp>
      <p:sp>
        <p:nvSpPr>
          <p:cNvPr id="4" name="标题 3"/>
          <p:cNvSpPr>
            <a:spLocks noGrp="1"/>
          </p:cNvSpPr>
          <p:nvPr>
            <p:ph type="title"/>
          </p:nvPr>
        </p:nvSpPr>
        <p:spPr/>
        <p:txBody>
          <a:bodyPr/>
          <a:lstStyle/>
          <a:p>
            <a:r>
              <a:rPr lang="zh-CN" altLang="en-US" dirty="0" smtClean="0"/>
              <a:t>主要结果</a:t>
            </a:r>
            <a:endParaRPr lang="zh-CN" altLang="en-US" dirty="0"/>
          </a:p>
        </p:txBody>
      </p:sp>
      <p:sp>
        <p:nvSpPr>
          <p:cNvPr id="5" name="内容占位符 8">
            <a:extLst>
              <a:ext uri="{FF2B5EF4-FFF2-40B4-BE49-F238E27FC236}">
                <a16:creationId xmlns="" xmlns:a16="http://schemas.microsoft.com/office/drawing/2014/main" id="{3895C820-5520-44BB-A253-A3B243F83E52}"/>
              </a:ext>
            </a:extLst>
          </p:cNvPr>
          <p:cNvSpPr txBox="1">
            <a:spLocks/>
          </p:cNvSpPr>
          <p:nvPr/>
        </p:nvSpPr>
        <p:spPr>
          <a:xfrm>
            <a:off x="4938713" y="1870075"/>
            <a:ext cx="4032250" cy="4826248"/>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accent1"/>
              </a:buClr>
              <a:buSzPct val="100000"/>
              <a:buFont typeface="Calibri" panose="020F050202020403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Calibri" panose="020F050202020403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Calibri" panose="020F050202020403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Calibri" panose="020F050202020403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Calibri" panose="020F050202020403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u"/>
            </a:pPr>
            <a:endParaRPr lang="zh-CN" altLang="en-US" dirty="0"/>
          </a:p>
        </p:txBody>
      </p:sp>
      <p:pic>
        <p:nvPicPr>
          <p:cNvPr id="6" name="图片 22">
            <a:extLst>
              <a:ext uri="{FF2B5EF4-FFF2-40B4-BE49-F238E27FC236}">
                <a16:creationId xmlns="" xmlns:a16="http://schemas.microsoft.com/office/drawing/2014/main" id="{76D17C2B-4E66-4D6E-BEA8-FED7F13C5E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2459" y="3952701"/>
            <a:ext cx="3092072" cy="2458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内容占位符 1"/>
          <p:cNvSpPr>
            <a:spLocks noGrp="1"/>
          </p:cNvSpPr>
          <p:nvPr>
            <p:ph sz="quarter" idx="10"/>
          </p:nvPr>
        </p:nvSpPr>
        <p:spPr>
          <a:xfrm>
            <a:off x="4710348" y="1705787"/>
            <a:ext cx="4032000" cy="4826248"/>
          </a:xfrm>
        </p:spPr>
        <p:txBody>
          <a:bodyPr>
            <a:normAutofit/>
          </a:bodyPr>
          <a:lstStyle/>
          <a:p>
            <a:pPr>
              <a:buFont typeface="Wingdings" panose="05000000000000000000" pitchFamily="2" charset="2"/>
              <a:buChar char="u"/>
            </a:pPr>
            <a:r>
              <a:rPr lang="zh-CN" altLang="en-US" sz="2400" b="1" dirty="0" smtClean="0">
                <a:solidFill>
                  <a:schemeClr val="accent1"/>
                </a:solidFill>
              </a:rPr>
              <a:t>本工作解决的</a:t>
            </a:r>
            <a:endParaRPr lang="en-US" altLang="zh-CN" sz="2400" b="1" dirty="0" smtClean="0">
              <a:solidFill>
                <a:schemeClr val="accent1"/>
              </a:solidFill>
            </a:endParaRPr>
          </a:p>
          <a:p>
            <a:pPr marL="342900" lvl="1" indent="-342900">
              <a:spcBef>
                <a:spcPts val="1000"/>
              </a:spcBef>
              <a:buFont typeface="+mj-lt"/>
              <a:buAutoNum type="arabicPeriod"/>
            </a:pPr>
            <a:r>
              <a:rPr lang="zh-CN" altLang="en-US" sz="1600" dirty="0" smtClean="0">
                <a:latin typeface="+mj-lt"/>
              </a:rPr>
              <a:t>本文制作的声表面波温度传感器能够实现</a:t>
            </a:r>
            <a:r>
              <a:rPr lang="en-US" altLang="zh-CN" sz="1600" dirty="0" smtClean="0">
                <a:latin typeface="+mj-lt"/>
              </a:rPr>
              <a:t>800</a:t>
            </a:r>
            <a:r>
              <a:rPr lang="zh-CN" altLang="en-US" sz="1600" dirty="0" smtClean="0">
                <a:latin typeface="+mj-lt"/>
              </a:rPr>
              <a:t>℃温度测试，</a:t>
            </a:r>
            <a:r>
              <a:rPr lang="zh-CN" altLang="en-US" sz="1600" b="1" dirty="0" smtClean="0">
                <a:solidFill>
                  <a:srgbClr val="FF0000"/>
                </a:solidFill>
                <a:latin typeface="+mj-lt"/>
              </a:rPr>
              <a:t>超过学术论文普遍认定的</a:t>
            </a:r>
            <a:r>
              <a:rPr lang="en-US" altLang="zh-CN" sz="1600" b="1" dirty="0" smtClean="0">
                <a:solidFill>
                  <a:srgbClr val="FF0000"/>
                </a:solidFill>
                <a:latin typeface="+mj-lt"/>
              </a:rPr>
              <a:t>350-400</a:t>
            </a:r>
            <a:r>
              <a:rPr lang="zh-CN" altLang="en-US" sz="1600" b="1" dirty="0" smtClean="0">
                <a:solidFill>
                  <a:srgbClr val="FF0000"/>
                </a:solidFill>
                <a:latin typeface="+mj-lt"/>
              </a:rPr>
              <a:t>℃。</a:t>
            </a:r>
            <a:endParaRPr lang="en-US" altLang="zh-CN" sz="1600" b="1" dirty="0" smtClean="0">
              <a:solidFill>
                <a:srgbClr val="FF0000"/>
              </a:solidFill>
              <a:latin typeface="+mj-lt"/>
            </a:endParaRPr>
          </a:p>
          <a:p>
            <a:pPr marL="342900" lvl="1" indent="-342900">
              <a:spcBef>
                <a:spcPts val="1000"/>
              </a:spcBef>
              <a:buFont typeface="+mj-lt"/>
              <a:buAutoNum type="arabicPeriod"/>
            </a:pPr>
            <a:r>
              <a:rPr lang="zh-CN" altLang="en-US" sz="1600" dirty="0" smtClean="0">
                <a:latin typeface="+mj-lt"/>
              </a:rPr>
              <a:t>线性</a:t>
            </a:r>
            <a:r>
              <a:rPr lang="zh-CN" altLang="en-US" sz="1600" dirty="0">
                <a:latin typeface="+mj-lt"/>
              </a:rPr>
              <a:t>特性</a:t>
            </a:r>
            <a:r>
              <a:rPr lang="zh-CN" altLang="en-US" sz="1600" dirty="0" smtClean="0">
                <a:latin typeface="+mj-lt"/>
              </a:rPr>
              <a:t>较好</a:t>
            </a:r>
            <a:r>
              <a:rPr lang="en-US" altLang="zh-CN" sz="1600" dirty="0" smtClean="0">
                <a:latin typeface="+mj-lt"/>
              </a:rPr>
              <a:t>, </a:t>
            </a:r>
            <a:r>
              <a:rPr lang="zh-CN" altLang="en-US" sz="1600" dirty="0" smtClean="0">
                <a:latin typeface="+mj-lt"/>
              </a:rPr>
              <a:t>温度</a:t>
            </a:r>
            <a:r>
              <a:rPr lang="zh-CN" altLang="en-US" sz="1600" dirty="0">
                <a:latin typeface="+mj-lt"/>
              </a:rPr>
              <a:t>频率系数为</a:t>
            </a:r>
            <a:r>
              <a:rPr lang="en-US" altLang="zh-CN" sz="1600" dirty="0">
                <a:latin typeface="+mj-lt"/>
              </a:rPr>
              <a:t>-15.16KHz/</a:t>
            </a:r>
            <a:r>
              <a:rPr lang="zh-CN" altLang="en-US" sz="1600" dirty="0" smtClean="0">
                <a:latin typeface="+mj-lt"/>
              </a:rPr>
              <a:t>℃。</a:t>
            </a:r>
            <a:endParaRPr lang="en-US" altLang="zh-CN" sz="1600" dirty="0" smtClean="0">
              <a:latin typeface="+mj-lt"/>
            </a:endParaRPr>
          </a:p>
          <a:p>
            <a:pPr marL="342900" lvl="1" indent="-342900">
              <a:spcBef>
                <a:spcPts val="1000"/>
              </a:spcBef>
              <a:buFont typeface="+mj-lt"/>
              <a:buAutoNum type="arabicPeriod"/>
            </a:pPr>
            <a:r>
              <a:rPr lang="zh-CN" altLang="en-US" sz="1600" dirty="0" smtClean="0">
                <a:latin typeface="+mj-lt"/>
              </a:rPr>
              <a:t>相同</a:t>
            </a:r>
            <a:r>
              <a:rPr lang="zh-CN" altLang="en-US" sz="1600" dirty="0">
                <a:latin typeface="+mj-lt"/>
              </a:rPr>
              <a:t>器件的两次升温实验</a:t>
            </a:r>
            <a:r>
              <a:rPr lang="zh-CN" altLang="en-US" sz="1600" dirty="0" smtClean="0">
                <a:latin typeface="+mj-lt"/>
              </a:rPr>
              <a:t>结果误差小于</a:t>
            </a:r>
            <a:r>
              <a:rPr lang="en-US" altLang="zh-CN" sz="1600" dirty="0">
                <a:latin typeface="+mj-lt"/>
              </a:rPr>
              <a:t>1</a:t>
            </a:r>
            <a:r>
              <a:rPr lang="en-US" altLang="zh-CN" sz="1600" dirty="0" smtClean="0">
                <a:latin typeface="+mj-lt"/>
              </a:rPr>
              <a:t>%.</a:t>
            </a:r>
            <a:endParaRPr lang="en-US" altLang="zh-CN" sz="1600" b="1" dirty="0">
              <a:solidFill>
                <a:schemeClr val="accent1"/>
              </a:solidFill>
              <a:latin typeface="+mj-lt"/>
            </a:endParaRPr>
          </a:p>
        </p:txBody>
      </p:sp>
      <p:sp>
        <p:nvSpPr>
          <p:cNvPr id="10" name="圆角矩形 9"/>
          <p:cNvSpPr/>
          <p:nvPr/>
        </p:nvSpPr>
        <p:spPr>
          <a:xfrm>
            <a:off x="4824531" y="5347822"/>
            <a:ext cx="1204159" cy="500085"/>
          </a:xfrm>
          <a:prstGeom prst="round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FF0000"/>
                </a:solidFill>
              </a:rPr>
              <a:t>超过</a:t>
            </a:r>
            <a:r>
              <a:rPr lang="en-US" altLang="zh-CN" sz="1400" dirty="0" smtClean="0">
                <a:solidFill>
                  <a:srgbClr val="FF0000"/>
                </a:solidFill>
              </a:rPr>
              <a:t>700度</a:t>
            </a:r>
          </a:p>
          <a:p>
            <a:pPr algn="ctr"/>
            <a:r>
              <a:rPr lang="en-US" altLang="zh-CN" sz="1400" dirty="0" err="1" smtClean="0">
                <a:solidFill>
                  <a:srgbClr val="FF0000"/>
                </a:solidFill>
              </a:rPr>
              <a:t>线性程度</a:t>
            </a:r>
            <a:r>
              <a:rPr lang="zh-CN" altLang="en-US" sz="1400" dirty="0" smtClean="0">
                <a:solidFill>
                  <a:srgbClr val="FF0000"/>
                </a:solidFill>
              </a:rPr>
              <a:t>好</a:t>
            </a:r>
            <a:endParaRPr lang="zh-CN" altLang="en-US" sz="1400" dirty="0">
              <a:solidFill>
                <a:srgbClr val="FF0000"/>
              </a:solidFill>
            </a:endParaRPr>
          </a:p>
        </p:txBody>
      </p:sp>
      <p:sp>
        <p:nvSpPr>
          <p:cNvPr id="11" name="五角星 10"/>
          <p:cNvSpPr/>
          <p:nvPr/>
        </p:nvSpPr>
        <p:spPr>
          <a:xfrm>
            <a:off x="2395993" y="821413"/>
            <a:ext cx="882502" cy="730187"/>
          </a:xfrm>
          <a:prstGeom prst="star5">
            <a:avLst/>
          </a:prstGeom>
          <a:solidFill>
            <a:srgbClr val="FF0000"/>
          </a:solid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1934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a:xfrm>
            <a:off x="438842" y="1548460"/>
            <a:ext cx="5761117" cy="4921498"/>
          </a:xfrm>
        </p:spPr>
        <p:txBody>
          <a:bodyPr/>
          <a:lstStyle/>
          <a:p>
            <a:pPr>
              <a:lnSpc>
                <a:spcPct val="150000"/>
              </a:lnSpc>
            </a:pPr>
            <a:r>
              <a:rPr lang="zh-CN" altLang="en-US" sz="2400" b="1" dirty="0">
                <a:solidFill>
                  <a:schemeClr val="accent1"/>
                </a:solidFill>
              </a:rPr>
              <a:t>声表面波  </a:t>
            </a:r>
            <a:r>
              <a:rPr lang="zh-CN" altLang="en-US" dirty="0"/>
              <a:t>沿物体表面传播的一种弹性波</a:t>
            </a:r>
            <a:endParaRPr lang="en-US" altLang="zh-CN" dirty="0"/>
          </a:p>
          <a:p>
            <a:pPr>
              <a:lnSpc>
                <a:spcPct val="150000"/>
              </a:lnSpc>
            </a:pPr>
            <a:r>
              <a:rPr lang="zh-CN" altLang="en-US" sz="2400" b="1" dirty="0">
                <a:solidFill>
                  <a:schemeClr val="accent1"/>
                </a:solidFill>
              </a:rPr>
              <a:t>声表面波器件 </a:t>
            </a:r>
            <a:r>
              <a:rPr lang="zh-CN" altLang="en-US" b="1" dirty="0">
                <a:solidFill>
                  <a:schemeClr val="accent1"/>
                </a:solidFill>
              </a:rPr>
              <a:t> </a:t>
            </a:r>
            <a:r>
              <a:rPr lang="zh-CN" altLang="en-US" dirty="0"/>
              <a:t>由具有压电特性的基底材料和在基片上制作的金属膜叉指状换能器（</a:t>
            </a:r>
            <a:r>
              <a:rPr lang="en-US" altLang="zh-CN" dirty="0"/>
              <a:t>IDT</a:t>
            </a:r>
            <a:r>
              <a:rPr lang="zh-CN" altLang="en-US" dirty="0"/>
              <a:t>）组成。电信号通过叉指发射换能器转换成声</a:t>
            </a:r>
            <a:endParaRPr lang="en-US" altLang="zh-CN" dirty="0"/>
          </a:p>
          <a:p>
            <a:pPr marL="216000" indent="0">
              <a:lnSpc>
                <a:spcPct val="150000"/>
              </a:lnSpc>
              <a:buNone/>
            </a:pPr>
            <a:r>
              <a:rPr lang="zh-CN" altLang="en-US" dirty="0"/>
              <a:t>信号（逆压电效应），在介质中</a:t>
            </a:r>
            <a:endParaRPr lang="en-US" altLang="zh-CN" dirty="0"/>
          </a:p>
          <a:p>
            <a:pPr marL="216000" indent="0">
              <a:lnSpc>
                <a:spcPct val="150000"/>
              </a:lnSpc>
              <a:buNone/>
            </a:pPr>
            <a:r>
              <a:rPr lang="zh-CN" altLang="en-US" dirty="0"/>
              <a:t>传播一定距离后到达接收叉指换能</a:t>
            </a:r>
            <a:endParaRPr lang="en-US" altLang="zh-CN" dirty="0"/>
          </a:p>
          <a:p>
            <a:pPr marL="216000" indent="0">
              <a:lnSpc>
                <a:spcPct val="150000"/>
              </a:lnSpc>
              <a:buNone/>
            </a:pPr>
            <a:r>
              <a:rPr lang="zh-CN" altLang="en-US" dirty="0"/>
              <a:t>器，又转换成电信号（正压电效应）。</a:t>
            </a:r>
            <a:endParaRPr lang="en-US" altLang="zh-CN" dirty="0"/>
          </a:p>
          <a:p>
            <a:pPr>
              <a:lnSpc>
                <a:spcPct val="150000"/>
              </a:lnSpc>
            </a:pPr>
            <a:endParaRPr lang="en-US" altLang="zh-CN" dirty="0"/>
          </a:p>
        </p:txBody>
      </p:sp>
      <p:sp>
        <p:nvSpPr>
          <p:cNvPr id="3" name="标题 2"/>
          <p:cNvSpPr>
            <a:spLocks noGrp="1"/>
          </p:cNvSpPr>
          <p:nvPr>
            <p:ph type="title"/>
          </p:nvPr>
        </p:nvSpPr>
        <p:spPr/>
        <p:txBody>
          <a:bodyPr/>
          <a:lstStyle/>
          <a:p>
            <a:r>
              <a:rPr lang="zh-CN" altLang="en-US" dirty="0"/>
              <a:t>研究背景 </a:t>
            </a:r>
            <a:r>
              <a:rPr lang="en-US" altLang="zh-CN" dirty="0"/>
              <a:t>—— </a:t>
            </a:r>
            <a:r>
              <a:rPr lang="zh-CN" altLang="en-US" dirty="0"/>
              <a:t>介绍</a:t>
            </a:r>
          </a:p>
        </p:txBody>
      </p:sp>
      <p:pic>
        <p:nvPicPr>
          <p:cNvPr id="7" name="图片 6">
            <a:extLst>
              <a:ext uri="{FF2B5EF4-FFF2-40B4-BE49-F238E27FC236}">
                <a16:creationId xmlns="" xmlns:a16="http://schemas.microsoft.com/office/drawing/2014/main" id="{2064EFF1-E934-4E31-BE14-D2A97917CD29}"/>
              </a:ext>
            </a:extLst>
          </p:cNvPr>
          <p:cNvPicPr>
            <a:picLocks noChangeAspect="1"/>
          </p:cNvPicPr>
          <p:nvPr/>
        </p:nvPicPr>
        <p:blipFill>
          <a:blip r:embed="rId2"/>
          <a:stretch>
            <a:fillRect/>
          </a:stretch>
        </p:blipFill>
        <p:spPr>
          <a:xfrm>
            <a:off x="4680105" y="4009209"/>
            <a:ext cx="4314286" cy="1952381"/>
          </a:xfrm>
          <a:prstGeom prst="rect">
            <a:avLst/>
          </a:prstGeom>
        </p:spPr>
      </p:pic>
    </p:spTree>
    <p:extLst>
      <p:ext uri="{BB962C8B-B14F-4D97-AF65-F5344CB8AC3E}">
        <p14:creationId xmlns:p14="http://schemas.microsoft.com/office/powerpoint/2010/main" val="2330541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 xmlns:a16="http://schemas.microsoft.com/office/drawing/2014/main" id="{F07E3762-39B0-442A-930D-0A6C17C88E3D}"/>
              </a:ext>
            </a:extLst>
          </p:cNvPr>
          <p:cNvSpPr>
            <a:spLocks noGrp="1"/>
          </p:cNvSpPr>
          <p:nvPr>
            <p:ph sz="quarter" idx="10"/>
          </p:nvPr>
        </p:nvSpPr>
        <p:spPr>
          <a:xfrm>
            <a:off x="262394" y="1717675"/>
            <a:ext cx="4309606" cy="4826248"/>
          </a:xfrm>
        </p:spPr>
        <p:txBody>
          <a:bodyPr/>
          <a:lstStyle/>
          <a:p>
            <a:pPr>
              <a:buFont typeface="Wingdings" panose="05000000000000000000" pitchFamily="2" charset="2"/>
              <a:buChar char="p"/>
            </a:pPr>
            <a:r>
              <a:rPr lang="zh-CN" altLang="en-US" dirty="0"/>
              <a:t>本人在研究生期间主要完成了以下工作：</a:t>
            </a:r>
            <a:endParaRPr lang="en-US" altLang="zh-CN" dirty="0"/>
          </a:p>
          <a:p>
            <a:pPr marL="800100" lvl="1" indent="-342900">
              <a:buFont typeface="+mj-lt"/>
              <a:buAutoNum type="arabicPeriod"/>
            </a:pPr>
            <a:r>
              <a:rPr lang="zh-CN" altLang="en-US" dirty="0"/>
              <a:t>调研声表面波温度传感器的相关文献，并根据实际项目需求，选择器件材料、设计器件参数。</a:t>
            </a:r>
            <a:endParaRPr lang="en-US" altLang="zh-CN" dirty="0"/>
          </a:p>
          <a:p>
            <a:pPr marL="800100" lvl="1" indent="-342900">
              <a:buFont typeface="+mj-lt"/>
              <a:buAutoNum type="arabicPeriod"/>
            </a:pPr>
            <a:r>
              <a:rPr lang="zh-CN" altLang="en-US" dirty="0"/>
              <a:t>探索声表面波温度传感器的加工工艺，并通过研究与改良工艺，提高制作良品率。</a:t>
            </a:r>
            <a:endParaRPr lang="en-US" altLang="zh-CN" dirty="0"/>
          </a:p>
          <a:p>
            <a:pPr marL="800100" lvl="1" indent="-342900">
              <a:buFont typeface="+mj-lt"/>
              <a:buAutoNum type="arabicPeriod"/>
            </a:pPr>
            <a:r>
              <a:rPr lang="zh-CN" altLang="en-US" dirty="0"/>
              <a:t>探究提升材料工作温度上限的方法，并经过实验论证。</a:t>
            </a:r>
            <a:endParaRPr lang="en-US" altLang="zh-CN" dirty="0"/>
          </a:p>
          <a:p>
            <a:pPr marL="800100" lvl="1" indent="-342900">
              <a:buFont typeface="+mj-lt"/>
              <a:buAutoNum type="arabicPeriod"/>
            </a:pPr>
            <a:r>
              <a:rPr lang="zh-CN" altLang="en-US" dirty="0"/>
              <a:t>设计高温测试系统，并实现室温至</a:t>
            </a:r>
            <a:r>
              <a:rPr lang="en-US" altLang="zh-CN" dirty="0"/>
              <a:t>800</a:t>
            </a:r>
            <a:r>
              <a:rPr lang="zh-CN" altLang="en-US" dirty="0"/>
              <a:t>℃的温度测试，取得的实验结果满足设计目标。</a:t>
            </a:r>
            <a:endParaRPr lang="en-US" altLang="zh-CN" dirty="0"/>
          </a:p>
          <a:p>
            <a:pPr marL="800100" lvl="1" indent="-342900">
              <a:buFont typeface="+mj-lt"/>
              <a:buAutoNum type="arabicPeriod"/>
            </a:pPr>
            <a:endParaRPr lang="zh-CN" altLang="en-US" dirty="0"/>
          </a:p>
        </p:txBody>
      </p:sp>
      <p:sp>
        <p:nvSpPr>
          <p:cNvPr id="5" name="内容占位符 4">
            <a:extLst>
              <a:ext uri="{FF2B5EF4-FFF2-40B4-BE49-F238E27FC236}">
                <a16:creationId xmlns="" xmlns:a16="http://schemas.microsoft.com/office/drawing/2014/main" id="{2671D5D2-54F5-4D11-AFDB-3EE5998177F1}"/>
              </a:ext>
            </a:extLst>
          </p:cNvPr>
          <p:cNvSpPr>
            <a:spLocks noGrp="1"/>
          </p:cNvSpPr>
          <p:nvPr>
            <p:ph sz="quarter" idx="11"/>
          </p:nvPr>
        </p:nvSpPr>
        <p:spPr/>
        <p:txBody>
          <a:bodyPr/>
          <a:lstStyle/>
          <a:p>
            <a:pPr>
              <a:buFont typeface="Wingdings" panose="05000000000000000000" pitchFamily="2" charset="2"/>
              <a:buChar char="p"/>
            </a:pPr>
            <a:r>
              <a:rPr lang="zh-CN" altLang="en-US" dirty="0"/>
              <a:t>通过与其他研究报道对比，归纳出如下创新点：</a:t>
            </a:r>
            <a:endParaRPr lang="en-US" altLang="zh-CN" dirty="0"/>
          </a:p>
          <a:p>
            <a:pPr marL="800100" lvl="1" indent="-342900">
              <a:buFont typeface="+mj-lt"/>
              <a:buAutoNum type="arabicPeriod"/>
            </a:pPr>
            <a:r>
              <a:rPr lang="zh-CN" altLang="en-US" dirty="0"/>
              <a:t>在设计传感器的同时从滤波器角度考虑，设计并制作出利于无线匹配的温度传感器，谐振频率为</a:t>
            </a:r>
            <a:r>
              <a:rPr lang="en-US" altLang="zh-CN" dirty="0"/>
              <a:t>400MHz</a:t>
            </a:r>
            <a:r>
              <a:rPr lang="zh-CN" altLang="en-US" dirty="0"/>
              <a:t>，阻抗为</a:t>
            </a:r>
            <a:r>
              <a:rPr lang="en-US" altLang="zh-CN" dirty="0"/>
              <a:t>51Ω</a:t>
            </a:r>
            <a:r>
              <a:rPr lang="zh-CN" altLang="en-US" dirty="0"/>
              <a:t>，无需外连匹配电路网络。</a:t>
            </a:r>
            <a:endParaRPr lang="en-US" altLang="zh-CN" dirty="0"/>
          </a:p>
          <a:p>
            <a:pPr marL="800100" lvl="1" indent="-342900">
              <a:buFont typeface="+mj-lt"/>
              <a:buAutoNum type="arabicPeriod"/>
            </a:pPr>
            <a:r>
              <a:rPr lang="zh-CN" altLang="en-US" dirty="0"/>
              <a:t>通过制作二氧化硅钝化层使得器件材料工作温度超过学术论文普遍认定的</a:t>
            </a:r>
            <a:r>
              <a:rPr lang="en-US" altLang="zh-CN" dirty="0"/>
              <a:t>350-400</a:t>
            </a:r>
            <a:r>
              <a:rPr lang="zh-CN" altLang="en-US" dirty="0"/>
              <a:t>℃。使得铌酸锂能够应用于高温环境。</a:t>
            </a:r>
            <a:endParaRPr lang="en-US" altLang="zh-CN" dirty="0"/>
          </a:p>
          <a:p>
            <a:pPr marL="800100" lvl="1" indent="-342900">
              <a:buFont typeface="+mj-lt"/>
              <a:buAutoNum type="arabicPeriod"/>
            </a:pPr>
            <a:r>
              <a:rPr lang="zh-CN" altLang="en-US" dirty="0"/>
              <a:t>搭建高温测试系统，简化测试难度。</a:t>
            </a:r>
          </a:p>
        </p:txBody>
      </p:sp>
      <p:sp>
        <p:nvSpPr>
          <p:cNvPr id="3" name="标题 2">
            <a:extLst>
              <a:ext uri="{FF2B5EF4-FFF2-40B4-BE49-F238E27FC236}">
                <a16:creationId xmlns="" xmlns:a16="http://schemas.microsoft.com/office/drawing/2014/main" id="{C9A4F5F4-361B-48C0-A165-45FA9368D6C1}"/>
              </a:ext>
            </a:extLst>
          </p:cNvPr>
          <p:cNvSpPr>
            <a:spLocks noGrp="1"/>
          </p:cNvSpPr>
          <p:nvPr>
            <p:ph type="title"/>
          </p:nvPr>
        </p:nvSpPr>
        <p:spPr/>
        <p:txBody>
          <a:bodyPr>
            <a:normAutofit/>
          </a:bodyPr>
          <a:lstStyle/>
          <a:p>
            <a:r>
              <a:rPr lang="zh-CN" altLang="en-US" dirty="0"/>
              <a:t>研究总结                          主要创新点</a:t>
            </a:r>
          </a:p>
        </p:txBody>
      </p:sp>
    </p:spTree>
    <p:extLst>
      <p:ext uri="{BB962C8B-B14F-4D97-AF65-F5344CB8AC3E}">
        <p14:creationId xmlns:p14="http://schemas.microsoft.com/office/powerpoint/2010/main" val="21300304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5DF994A6-83C7-4656-ACB5-6B16596EE09D}"/>
              </a:ext>
            </a:extLst>
          </p:cNvPr>
          <p:cNvSpPr>
            <a:spLocks noGrp="1"/>
          </p:cNvSpPr>
          <p:nvPr>
            <p:ph sz="quarter" idx="10"/>
          </p:nvPr>
        </p:nvSpPr>
        <p:spPr/>
        <p:txBody>
          <a:bodyPr/>
          <a:lstStyle/>
          <a:p>
            <a:pPr>
              <a:buFont typeface="Wingdings" panose="05000000000000000000" pitchFamily="2" charset="2"/>
              <a:buChar char="p"/>
            </a:pPr>
            <a:r>
              <a:rPr lang="zh-CN" altLang="en-US" b="1" dirty="0">
                <a:solidFill>
                  <a:schemeClr val="accent1"/>
                </a:solidFill>
              </a:rPr>
              <a:t>硅酸镓镧（</a:t>
            </a:r>
            <a:r>
              <a:rPr lang="en-US" altLang="zh-CN" b="1" dirty="0">
                <a:solidFill>
                  <a:schemeClr val="accent1"/>
                </a:solidFill>
              </a:rPr>
              <a:t>LGS</a:t>
            </a:r>
            <a:r>
              <a:rPr lang="zh-CN" altLang="en-US" b="1" dirty="0">
                <a:solidFill>
                  <a:schemeClr val="accent1"/>
                </a:solidFill>
              </a:rPr>
              <a:t>：</a:t>
            </a:r>
            <a:r>
              <a:rPr lang="en-US" altLang="zh-CN" b="1" dirty="0">
                <a:solidFill>
                  <a:schemeClr val="accent1"/>
                </a:solidFill>
              </a:rPr>
              <a:t>La</a:t>
            </a:r>
            <a:r>
              <a:rPr lang="en-US" altLang="zh-CN" b="1" baseline="-25000" dirty="0">
                <a:solidFill>
                  <a:schemeClr val="accent1"/>
                </a:solidFill>
              </a:rPr>
              <a:t>3</a:t>
            </a:r>
            <a:r>
              <a:rPr lang="en-US" altLang="zh-CN" b="1" dirty="0">
                <a:solidFill>
                  <a:schemeClr val="accent1"/>
                </a:solidFill>
              </a:rPr>
              <a:t>Ga</a:t>
            </a:r>
            <a:r>
              <a:rPr lang="en-US" altLang="zh-CN" b="1" baseline="-25000" dirty="0">
                <a:solidFill>
                  <a:schemeClr val="accent1"/>
                </a:solidFill>
              </a:rPr>
              <a:t>5</a:t>
            </a:r>
            <a:r>
              <a:rPr lang="en-US" altLang="zh-CN" b="1" dirty="0">
                <a:solidFill>
                  <a:schemeClr val="accent1"/>
                </a:solidFill>
              </a:rPr>
              <a:t>SiO</a:t>
            </a:r>
            <a:r>
              <a:rPr lang="en-US" altLang="zh-CN" b="1" baseline="-25000" dirty="0">
                <a:solidFill>
                  <a:schemeClr val="accent1"/>
                </a:solidFill>
              </a:rPr>
              <a:t>4</a:t>
            </a:r>
            <a:r>
              <a:rPr lang="zh-CN" altLang="en-US" b="1" dirty="0">
                <a:solidFill>
                  <a:schemeClr val="accent1"/>
                </a:solidFill>
              </a:rPr>
              <a:t>）</a:t>
            </a:r>
            <a:endParaRPr lang="en-US" altLang="zh-CN" b="1" dirty="0">
              <a:solidFill>
                <a:schemeClr val="accent1"/>
              </a:solidFill>
            </a:endParaRPr>
          </a:p>
          <a:p>
            <a:pPr marL="0" indent="0">
              <a:buNone/>
            </a:pPr>
            <a:r>
              <a:rPr lang="zh-CN" altLang="en-US" dirty="0"/>
              <a:t>     </a:t>
            </a:r>
            <a:r>
              <a:rPr lang="zh-CN" altLang="en-US" sz="1700" dirty="0"/>
              <a:t> 是一种多功能晶体。和石英同属</a:t>
            </a:r>
            <a:r>
              <a:rPr lang="en-US" altLang="zh-CN" sz="1700" dirty="0"/>
              <a:t>32</a:t>
            </a:r>
            <a:r>
              <a:rPr lang="zh-CN" altLang="en-US" sz="1700" dirty="0"/>
              <a:t>点群，具有良好的压电和电光性质。</a:t>
            </a:r>
            <a:r>
              <a:rPr lang="zh-CN" altLang="zh-CN" sz="1700" dirty="0"/>
              <a:t>切型为（</a:t>
            </a:r>
            <a:r>
              <a:rPr lang="en-US" altLang="zh-CN" sz="1700" dirty="0"/>
              <a:t>0</a:t>
            </a:r>
            <a:r>
              <a:rPr lang="zh-CN" altLang="zh-CN" sz="1700" dirty="0"/>
              <a:t>，</a:t>
            </a:r>
            <a:r>
              <a:rPr lang="en-US" altLang="zh-CN" sz="1700" dirty="0"/>
              <a:t>138.5°</a:t>
            </a:r>
            <a:r>
              <a:rPr lang="zh-CN" altLang="zh-CN" sz="1700" dirty="0"/>
              <a:t>，</a:t>
            </a:r>
            <a:r>
              <a:rPr lang="en-US" altLang="zh-CN" sz="1700" dirty="0"/>
              <a:t>26.6°</a:t>
            </a:r>
            <a:r>
              <a:rPr lang="zh-CN" altLang="zh-CN" sz="1700" dirty="0"/>
              <a:t>）的硅酸镓镧材料进行预研，其居里温度点为</a:t>
            </a:r>
            <a:r>
              <a:rPr lang="en-US" altLang="zh-CN" sz="1700" dirty="0"/>
              <a:t>1470℃</a:t>
            </a:r>
            <a:r>
              <a:rPr lang="zh-CN" altLang="zh-CN" sz="1700" dirty="0"/>
              <a:t>，自由表面声速度为</a:t>
            </a:r>
            <a:r>
              <a:rPr lang="en-US" altLang="zh-CN" sz="1700" dirty="0"/>
              <a:t>2743m/s</a:t>
            </a:r>
            <a:r>
              <a:rPr lang="zh-CN" altLang="zh-CN" sz="1700" dirty="0"/>
              <a:t>，机电耦合系数为</a:t>
            </a:r>
            <a:r>
              <a:rPr lang="en-US" altLang="zh-CN" sz="1700" dirty="0"/>
              <a:t>0.46%</a:t>
            </a:r>
            <a:r>
              <a:rPr lang="zh-CN" altLang="zh-CN" sz="1700" dirty="0"/>
              <a:t>，温度频率系数为</a:t>
            </a:r>
            <a:r>
              <a:rPr lang="en-US" altLang="zh-CN" sz="1700" dirty="0"/>
              <a:t>-3</a:t>
            </a:r>
            <a:r>
              <a:rPr lang="zh-CN" altLang="zh-CN" sz="1700" dirty="0"/>
              <a:t>。</a:t>
            </a:r>
            <a:endParaRPr lang="zh-CN" altLang="en-US" sz="1700" dirty="0"/>
          </a:p>
        </p:txBody>
      </p:sp>
      <p:sp>
        <p:nvSpPr>
          <p:cNvPr id="3" name="内容占位符 2">
            <a:extLst>
              <a:ext uri="{FF2B5EF4-FFF2-40B4-BE49-F238E27FC236}">
                <a16:creationId xmlns="" xmlns:a16="http://schemas.microsoft.com/office/drawing/2014/main" id="{9153E3C8-F977-4AA0-817E-2853285B362B}"/>
              </a:ext>
            </a:extLst>
          </p:cNvPr>
          <p:cNvSpPr>
            <a:spLocks noGrp="1"/>
          </p:cNvSpPr>
          <p:nvPr>
            <p:ph sz="quarter" idx="11"/>
          </p:nvPr>
        </p:nvSpPr>
        <p:spPr/>
        <p:txBody>
          <a:bodyPr>
            <a:normAutofit lnSpcReduction="10000"/>
          </a:bodyPr>
          <a:lstStyle/>
          <a:p>
            <a:pPr>
              <a:buFont typeface="Wingdings" panose="05000000000000000000" pitchFamily="2" charset="2"/>
              <a:buChar char="p"/>
            </a:pPr>
            <a:r>
              <a:rPr lang="en-US" altLang="zh-CN" b="1" dirty="0">
                <a:solidFill>
                  <a:schemeClr val="accent1"/>
                </a:solidFill>
              </a:rPr>
              <a:t>LGS</a:t>
            </a:r>
            <a:r>
              <a:rPr lang="zh-CN" altLang="en-US" b="1" dirty="0">
                <a:solidFill>
                  <a:schemeClr val="accent1"/>
                </a:solidFill>
              </a:rPr>
              <a:t>上</a:t>
            </a:r>
            <a:r>
              <a:rPr lang="en-US" altLang="zh-CN" b="1" dirty="0">
                <a:solidFill>
                  <a:schemeClr val="accent1"/>
                </a:solidFill>
              </a:rPr>
              <a:t>SAW</a:t>
            </a:r>
            <a:r>
              <a:rPr lang="zh-CN" altLang="en-US" b="1" dirty="0">
                <a:solidFill>
                  <a:schemeClr val="accent1"/>
                </a:solidFill>
              </a:rPr>
              <a:t>器件</a:t>
            </a:r>
            <a:r>
              <a:rPr lang="en-US" altLang="zh-CN" b="1" dirty="0">
                <a:solidFill>
                  <a:schemeClr val="accent1"/>
                </a:solidFill>
              </a:rPr>
              <a:t>S11</a:t>
            </a:r>
            <a:r>
              <a:rPr lang="zh-CN" altLang="en-US" b="1" dirty="0">
                <a:solidFill>
                  <a:schemeClr val="accent1"/>
                </a:solidFill>
              </a:rPr>
              <a:t>特性</a:t>
            </a:r>
            <a:endParaRPr lang="en-US" altLang="zh-CN" b="1" dirty="0">
              <a:solidFill>
                <a:schemeClr val="accent1"/>
              </a:solidFill>
            </a:endParaRPr>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p"/>
            </a:pPr>
            <a:endParaRPr lang="en-US" altLang="zh-CN" dirty="0"/>
          </a:p>
          <a:p>
            <a:pPr>
              <a:buFont typeface="Wingdings" panose="05000000000000000000" pitchFamily="2" charset="2"/>
              <a:buChar char="ü"/>
            </a:pPr>
            <a:r>
              <a:rPr lang="zh-CN" altLang="en-US" sz="1700" b="1" dirty="0">
                <a:solidFill>
                  <a:schemeClr val="accent1"/>
                </a:solidFill>
              </a:rPr>
              <a:t>优点</a:t>
            </a:r>
            <a:r>
              <a:rPr lang="zh-CN" altLang="en-US" sz="1700" dirty="0"/>
              <a:t> 插入损耗小、居里温度高、机电耦合系数较小（</a:t>
            </a:r>
            <a:r>
              <a:rPr lang="en-US" altLang="zh-CN" sz="1700" dirty="0"/>
              <a:t>Q</a:t>
            </a:r>
            <a:r>
              <a:rPr lang="zh-CN" altLang="en-US" sz="1700" dirty="0"/>
              <a:t>值高）</a:t>
            </a:r>
            <a:endParaRPr lang="en-US" altLang="zh-CN" sz="1700" dirty="0"/>
          </a:p>
          <a:p>
            <a:pPr>
              <a:buFont typeface="Wingdings" panose="05000000000000000000" pitchFamily="2" charset="2"/>
              <a:buChar char="ü"/>
            </a:pPr>
            <a:r>
              <a:rPr lang="zh-CN" altLang="en-US" sz="1700" b="1" dirty="0">
                <a:solidFill>
                  <a:schemeClr val="accent1"/>
                </a:solidFill>
              </a:rPr>
              <a:t>缺点</a:t>
            </a:r>
            <a:r>
              <a:rPr lang="zh-CN" altLang="en-US" sz="1700" dirty="0"/>
              <a:t> 声速较低、温频系数小、线性程度一般</a:t>
            </a:r>
            <a:endParaRPr lang="en-US" altLang="zh-CN" sz="1700" dirty="0"/>
          </a:p>
          <a:p>
            <a:pPr>
              <a:buFont typeface="Wingdings" panose="05000000000000000000" pitchFamily="2" charset="2"/>
              <a:buChar char="u"/>
            </a:pPr>
            <a:r>
              <a:rPr lang="zh-CN" altLang="en-US" sz="1700" b="1" dirty="0">
                <a:solidFill>
                  <a:schemeClr val="accent1"/>
                </a:solidFill>
              </a:rPr>
              <a:t>展望</a:t>
            </a:r>
            <a:r>
              <a:rPr lang="zh-CN" altLang="en-US" sz="1700" dirty="0"/>
              <a:t> 考虑复合结构 </a:t>
            </a:r>
            <a:r>
              <a:rPr lang="en-US" altLang="zh-CN" sz="1700" dirty="0"/>
              <a:t>LT/LGS</a:t>
            </a:r>
            <a:r>
              <a:rPr lang="zh-CN" altLang="en-US" sz="1700" dirty="0"/>
              <a:t>、</a:t>
            </a:r>
            <a:r>
              <a:rPr lang="en-US" altLang="zh-CN" sz="1700" dirty="0" err="1"/>
              <a:t>AlN</a:t>
            </a:r>
            <a:r>
              <a:rPr lang="en-US" altLang="zh-CN" sz="1700" dirty="0"/>
              <a:t>/LGS</a:t>
            </a:r>
            <a:endParaRPr lang="zh-CN" altLang="en-US" sz="1700" dirty="0"/>
          </a:p>
        </p:txBody>
      </p:sp>
      <p:sp>
        <p:nvSpPr>
          <p:cNvPr id="4" name="标题 3">
            <a:extLst>
              <a:ext uri="{FF2B5EF4-FFF2-40B4-BE49-F238E27FC236}">
                <a16:creationId xmlns="" xmlns:a16="http://schemas.microsoft.com/office/drawing/2014/main" id="{039A6E97-EEEC-4538-86A4-FD3D0210A7FF}"/>
              </a:ext>
            </a:extLst>
          </p:cNvPr>
          <p:cNvSpPr>
            <a:spLocks noGrp="1"/>
          </p:cNvSpPr>
          <p:nvPr>
            <p:ph type="title"/>
          </p:nvPr>
        </p:nvSpPr>
        <p:spPr/>
        <p:txBody>
          <a:bodyPr>
            <a:normAutofit/>
          </a:bodyPr>
          <a:lstStyle/>
          <a:p>
            <a:r>
              <a:rPr lang="zh-CN" altLang="en-US" dirty="0"/>
              <a:t>项目展望</a:t>
            </a:r>
            <a:r>
              <a:rPr lang="en-US" altLang="zh-CN" dirty="0"/>
              <a:t>——</a:t>
            </a:r>
            <a:r>
              <a:rPr lang="zh-CN" altLang="en-US" dirty="0"/>
              <a:t>更高温度的声表面波温度传感器</a:t>
            </a:r>
          </a:p>
        </p:txBody>
      </p:sp>
      <p:pic>
        <p:nvPicPr>
          <p:cNvPr id="1026" name="图片 235">
            <a:extLst>
              <a:ext uri="{FF2B5EF4-FFF2-40B4-BE49-F238E27FC236}">
                <a16:creationId xmlns="" xmlns:a16="http://schemas.microsoft.com/office/drawing/2014/main" id="{4AE8B475-CD9D-453E-AF38-59EF1DEE3E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907" y="4337050"/>
            <a:ext cx="2355518" cy="23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232">
            <a:extLst>
              <a:ext uri="{FF2B5EF4-FFF2-40B4-BE49-F238E27FC236}">
                <a16:creationId xmlns="" xmlns:a16="http://schemas.microsoft.com/office/drawing/2014/main" id="{41DCD66C-2CD2-4E89-9E62-A281399A13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8238" y="2128838"/>
            <a:ext cx="293370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87243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p:txBody>
          <a:bodyPr/>
          <a:lstStyle/>
          <a:p>
            <a:r>
              <a:rPr lang="zh-CN" altLang="en-US" dirty="0"/>
              <a:t>单极子圆柱形天线及</a:t>
            </a:r>
            <a:r>
              <a:rPr lang="en-US" altLang="zh-CN" dirty="0"/>
              <a:t>S11</a:t>
            </a:r>
            <a:r>
              <a:rPr lang="zh-CN" altLang="en-US" dirty="0"/>
              <a:t>特性</a:t>
            </a:r>
          </a:p>
        </p:txBody>
      </p:sp>
      <p:sp>
        <p:nvSpPr>
          <p:cNvPr id="3" name="标题 2"/>
          <p:cNvSpPr>
            <a:spLocks noGrp="1"/>
          </p:cNvSpPr>
          <p:nvPr>
            <p:ph type="title"/>
          </p:nvPr>
        </p:nvSpPr>
        <p:spPr/>
        <p:txBody>
          <a:bodyPr>
            <a:normAutofit/>
          </a:bodyPr>
          <a:lstStyle/>
          <a:p>
            <a:r>
              <a:rPr lang="zh-CN" altLang="en-US" dirty="0"/>
              <a:t>项目展望 </a:t>
            </a:r>
            <a:r>
              <a:rPr lang="en-US" altLang="zh-CN" dirty="0"/>
              <a:t>—— </a:t>
            </a:r>
            <a:r>
              <a:rPr lang="zh-CN" altLang="en-US" dirty="0"/>
              <a:t>外端收发天线</a:t>
            </a:r>
          </a:p>
        </p:txBody>
      </p:sp>
      <p:sp>
        <p:nvSpPr>
          <p:cNvPr id="7" name="内容占位符 6"/>
          <p:cNvSpPr>
            <a:spLocks noGrp="1"/>
          </p:cNvSpPr>
          <p:nvPr>
            <p:ph sz="quarter" idx="11"/>
          </p:nvPr>
        </p:nvSpPr>
        <p:spPr/>
        <p:txBody>
          <a:bodyPr>
            <a:normAutofit/>
          </a:bodyPr>
          <a:lstStyle/>
          <a:p>
            <a:r>
              <a:rPr lang="zh-CN" altLang="en-US" dirty="0"/>
              <a:t>单极子天线</a:t>
            </a:r>
            <a:r>
              <a:rPr lang="en-US" altLang="zh-CN" dirty="0"/>
              <a:t>f</a:t>
            </a:r>
            <a:r>
              <a:rPr lang="en-US" altLang="zh-CN" baseline="-25000" dirty="0"/>
              <a:t>0</a:t>
            </a:r>
            <a:r>
              <a:rPr lang="en-US" altLang="zh-CN" dirty="0"/>
              <a:t>-λ</a:t>
            </a:r>
            <a:r>
              <a:rPr lang="zh-CN" altLang="en-US" dirty="0"/>
              <a:t>关系</a:t>
            </a:r>
            <a:endParaRPr lang="en-US" altLang="zh-CN" dirty="0"/>
          </a:p>
          <a:p>
            <a:endParaRPr lang="en-US" altLang="zh-CN" dirty="0"/>
          </a:p>
          <a:p>
            <a:endParaRPr lang="en-US" altLang="zh-CN" dirty="0"/>
          </a:p>
          <a:p>
            <a:endParaRPr lang="en-US" altLang="zh-CN" dirty="0"/>
          </a:p>
          <a:p>
            <a:endParaRPr lang="en-US" altLang="zh-CN" dirty="0"/>
          </a:p>
          <a:p>
            <a:endParaRPr lang="en-US" altLang="zh-CN" dirty="0"/>
          </a:p>
          <a:p>
            <a:r>
              <a:rPr lang="zh-CN" altLang="en-US" dirty="0"/>
              <a:t>结果与自由空间内单极天线中心频率和波长</a:t>
            </a:r>
            <a:r>
              <a:rPr lang="en-US" altLang="zh-CN" dirty="0"/>
              <a:t>(</a:t>
            </a:r>
            <a:r>
              <a:rPr lang="zh-CN" altLang="en-US" dirty="0"/>
              <a:t>天线长</a:t>
            </a:r>
            <a:r>
              <a:rPr lang="en-US" altLang="zh-CN" dirty="0"/>
              <a:t>)</a:t>
            </a:r>
            <a:r>
              <a:rPr lang="zh-CN" altLang="en-US" dirty="0"/>
              <a:t>的关系一致</a:t>
            </a:r>
            <a:endParaRPr lang="en-US" altLang="zh-CN" dirty="0"/>
          </a:p>
          <a:p>
            <a:r>
              <a:rPr lang="zh-CN" altLang="en-US" dirty="0"/>
              <a:t>具有稳定一致的对应结果</a:t>
            </a:r>
            <a:endParaRPr lang="en-US" altLang="zh-CN" dirty="0"/>
          </a:p>
          <a:p>
            <a:r>
              <a:rPr lang="zh-CN" altLang="en-US" dirty="0"/>
              <a:t>操作简单，性能优良</a:t>
            </a:r>
            <a:endParaRPr lang="en-US" altLang="zh-CN" dirty="0"/>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65344" y="2204268"/>
            <a:ext cx="2877312" cy="2359152"/>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861" y="4209155"/>
            <a:ext cx="2877312" cy="2334768"/>
          </a:xfrm>
          <a:prstGeom prst="rect">
            <a:avLst/>
          </a:prstGeom>
        </p:spPr>
      </p:pic>
      <p:grpSp>
        <p:nvGrpSpPr>
          <p:cNvPr id="5" name="组合 4"/>
          <p:cNvGrpSpPr/>
          <p:nvPr/>
        </p:nvGrpSpPr>
        <p:grpSpPr>
          <a:xfrm>
            <a:off x="542253" y="2139451"/>
            <a:ext cx="2639997" cy="1918104"/>
            <a:chOff x="542253" y="2139451"/>
            <a:chExt cx="2639997" cy="1918104"/>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778" y="2139451"/>
              <a:ext cx="2557472" cy="1918104"/>
            </a:xfrm>
            <a:prstGeom prst="rect">
              <a:avLst/>
            </a:prstGeom>
          </p:spPr>
        </p:pic>
        <p:cxnSp>
          <p:nvCxnSpPr>
            <p:cNvPr id="6" name="直接箭头连接符 5"/>
            <p:cNvCxnSpPr/>
            <p:nvPr/>
          </p:nvCxnSpPr>
          <p:spPr>
            <a:xfrm>
              <a:off x="1387318" y="3747911"/>
              <a:ext cx="711199" cy="158044"/>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42253" y="3673748"/>
              <a:ext cx="646331" cy="369332"/>
            </a:xfrm>
            <a:prstGeom prst="rect">
              <a:avLst/>
            </a:prstGeom>
            <a:noFill/>
          </p:spPr>
          <p:txBody>
            <a:bodyPr wrap="none" rtlCol="0">
              <a:spAutoFit/>
            </a:bodyPr>
            <a:lstStyle/>
            <a:p>
              <a:r>
                <a:rPr lang="zh-CN" altLang="en-US" b="1" dirty="0">
                  <a:solidFill>
                    <a:schemeClr val="accent1"/>
                  </a:solidFill>
                </a:rPr>
                <a:t>天线</a:t>
              </a:r>
            </a:p>
          </p:txBody>
        </p:sp>
      </p:grpSp>
    </p:spTree>
    <p:extLst>
      <p:ext uri="{BB962C8B-B14F-4D97-AF65-F5344CB8AC3E}">
        <p14:creationId xmlns:p14="http://schemas.microsoft.com/office/powerpoint/2010/main" val="22192090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p:txBody>
          <a:bodyPr/>
          <a:lstStyle/>
          <a:p>
            <a:r>
              <a:rPr lang="zh-CN" altLang="en-US" dirty="0"/>
              <a:t>单极子微带线天线及</a:t>
            </a:r>
            <a:r>
              <a:rPr lang="en-US" altLang="zh-CN" dirty="0"/>
              <a:t>S11</a:t>
            </a:r>
            <a:r>
              <a:rPr lang="zh-CN" altLang="en-US" dirty="0"/>
              <a:t>特性</a:t>
            </a:r>
            <a:endParaRPr lang="en-US" altLang="zh-CN" dirty="0"/>
          </a:p>
          <a:p>
            <a:endParaRPr lang="zh-CN" altLang="en-US" dirty="0"/>
          </a:p>
        </p:txBody>
      </p:sp>
      <p:sp>
        <p:nvSpPr>
          <p:cNvPr id="3" name="标题 2"/>
          <p:cNvSpPr>
            <a:spLocks noGrp="1"/>
          </p:cNvSpPr>
          <p:nvPr>
            <p:ph type="title"/>
          </p:nvPr>
        </p:nvSpPr>
        <p:spPr/>
        <p:txBody>
          <a:bodyPr>
            <a:noAutofit/>
          </a:bodyPr>
          <a:lstStyle/>
          <a:p>
            <a:r>
              <a:rPr lang="zh-CN" altLang="en-US" dirty="0"/>
              <a:t>项目展望 </a:t>
            </a:r>
            <a:r>
              <a:rPr lang="en-US" altLang="zh-CN" dirty="0"/>
              <a:t>—— </a:t>
            </a:r>
            <a:r>
              <a:rPr lang="zh-CN" altLang="en-US" dirty="0"/>
              <a:t>器件端集成叶片上收发天线</a:t>
            </a:r>
          </a:p>
        </p:txBody>
      </p:sp>
      <p:sp>
        <p:nvSpPr>
          <p:cNvPr id="7" name="内容占位符 6"/>
          <p:cNvSpPr>
            <a:spLocks noGrp="1"/>
          </p:cNvSpPr>
          <p:nvPr>
            <p:ph sz="quarter" idx="11"/>
          </p:nvPr>
        </p:nvSpPr>
        <p:spPr/>
        <p:txBody>
          <a:bodyPr/>
          <a:lstStyle/>
          <a:p>
            <a:r>
              <a:rPr lang="zh-CN" altLang="en-US" dirty="0"/>
              <a:t>微带线长、宽对</a:t>
            </a:r>
            <a:r>
              <a:rPr lang="en-US" altLang="zh-CN" dirty="0"/>
              <a:t>S11</a:t>
            </a:r>
            <a:r>
              <a:rPr lang="zh-CN" altLang="en-US" dirty="0"/>
              <a:t>特性影响</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950" y="2133600"/>
            <a:ext cx="2818540" cy="2113905"/>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950" y="4387422"/>
            <a:ext cx="2877312" cy="2322576"/>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7542" y="2065422"/>
            <a:ext cx="2854125" cy="2322000"/>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3161" y="4387998"/>
            <a:ext cx="2788763" cy="2322000"/>
          </a:xfrm>
          <a:prstGeom prst="rect">
            <a:avLst/>
          </a:prstGeom>
        </p:spPr>
      </p:pic>
      <p:sp>
        <p:nvSpPr>
          <p:cNvPr id="12" name="文本框 11"/>
          <p:cNvSpPr txBox="1"/>
          <p:nvPr/>
        </p:nvSpPr>
        <p:spPr>
          <a:xfrm>
            <a:off x="7879644" y="2867378"/>
            <a:ext cx="1107996" cy="923330"/>
          </a:xfrm>
          <a:prstGeom prst="rect">
            <a:avLst/>
          </a:prstGeom>
          <a:noFill/>
        </p:spPr>
        <p:txBody>
          <a:bodyPr wrap="none" rtlCol="0">
            <a:spAutoFit/>
          </a:bodyPr>
          <a:lstStyle/>
          <a:p>
            <a:r>
              <a:rPr lang="zh-CN" altLang="en-US" dirty="0"/>
              <a:t>微带线宽</a:t>
            </a:r>
            <a:endParaRPr lang="en-US" altLang="zh-CN" dirty="0"/>
          </a:p>
          <a:p>
            <a:r>
              <a:rPr lang="zh-CN" altLang="en-US" dirty="0"/>
              <a:t>度改变对</a:t>
            </a:r>
            <a:endParaRPr lang="en-US" altLang="zh-CN" dirty="0"/>
          </a:p>
          <a:p>
            <a:r>
              <a:rPr lang="en-US" altLang="zh-CN" dirty="0"/>
              <a:t>S11</a:t>
            </a:r>
            <a:r>
              <a:rPr lang="zh-CN" altLang="en-US" dirty="0"/>
              <a:t>影响</a:t>
            </a:r>
          </a:p>
        </p:txBody>
      </p:sp>
      <p:sp>
        <p:nvSpPr>
          <p:cNvPr id="13" name="文本框 12"/>
          <p:cNvSpPr txBox="1"/>
          <p:nvPr/>
        </p:nvSpPr>
        <p:spPr>
          <a:xfrm>
            <a:off x="7981244" y="4955822"/>
            <a:ext cx="1107996" cy="923330"/>
          </a:xfrm>
          <a:prstGeom prst="rect">
            <a:avLst/>
          </a:prstGeom>
          <a:noFill/>
        </p:spPr>
        <p:txBody>
          <a:bodyPr wrap="none" rtlCol="0">
            <a:spAutoFit/>
          </a:bodyPr>
          <a:lstStyle/>
          <a:p>
            <a:r>
              <a:rPr lang="zh-CN" altLang="en-US" dirty="0"/>
              <a:t>微带线长</a:t>
            </a:r>
            <a:endParaRPr lang="en-US" altLang="zh-CN" dirty="0"/>
          </a:p>
          <a:p>
            <a:r>
              <a:rPr lang="zh-CN" altLang="en-US" dirty="0"/>
              <a:t>度改变对</a:t>
            </a:r>
            <a:endParaRPr lang="en-US" altLang="zh-CN" dirty="0"/>
          </a:p>
          <a:p>
            <a:r>
              <a:rPr lang="en-US" altLang="zh-CN" dirty="0"/>
              <a:t>S11</a:t>
            </a:r>
            <a:r>
              <a:rPr lang="zh-CN" altLang="en-US" dirty="0"/>
              <a:t>影响</a:t>
            </a:r>
          </a:p>
        </p:txBody>
      </p:sp>
    </p:spTree>
    <p:extLst>
      <p:ext uri="{BB962C8B-B14F-4D97-AF65-F5344CB8AC3E}">
        <p14:creationId xmlns:p14="http://schemas.microsoft.com/office/powerpoint/2010/main" val="20347639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 xmlns:a16="http://schemas.microsoft.com/office/drawing/2014/main" id="{FA0A8836-F272-4BAF-88E4-E6E913139260}"/>
              </a:ext>
            </a:extLst>
          </p:cNvPr>
          <p:cNvSpPr>
            <a:spLocks noGrp="1"/>
          </p:cNvSpPr>
          <p:nvPr>
            <p:ph type="title"/>
          </p:nvPr>
        </p:nvSpPr>
        <p:spPr/>
        <p:txBody>
          <a:bodyPr/>
          <a:lstStyle/>
          <a:p>
            <a:r>
              <a:rPr lang="zh-CN" altLang="en-US" dirty="0"/>
              <a:t>研究生期间参与发表论文成果</a:t>
            </a:r>
          </a:p>
        </p:txBody>
      </p:sp>
      <p:pic>
        <p:nvPicPr>
          <p:cNvPr id="4" name="内容占位符 3"/>
          <p:cNvPicPr>
            <a:picLocks noGrp="1" noChangeAspect="1"/>
          </p:cNvPicPr>
          <p:nvPr>
            <p:ph sz="quarter" idx="10"/>
          </p:nvPr>
        </p:nvPicPr>
        <p:blipFill>
          <a:blip r:embed="rId2"/>
          <a:stretch>
            <a:fillRect/>
          </a:stretch>
        </p:blipFill>
        <p:spPr>
          <a:xfrm>
            <a:off x="493713" y="1688372"/>
            <a:ext cx="8372475" cy="4916356"/>
          </a:xfrm>
          <a:prstGeom prst="rect">
            <a:avLst/>
          </a:prstGeom>
        </p:spPr>
      </p:pic>
    </p:spTree>
    <p:extLst>
      <p:ext uri="{BB962C8B-B14F-4D97-AF65-F5344CB8AC3E}">
        <p14:creationId xmlns:p14="http://schemas.microsoft.com/office/powerpoint/2010/main" val="39656696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latin typeface="+mn-ea"/>
                <a:ea typeface="+mn-ea"/>
              </a:rPr>
              <a:t>谢谢！</a:t>
            </a:r>
          </a:p>
        </p:txBody>
      </p:sp>
    </p:spTree>
    <p:extLst>
      <p:ext uri="{BB962C8B-B14F-4D97-AF65-F5344CB8AC3E}">
        <p14:creationId xmlns:p14="http://schemas.microsoft.com/office/powerpoint/2010/main" val="13629736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 name="图片 2"/>
          <p:cNvPicPr>
            <a:picLocks noChangeAspect="1"/>
          </p:cNvPicPr>
          <p:nvPr/>
        </p:nvPicPr>
        <p:blipFill>
          <a:blip r:embed="rId2"/>
          <a:stretch>
            <a:fillRect/>
          </a:stretch>
        </p:blipFill>
        <p:spPr>
          <a:xfrm>
            <a:off x="165574" y="-214313"/>
            <a:ext cx="8732814" cy="8100001"/>
          </a:xfrm>
          <a:prstGeom prst="rect">
            <a:avLst/>
          </a:prstGeom>
        </p:spPr>
      </p:pic>
    </p:spTree>
    <p:extLst>
      <p:ext uri="{BB962C8B-B14F-4D97-AF65-F5344CB8AC3E}">
        <p14:creationId xmlns:p14="http://schemas.microsoft.com/office/powerpoint/2010/main" val="3512113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quarter" idx="10"/>
          </p:nvPr>
        </p:nvSpPr>
        <p:spPr>
          <a:xfrm>
            <a:off x="494025" y="1685678"/>
            <a:ext cx="4644417" cy="4921498"/>
          </a:xfrm>
        </p:spPr>
        <p:txBody>
          <a:bodyPr/>
          <a:lstStyle/>
          <a:p>
            <a:pPr marL="457200" indent="-457200">
              <a:lnSpc>
                <a:spcPct val="150000"/>
              </a:lnSpc>
              <a:buFont typeface="+mj-lt"/>
              <a:buAutoNum type="arabicPeriod"/>
            </a:pPr>
            <a:r>
              <a:rPr lang="zh-CN" altLang="en-US" b="1" dirty="0">
                <a:solidFill>
                  <a:schemeClr val="accent1"/>
                </a:solidFill>
              </a:rPr>
              <a:t>尺寸  </a:t>
            </a:r>
            <a:r>
              <a:rPr lang="zh-CN" altLang="en-US" dirty="0"/>
              <a:t>体积小，重量轻，接口简单</a:t>
            </a:r>
            <a:endParaRPr lang="en-US" altLang="zh-CN" dirty="0"/>
          </a:p>
          <a:p>
            <a:pPr marL="457200" indent="-457200">
              <a:lnSpc>
                <a:spcPct val="150000"/>
              </a:lnSpc>
              <a:buFont typeface="+mj-lt"/>
              <a:buAutoNum type="arabicPeriod"/>
            </a:pPr>
            <a:r>
              <a:rPr lang="zh-CN" altLang="en-US" b="1" dirty="0">
                <a:solidFill>
                  <a:schemeClr val="accent1"/>
                </a:solidFill>
              </a:rPr>
              <a:t>成本  </a:t>
            </a:r>
            <a:r>
              <a:rPr lang="zh-CN" altLang="en-US" dirty="0"/>
              <a:t>便于批量生产，便于集成</a:t>
            </a:r>
            <a:endParaRPr lang="en-US" altLang="zh-CN" dirty="0"/>
          </a:p>
          <a:p>
            <a:pPr marL="457200" indent="-457200">
              <a:lnSpc>
                <a:spcPct val="150000"/>
              </a:lnSpc>
              <a:buFont typeface="+mj-lt"/>
              <a:buAutoNum type="arabicPeriod"/>
            </a:pPr>
            <a:r>
              <a:rPr lang="zh-CN" altLang="en-US" b="1" dirty="0">
                <a:solidFill>
                  <a:schemeClr val="accent1"/>
                </a:solidFill>
              </a:rPr>
              <a:t>性能  </a:t>
            </a:r>
            <a:r>
              <a:rPr lang="zh-CN" altLang="en-US" dirty="0"/>
              <a:t>一致性好，精度高，灵敏度高</a:t>
            </a:r>
            <a:endParaRPr lang="en-US" altLang="zh-CN" dirty="0"/>
          </a:p>
          <a:p>
            <a:pPr marL="457200" indent="-457200">
              <a:lnSpc>
                <a:spcPct val="150000"/>
              </a:lnSpc>
              <a:buFont typeface="+mj-lt"/>
              <a:buAutoNum type="arabicPeriod"/>
            </a:pPr>
            <a:r>
              <a:rPr lang="zh-CN" altLang="en-US" b="1" dirty="0">
                <a:solidFill>
                  <a:schemeClr val="accent1"/>
                </a:solidFill>
              </a:rPr>
              <a:t>功能  </a:t>
            </a:r>
            <a:r>
              <a:rPr lang="zh-CN" altLang="en-US" dirty="0"/>
              <a:t>无源无线使用</a:t>
            </a:r>
            <a:endParaRPr lang="en-US" altLang="zh-CN" dirty="0"/>
          </a:p>
          <a:p>
            <a:pPr marL="0" indent="0">
              <a:lnSpc>
                <a:spcPct val="150000"/>
              </a:lnSpc>
              <a:buNone/>
            </a:pPr>
            <a:endParaRPr lang="en-US" altLang="zh-CN" dirty="0"/>
          </a:p>
        </p:txBody>
      </p:sp>
      <p:sp>
        <p:nvSpPr>
          <p:cNvPr id="3" name="标题 2"/>
          <p:cNvSpPr>
            <a:spLocks noGrp="1"/>
          </p:cNvSpPr>
          <p:nvPr>
            <p:ph type="title"/>
          </p:nvPr>
        </p:nvSpPr>
        <p:spPr/>
        <p:txBody>
          <a:bodyPr/>
          <a:lstStyle/>
          <a:p>
            <a:r>
              <a:rPr lang="zh-CN" altLang="en-US" dirty="0"/>
              <a:t>研究背景 </a:t>
            </a:r>
            <a:r>
              <a:rPr lang="en-US" altLang="zh-CN" dirty="0"/>
              <a:t>—— </a:t>
            </a:r>
            <a:r>
              <a:rPr lang="zh-CN" altLang="en-US" dirty="0"/>
              <a:t>优势</a:t>
            </a:r>
          </a:p>
        </p:txBody>
      </p:sp>
      <p:grpSp>
        <p:nvGrpSpPr>
          <p:cNvPr id="6" name="组合 5"/>
          <p:cNvGrpSpPr/>
          <p:nvPr/>
        </p:nvGrpSpPr>
        <p:grpSpPr>
          <a:xfrm>
            <a:off x="3591453" y="3837694"/>
            <a:ext cx="5365045" cy="2430815"/>
            <a:chOff x="3011311" y="3849511"/>
            <a:chExt cx="5365045" cy="2430815"/>
          </a:xfrm>
        </p:grpSpPr>
        <p:pic>
          <p:nvPicPr>
            <p:cNvPr id="2" name="图片 1"/>
            <p:cNvPicPr>
              <a:picLocks noChangeAspect="1"/>
            </p:cNvPicPr>
            <p:nvPr/>
          </p:nvPicPr>
          <p:blipFill>
            <a:blip r:embed="rId2"/>
            <a:stretch>
              <a:fillRect/>
            </a:stretch>
          </p:blipFill>
          <p:spPr>
            <a:xfrm>
              <a:off x="3011311" y="3851451"/>
              <a:ext cx="5334000" cy="2428875"/>
            </a:xfrm>
            <a:prstGeom prst="rect">
              <a:avLst/>
            </a:prstGeom>
          </p:spPr>
        </p:pic>
        <p:sp>
          <p:nvSpPr>
            <p:cNvPr id="5" name="矩形 4"/>
            <p:cNvSpPr/>
            <p:nvPr/>
          </p:nvSpPr>
          <p:spPr>
            <a:xfrm>
              <a:off x="6028267" y="3849511"/>
              <a:ext cx="2348089" cy="242711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extLst>
      <p:ext uri="{BB962C8B-B14F-4D97-AF65-F5344CB8AC3E}">
        <p14:creationId xmlns:p14="http://schemas.microsoft.com/office/powerpoint/2010/main" val="4256661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pPr>
              <a:buFont typeface="Wingdings" panose="05000000000000000000" pitchFamily="2" charset="2"/>
              <a:buChar char="ü"/>
            </a:pPr>
            <a:r>
              <a:rPr lang="zh-CN" altLang="en-US" sz="2400" b="1" dirty="0">
                <a:solidFill>
                  <a:schemeClr val="accent1"/>
                </a:solidFill>
              </a:rPr>
              <a:t>器件种类：</a:t>
            </a:r>
            <a:endParaRPr lang="en-US" altLang="zh-CN" sz="2400" b="1" dirty="0">
              <a:solidFill>
                <a:schemeClr val="accent1"/>
              </a:solidFill>
            </a:endParaRPr>
          </a:p>
          <a:p>
            <a:pPr marL="0" indent="0">
              <a:buNone/>
            </a:pPr>
            <a:r>
              <a:rPr lang="en-US" altLang="zh-CN" sz="2400" dirty="0">
                <a:solidFill>
                  <a:schemeClr val="accent1"/>
                </a:solidFill>
              </a:rPr>
              <a:t>  </a:t>
            </a:r>
            <a:r>
              <a:rPr lang="en-US" altLang="zh-CN" dirty="0">
                <a:solidFill>
                  <a:schemeClr val="accent1"/>
                </a:solidFill>
              </a:rPr>
              <a:t>1</a:t>
            </a:r>
            <a:r>
              <a:rPr lang="zh-CN" altLang="en-US" dirty="0">
                <a:solidFill>
                  <a:schemeClr val="accent1"/>
                </a:solidFill>
              </a:rPr>
              <a:t>、基于信号的传播特性</a:t>
            </a:r>
            <a:r>
              <a:rPr lang="en-US" altLang="zh-CN" dirty="0"/>
              <a:t>	</a:t>
            </a:r>
            <a:r>
              <a:rPr lang="zh-CN" altLang="en-US" dirty="0"/>
              <a:t>滤波器、谐振器</a:t>
            </a:r>
            <a:endParaRPr lang="en-US" altLang="zh-CN" dirty="0"/>
          </a:p>
          <a:p>
            <a:pPr marL="0" indent="0">
              <a:buNone/>
            </a:pPr>
            <a:r>
              <a:rPr lang="en-US" altLang="zh-CN" dirty="0"/>
              <a:t>  </a:t>
            </a:r>
            <a:r>
              <a:rPr lang="en-US" altLang="zh-CN" dirty="0">
                <a:solidFill>
                  <a:schemeClr val="accent1"/>
                </a:solidFill>
              </a:rPr>
              <a:t> 2</a:t>
            </a:r>
            <a:r>
              <a:rPr lang="zh-CN" altLang="en-US" dirty="0">
                <a:solidFill>
                  <a:schemeClr val="accent1"/>
                </a:solidFill>
              </a:rPr>
              <a:t>、基于外界变量影响表面特性 </a:t>
            </a:r>
            <a:r>
              <a:rPr lang="en-US" altLang="zh-CN" dirty="0">
                <a:solidFill>
                  <a:schemeClr val="accent1"/>
                </a:solidFill>
              </a:rPr>
              <a:t>  </a:t>
            </a:r>
            <a:r>
              <a:rPr lang="zh-CN" altLang="en-US" dirty="0"/>
              <a:t>湿度传感器、气体传感器（敏感层）</a:t>
            </a:r>
            <a:endParaRPr lang="en-US" altLang="zh-CN" dirty="0"/>
          </a:p>
          <a:p>
            <a:pPr marL="0" indent="0">
              <a:buNone/>
            </a:pPr>
            <a:r>
              <a:rPr lang="en-US" altLang="zh-CN" dirty="0"/>
              <a:t>                                                        </a:t>
            </a:r>
            <a:r>
              <a:rPr lang="zh-CN" altLang="en-US" dirty="0"/>
              <a:t>压力传感器、温度传感器（表面形变）</a:t>
            </a:r>
            <a:endParaRPr lang="en-US" altLang="zh-CN" dirty="0"/>
          </a:p>
          <a:p>
            <a:pPr>
              <a:buFont typeface="Wingdings" panose="05000000000000000000" pitchFamily="2" charset="2"/>
              <a:buChar char="ü"/>
            </a:pPr>
            <a:r>
              <a:rPr lang="zh-CN" altLang="en-US" sz="2400" b="1" dirty="0">
                <a:solidFill>
                  <a:schemeClr val="accent1"/>
                </a:solidFill>
              </a:rPr>
              <a:t>应用领域：</a:t>
            </a:r>
            <a:endParaRPr lang="en-US" altLang="zh-CN" sz="2400" b="1" dirty="0">
              <a:solidFill>
                <a:schemeClr val="accent1"/>
              </a:solidFill>
            </a:endParaRPr>
          </a:p>
          <a:p>
            <a:pPr marL="0" indent="0">
              <a:buNone/>
            </a:pPr>
            <a:r>
              <a:rPr lang="zh-CN" altLang="en-US" dirty="0"/>
              <a:t>      电视机、手机、通信网络</a:t>
            </a:r>
            <a:endParaRPr lang="en-US" altLang="zh-CN" dirty="0"/>
          </a:p>
          <a:p>
            <a:pPr marL="0" indent="0">
              <a:buNone/>
            </a:pPr>
            <a:endParaRPr lang="en-US" altLang="zh-CN" dirty="0"/>
          </a:p>
          <a:p>
            <a:pPr marL="0" indent="0">
              <a:buNone/>
            </a:pPr>
            <a:r>
              <a:rPr lang="zh-CN" altLang="en-US" dirty="0"/>
              <a:t>      汽车、电气网络温度监测系统</a:t>
            </a:r>
            <a:endParaRPr lang="en-US" altLang="zh-CN" dirty="0"/>
          </a:p>
          <a:p>
            <a:pPr marL="0" indent="0">
              <a:buNone/>
            </a:pPr>
            <a:r>
              <a:rPr lang="en-US" altLang="zh-CN" dirty="0"/>
              <a:t>      </a:t>
            </a:r>
            <a:r>
              <a:rPr lang="zh-CN" altLang="en-US" dirty="0"/>
              <a:t>极端环境测试场合</a:t>
            </a:r>
            <a:r>
              <a:rPr lang="en-US" altLang="zh-CN" dirty="0"/>
              <a:t>                           </a:t>
            </a:r>
            <a:endParaRPr lang="zh-CN" altLang="en-US" dirty="0"/>
          </a:p>
        </p:txBody>
      </p:sp>
      <p:sp>
        <p:nvSpPr>
          <p:cNvPr id="3" name="标题 2"/>
          <p:cNvSpPr>
            <a:spLocks noGrp="1"/>
          </p:cNvSpPr>
          <p:nvPr>
            <p:ph type="title"/>
          </p:nvPr>
        </p:nvSpPr>
        <p:spPr/>
        <p:txBody>
          <a:bodyPr/>
          <a:lstStyle/>
          <a:p>
            <a:r>
              <a:rPr lang="zh-CN" altLang="en-US" dirty="0"/>
              <a:t>研究背景 </a:t>
            </a:r>
            <a:r>
              <a:rPr lang="en-US" altLang="zh-CN" dirty="0"/>
              <a:t>—— </a:t>
            </a:r>
            <a:r>
              <a:rPr lang="zh-CN" altLang="en-US" dirty="0"/>
              <a:t>应用</a:t>
            </a:r>
          </a:p>
        </p:txBody>
      </p:sp>
      <p:pic>
        <p:nvPicPr>
          <p:cNvPr id="4" name="图片 3" descr="图片包含 事情, 物体&#10;&#10;已生成极高可信度的说明">
            <a:extLst>
              <a:ext uri="{FF2B5EF4-FFF2-40B4-BE49-F238E27FC236}">
                <a16:creationId xmlns="" xmlns:a16="http://schemas.microsoft.com/office/drawing/2014/main" id="{7EB94DFF-700E-4522-B81B-77B6FDF3A1A5}"/>
              </a:ext>
            </a:extLst>
          </p:cNvPr>
          <p:cNvPicPr>
            <a:picLocks noChangeAspect="1"/>
          </p:cNvPicPr>
          <p:nvPr/>
        </p:nvPicPr>
        <p:blipFill rotWithShape="1">
          <a:blip r:embed="rId2">
            <a:extLst>
              <a:ext uri="{28A0092B-C50C-407E-A947-70E740481C1C}">
                <a14:useLocalDpi xmlns:a14="http://schemas.microsoft.com/office/drawing/2010/main" val="0"/>
              </a:ext>
            </a:extLst>
          </a:blip>
          <a:srcRect l="3833" r="4467"/>
          <a:stretch/>
        </p:blipFill>
        <p:spPr>
          <a:xfrm>
            <a:off x="5334738" y="4055199"/>
            <a:ext cx="3249227" cy="2360295"/>
          </a:xfrm>
          <a:prstGeom prst="rect">
            <a:avLst/>
          </a:prstGeom>
        </p:spPr>
      </p:pic>
    </p:spTree>
    <p:extLst>
      <p:ext uri="{BB962C8B-B14F-4D97-AF65-F5344CB8AC3E}">
        <p14:creationId xmlns:p14="http://schemas.microsoft.com/office/powerpoint/2010/main" val="3796123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71CE8907-B4FD-4BC2-96FE-E0A03BC5851E}"/>
              </a:ext>
            </a:extLst>
          </p:cNvPr>
          <p:cNvSpPr>
            <a:spLocks noGrp="1"/>
          </p:cNvSpPr>
          <p:nvPr>
            <p:ph type="title"/>
          </p:nvPr>
        </p:nvSpPr>
        <p:spPr/>
        <p:txBody>
          <a:bodyPr>
            <a:normAutofit/>
          </a:bodyPr>
          <a:lstStyle/>
          <a:p>
            <a:r>
              <a:rPr lang="zh-CN" altLang="en-US" dirty="0"/>
              <a:t>研究背景</a:t>
            </a:r>
            <a:r>
              <a:rPr lang="en-US" altLang="zh-CN" dirty="0"/>
              <a:t>——</a:t>
            </a:r>
            <a:r>
              <a:rPr lang="zh-CN" altLang="en-US" dirty="0"/>
              <a:t>声表面波温度传感器原理</a:t>
            </a:r>
          </a:p>
        </p:txBody>
      </p:sp>
      <p:sp>
        <p:nvSpPr>
          <p:cNvPr id="6" name="矩形 5">
            <a:extLst>
              <a:ext uri="{FF2B5EF4-FFF2-40B4-BE49-F238E27FC236}">
                <a16:creationId xmlns="" xmlns:a16="http://schemas.microsoft.com/office/drawing/2014/main" id="{54A533D4-3E13-4BB1-81A2-3E8FAD6388F8}"/>
              </a:ext>
            </a:extLst>
          </p:cNvPr>
          <p:cNvSpPr/>
          <p:nvPr/>
        </p:nvSpPr>
        <p:spPr>
          <a:xfrm>
            <a:off x="3067049" y="1720157"/>
            <a:ext cx="2371725"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外界环境温度改变</a:t>
            </a:r>
          </a:p>
        </p:txBody>
      </p:sp>
      <p:sp>
        <p:nvSpPr>
          <p:cNvPr id="7" name="箭头: 下 6">
            <a:extLst>
              <a:ext uri="{FF2B5EF4-FFF2-40B4-BE49-F238E27FC236}">
                <a16:creationId xmlns="" xmlns:a16="http://schemas.microsoft.com/office/drawing/2014/main" id="{5217E96E-A489-4D18-9307-D8D772D99E5C}"/>
              </a:ext>
            </a:extLst>
          </p:cNvPr>
          <p:cNvSpPr/>
          <p:nvPr/>
        </p:nvSpPr>
        <p:spPr>
          <a:xfrm>
            <a:off x="4076698" y="2324100"/>
            <a:ext cx="352425" cy="428625"/>
          </a:xfrm>
          <a:prstGeom prst="downArrow">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B672787D-29DC-4958-A050-FA4FDDAA4443}"/>
              </a:ext>
            </a:extLst>
          </p:cNvPr>
          <p:cNvSpPr/>
          <p:nvPr/>
        </p:nvSpPr>
        <p:spPr>
          <a:xfrm>
            <a:off x="2371721" y="2823268"/>
            <a:ext cx="3762378"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压电晶体表面特性（刚度）改变</a:t>
            </a:r>
          </a:p>
        </p:txBody>
      </p:sp>
      <p:sp>
        <p:nvSpPr>
          <p:cNvPr id="13" name="箭头: 下 12">
            <a:extLst>
              <a:ext uri="{FF2B5EF4-FFF2-40B4-BE49-F238E27FC236}">
                <a16:creationId xmlns="" xmlns:a16="http://schemas.microsoft.com/office/drawing/2014/main" id="{66D05B49-1869-4D4D-B945-AA11F3F838F1}"/>
              </a:ext>
            </a:extLst>
          </p:cNvPr>
          <p:cNvSpPr/>
          <p:nvPr/>
        </p:nvSpPr>
        <p:spPr>
          <a:xfrm>
            <a:off x="4076698" y="3427211"/>
            <a:ext cx="352425" cy="428625"/>
          </a:xfrm>
          <a:prstGeom prst="downArrow">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0646FDAA-417D-4300-BB3E-415074AF8EAC}"/>
              </a:ext>
            </a:extLst>
          </p:cNvPr>
          <p:cNvSpPr/>
          <p:nvPr/>
        </p:nvSpPr>
        <p:spPr>
          <a:xfrm>
            <a:off x="3067049" y="3932238"/>
            <a:ext cx="2371725"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表面声波声速改变</a:t>
            </a:r>
          </a:p>
        </p:txBody>
      </p:sp>
      <p:sp>
        <p:nvSpPr>
          <p:cNvPr id="15" name="箭头: 下 14">
            <a:extLst>
              <a:ext uri="{FF2B5EF4-FFF2-40B4-BE49-F238E27FC236}">
                <a16:creationId xmlns="" xmlns:a16="http://schemas.microsoft.com/office/drawing/2014/main" id="{9485FDE6-99F7-4735-9F97-30AA611DA9A0}"/>
              </a:ext>
            </a:extLst>
          </p:cNvPr>
          <p:cNvSpPr/>
          <p:nvPr/>
        </p:nvSpPr>
        <p:spPr>
          <a:xfrm>
            <a:off x="4076698" y="4540251"/>
            <a:ext cx="352425" cy="428625"/>
          </a:xfrm>
          <a:prstGeom prst="downArrow">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E5FCA47C-0D8E-46E9-A333-9A2658E7C4E3}"/>
              </a:ext>
            </a:extLst>
          </p:cNvPr>
          <p:cNvSpPr/>
          <p:nvPr/>
        </p:nvSpPr>
        <p:spPr>
          <a:xfrm>
            <a:off x="3067047" y="5041208"/>
            <a:ext cx="2371725"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器件谐振频率改变</a:t>
            </a:r>
          </a:p>
        </p:txBody>
      </p:sp>
      <p:sp>
        <p:nvSpPr>
          <p:cNvPr id="18" name="箭头: 下 17">
            <a:extLst>
              <a:ext uri="{FF2B5EF4-FFF2-40B4-BE49-F238E27FC236}">
                <a16:creationId xmlns="" xmlns:a16="http://schemas.microsoft.com/office/drawing/2014/main" id="{F373EF93-922D-4148-9414-16AFE0C01391}"/>
              </a:ext>
            </a:extLst>
          </p:cNvPr>
          <p:cNvSpPr/>
          <p:nvPr/>
        </p:nvSpPr>
        <p:spPr>
          <a:xfrm>
            <a:off x="4076698" y="5646940"/>
            <a:ext cx="352425" cy="428625"/>
          </a:xfrm>
          <a:prstGeom prst="downArrow">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379853B0-A057-4B41-AC47-C24C6CBBEDBF}"/>
              </a:ext>
            </a:extLst>
          </p:cNvPr>
          <p:cNvSpPr/>
          <p:nvPr/>
        </p:nvSpPr>
        <p:spPr>
          <a:xfrm>
            <a:off x="2090731" y="6144319"/>
            <a:ext cx="4324355" cy="533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建立谐振频率与环境温度的对应关系</a:t>
            </a:r>
          </a:p>
        </p:txBody>
      </p:sp>
    </p:spTree>
    <p:extLst>
      <p:ext uri="{BB962C8B-B14F-4D97-AF65-F5344CB8AC3E}">
        <p14:creationId xmlns:p14="http://schemas.microsoft.com/office/powerpoint/2010/main" val="26408659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CC3D4708-11A9-4124-B115-E6E15DFAF60D}"/>
              </a:ext>
            </a:extLst>
          </p:cNvPr>
          <p:cNvSpPr>
            <a:spLocks noGrp="1"/>
          </p:cNvSpPr>
          <p:nvPr>
            <p:ph type="title"/>
          </p:nvPr>
        </p:nvSpPr>
        <p:spPr/>
        <p:txBody>
          <a:bodyPr/>
          <a:lstStyle/>
          <a:p>
            <a:r>
              <a:rPr lang="zh-CN" altLang="en-US" dirty="0"/>
              <a:t>研究背景</a:t>
            </a:r>
            <a:r>
              <a:rPr lang="en-US" altLang="zh-CN" dirty="0"/>
              <a:t>——</a:t>
            </a:r>
            <a:r>
              <a:rPr lang="zh-CN" altLang="en-US" dirty="0"/>
              <a:t>国内外研究现况</a:t>
            </a:r>
          </a:p>
        </p:txBody>
      </p:sp>
      <p:sp>
        <p:nvSpPr>
          <p:cNvPr id="4" name="矩形 3">
            <a:extLst>
              <a:ext uri="{FF2B5EF4-FFF2-40B4-BE49-F238E27FC236}">
                <a16:creationId xmlns="" xmlns:a16="http://schemas.microsoft.com/office/drawing/2014/main" id="{9EB05DCC-51E7-4A87-AF65-070C1BB3C2D3}"/>
              </a:ext>
            </a:extLst>
          </p:cNvPr>
          <p:cNvSpPr/>
          <p:nvPr/>
        </p:nvSpPr>
        <p:spPr>
          <a:xfrm>
            <a:off x="752474" y="2182627"/>
            <a:ext cx="1771651" cy="7143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材料选取</a:t>
            </a:r>
          </a:p>
        </p:txBody>
      </p:sp>
      <p:sp>
        <p:nvSpPr>
          <p:cNvPr id="6" name="矩形 5">
            <a:extLst>
              <a:ext uri="{FF2B5EF4-FFF2-40B4-BE49-F238E27FC236}">
                <a16:creationId xmlns="" xmlns:a16="http://schemas.microsoft.com/office/drawing/2014/main" id="{8E24909D-EB5D-4204-9C4B-E7D737112515}"/>
              </a:ext>
            </a:extLst>
          </p:cNvPr>
          <p:cNvSpPr/>
          <p:nvPr/>
        </p:nvSpPr>
        <p:spPr>
          <a:xfrm>
            <a:off x="3095624" y="2182626"/>
            <a:ext cx="5038725" cy="714375"/>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rPr>
              <a:t>石英、铌酸锂、硅酸镓镧、氧化锌、氮化铝</a:t>
            </a:r>
          </a:p>
        </p:txBody>
      </p:sp>
      <p:sp>
        <p:nvSpPr>
          <p:cNvPr id="7" name="矩形 6">
            <a:extLst>
              <a:ext uri="{FF2B5EF4-FFF2-40B4-BE49-F238E27FC236}">
                <a16:creationId xmlns="" xmlns:a16="http://schemas.microsoft.com/office/drawing/2014/main" id="{4CAAFF7F-A140-42FF-A26C-49BD01595616}"/>
              </a:ext>
            </a:extLst>
          </p:cNvPr>
          <p:cNvSpPr/>
          <p:nvPr/>
        </p:nvSpPr>
        <p:spPr>
          <a:xfrm>
            <a:off x="752473" y="3473450"/>
            <a:ext cx="1771652" cy="7143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温度测量范围</a:t>
            </a:r>
          </a:p>
        </p:txBody>
      </p:sp>
      <p:sp>
        <p:nvSpPr>
          <p:cNvPr id="8" name="矩形 7">
            <a:extLst>
              <a:ext uri="{FF2B5EF4-FFF2-40B4-BE49-F238E27FC236}">
                <a16:creationId xmlns="" xmlns:a16="http://schemas.microsoft.com/office/drawing/2014/main" id="{5DF269E1-B94B-4446-BB94-84EA56DB5D57}"/>
              </a:ext>
            </a:extLst>
          </p:cNvPr>
          <p:cNvSpPr/>
          <p:nvPr/>
        </p:nvSpPr>
        <p:spPr>
          <a:xfrm>
            <a:off x="752473" y="4764273"/>
            <a:ext cx="1771651" cy="7143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测量方式</a:t>
            </a:r>
          </a:p>
        </p:txBody>
      </p:sp>
      <p:sp>
        <p:nvSpPr>
          <p:cNvPr id="9" name="矩形 8">
            <a:extLst>
              <a:ext uri="{FF2B5EF4-FFF2-40B4-BE49-F238E27FC236}">
                <a16:creationId xmlns="" xmlns:a16="http://schemas.microsoft.com/office/drawing/2014/main" id="{454660C6-1378-40CE-AEA1-DD7EF8E0FF90}"/>
              </a:ext>
            </a:extLst>
          </p:cNvPr>
          <p:cNvSpPr/>
          <p:nvPr/>
        </p:nvSpPr>
        <p:spPr>
          <a:xfrm>
            <a:off x="3095625" y="3432052"/>
            <a:ext cx="5038724" cy="714375"/>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rPr>
              <a:t>普遍不超过</a:t>
            </a:r>
            <a:r>
              <a:rPr lang="en-US" altLang="zh-CN" sz="2000" dirty="0">
                <a:solidFill>
                  <a:schemeClr val="tx1"/>
                </a:solidFill>
              </a:rPr>
              <a:t>700</a:t>
            </a:r>
            <a:r>
              <a:rPr lang="zh-CN" altLang="en-US" sz="2000" dirty="0">
                <a:solidFill>
                  <a:schemeClr val="tx1"/>
                </a:solidFill>
              </a:rPr>
              <a:t>℃</a:t>
            </a:r>
          </a:p>
        </p:txBody>
      </p:sp>
      <p:sp>
        <p:nvSpPr>
          <p:cNvPr id="10" name="矩形 9">
            <a:extLst>
              <a:ext uri="{FF2B5EF4-FFF2-40B4-BE49-F238E27FC236}">
                <a16:creationId xmlns="" xmlns:a16="http://schemas.microsoft.com/office/drawing/2014/main" id="{19D9C601-5799-4CD4-9729-246362C03948}"/>
              </a:ext>
            </a:extLst>
          </p:cNvPr>
          <p:cNvSpPr/>
          <p:nvPr/>
        </p:nvSpPr>
        <p:spPr>
          <a:xfrm>
            <a:off x="3095624" y="4764273"/>
            <a:ext cx="5038723" cy="714375"/>
          </a:xfrm>
          <a:prstGeom prst="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rPr>
              <a:t>有线测量、</a:t>
            </a:r>
            <a:r>
              <a:rPr lang="en-US" altLang="zh-CN" sz="2000" dirty="0">
                <a:solidFill>
                  <a:schemeClr val="tx1"/>
                </a:solidFill>
              </a:rPr>
              <a:t>RFID</a:t>
            </a:r>
            <a:r>
              <a:rPr lang="zh-CN" altLang="en-US" sz="2000" dirty="0">
                <a:solidFill>
                  <a:schemeClr val="tx1"/>
                </a:solidFill>
              </a:rPr>
              <a:t>测量</a:t>
            </a:r>
          </a:p>
        </p:txBody>
      </p:sp>
    </p:spTree>
    <p:extLst>
      <p:ext uri="{BB962C8B-B14F-4D97-AF65-F5344CB8AC3E}">
        <p14:creationId xmlns:p14="http://schemas.microsoft.com/office/powerpoint/2010/main" val="1539453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 xmlns:a16="http://schemas.microsoft.com/office/drawing/2014/main" id="{F4747640-A0B9-40F5-93A3-870735911422}"/>
              </a:ext>
            </a:extLst>
          </p:cNvPr>
          <p:cNvSpPr>
            <a:spLocks noGrp="1"/>
          </p:cNvSpPr>
          <p:nvPr>
            <p:ph sz="quarter" idx="10"/>
          </p:nvPr>
        </p:nvSpPr>
        <p:spPr/>
        <p:txBody>
          <a:bodyPr/>
          <a:lstStyle/>
          <a:p>
            <a:r>
              <a:rPr lang="en-US" altLang="zh-CN" b="1" dirty="0"/>
              <a:t>Al/128Y-LN</a:t>
            </a:r>
            <a:endParaRPr lang="zh-CN" altLang="en-US" b="1" dirty="0"/>
          </a:p>
        </p:txBody>
      </p:sp>
      <p:sp>
        <p:nvSpPr>
          <p:cNvPr id="3" name="标题 2">
            <a:extLst>
              <a:ext uri="{FF2B5EF4-FFF2-40B4-BE49-F238E27FC236}">
                <a16:creationId xmlns="" xmlns:a16="http://schemas.microsoft.com/office/drawing/2014/main" id="{E17D315E-B6D4-4062-B79C-FAE204C18F10}"/>
              </a:ext>
            </a:extLst>
          </p:cNvPr>
          <p:cNvSpPr>
            <a:spLocks noGrp="1"/>
          </p:cNvSpPr>
          <p:nvPr>
            <p:ph type="title"/>
          </p:nvPr>
        </p:nvSpPr>
        <p:spPr/>
        <p:txBody>
          <a:bodyPr/>
          <a:lstStyle/>
          <a:p>
            <a:r>
              <a:rPr lang="zh-CN" altLang="en-US" dirty="0"/>
              <a:t>研究背景</a:t>
            </a:r>
            <a:r>
              <a:rPr lang="en-US" altLang="zh-CN" dirty="0"/>
              <a:t>——</a:t>
            </a:r>
            <a:r>
              <a:rPr lang="zh-CN" altLang="en-US" dirty="0"/>
              <a:t>国外研究现况</a:t>
            </a:r>
          </a:p>
        </p:txBody>
      </p:sp>
      <p:pic>
        <p:nvPicPr>
          <p:cNvPr id="4" name="图片 3">
            <a:extLst>
              <a:ext uri="{FF2B5EF4-FFF2-40B4-BE49-F238E27FC236}">
                <a16:creationId xmlns="" xmlns:a16="http://schemas.microsoft.com/office/drawing/2014/main" id="{6555F3F0-40B3-4A38-832D-0C04EE4FCEE0}"/>
              </a:ext>
            </a:extLst>
          </p:cNvPr>
          <p:cNvPicPr>
            <a:picLocks noChangeAspect="1"/>
          </p:cNvPicPr>
          <p:nvPr/>
        </p:nvPicPr>
        <p:blipFill>
          <a:blip r:embed="rId2"/>
          <a:stretch>
            <a:fillRect/>
          </a:stretch>
        </p:blipFill>
        <p:spPr>
          <a:xfrm>
            <a:off x="277812" y="2095500"/>
            <a:ext cx="3077024" cy="2152650"/>
          </a:xfrm>
          <a:prstGeom prst="rect">
            <a:avLst/>
          </a:prstGeom>
        </p:spPr>
      </p:pic>
      <p:pic>
        <p:nvPicPr>
          <p:cNvPr id="5" name="图片 4">
            <a:extLst>
              <a:ext uri="{FF2B5EF4-FFF2-40B4-BE49-F238E27FC236}">
                <a16:creationId xmlns="" xmlns:a16="http://schemas.microsoft.com/office/drawing/2014/main" id="{687CBC26-30D2-4AAD-A0FB-E90FB3ED0B33}"/>
              </a:ext>
            </a:extLst>
          </p:cNvPr>
          <p:cNvPicPr>
            <a:picLocks noChangeAspect="1"/>
          </p:cNvPicPr>
          <p:nvPr/>
        </p:nvPicPr>
        <p:blipFill>
          <a:blip r:embed="rId3"/>
          <a:stretch>
            <a:fillRect/>
          </a:stretch>
        </p:blipFill>
        <p:spPr>
          <a:xfrm>
            <a:off x="298694" y="4203997"/>
            <a:ext cx="3272355" cy="2447333"/>
          </a:xfrm>
          <a:prstGeom prst="rect">
            <a:avLst/>
          </a:prstGeom>
        </p:spPr>
      </p:pic>
      <p:pic>
        <p:nvPicPr>
          <p:cNvPr id="6" name="图片 5">
            <a:extLst>
              <a:ext uri="{FF2B5EF4-FFF2-40B4-BE49-F238E27FC236}">
                <a16:creationId xmlns="" xmlns:a16="http://schemas.microsoft.com/office/drawing/2014/main" id="{7DAC1807-03BA-401B-80E8-5FB880C46D90}"/>
              </a:ext>
            </a:extLst>
          </p:cNvPr>
          <p:cNvPicPr>
            <a:picLocks noChangeAspect="1"/>
          </p:cNvPicPr>
          <p:nvPr/>
        </p:nvPicPr>
        <p:blipFill>
          <a:blip r:embed="rId4"/>
          <a:stretch>
            <a:fillRect/>
          </a:stretch>
        </p:blipFill>
        <p:spPr>
          <a:xfrm>
            <a:off x="3887855" y="2095500"/>
            <a:ext cx="4229100" cy="3562350"/>
          </a:xfrm>
          <a:prstGeom prst="rect">
            <a:avLst/>
          </a:prstGeom>
        </p:spPr>
      </p:pic>
    </p:spTree>
    <p:extLst>
      <p:ext uri="{BB962C8B-B14F-4D97-AF65-F5344CB8AC3E}">
        <p14:creationId xmlns:p14="http://schemas.microsoft.com/office/powerpoint/2010/main" val="4263070282"/>
      </p:ext>
    </p:extLst>
  </p:cSld>
  <p:clrMapOvr>
    <a:masterClrMapping/>
  </p:clrMapOvr>
</p:sld>
</file>

<file path=ppt/theme/theme1.xml><?xml version="1.0" encoding="utf-8"?>
<a:theme xmlns:a="http://schemas.openxmlformats.org/drawingml/2006/main" name="2016-VI主题-蓝">
  <a:themeElements>
    <a:clrScheme name="VI蓝色版">
      <a:dk1>
        <a:srgbClr val="000000"/>
      </a:dk1>
      <a:lt1>
        <a:srgbClr val="FFFFFF"/>
      </a:lt1>
      <a:dk2>
        <a:srgbClr val="BD9F68"/>
      </a:dk2>
      <a:lt2>
        <a:srgbClr val="B5B5B6"/>
      </a:lt2>
      <a:accent1>
        <a:srgbClr val="004098"/>
      </a:accent1>
      <a:accent2>
        <a:srgbClr val="0086D1"/>
      </a:accent2>
      <a:accent3>
        <a:srgbClr val="338D27"/>
      </a:accent3>
      <a:accent4>
        <a:srgbClr val="00514E"/>
      </a:accent4>
      <a:accent5>
        <a:srgbClr val="FDD000"/>
      </a:accent5>
      <a:accent6>
        <a:srgbClr val="F08300"/>
      </a:accent6>
      <a:hlink>
        <a:srgbClr val="B5B5B6"/>
      </a:hlink>
      <a:folHlink>
        <a:srgbClr val="BD9F68"/>
      </a:folHlink>
    </a:clrScheme>
    <a:fontScheme name="自定义 7">
      <a:majorFont>
        <a:latin typeface="等线"/>
        <a:ea typeface="等线"/>
        <a:cs typeface=""/>
      </a:majorFont>
      <a:minorFont>
        <a:latin typeface="等线 Light"/>
        <a:ea typeface="等线"/>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2016-VI主题-蓝" id="{1B918C6D-2D61-4306-88BA-3CA31BAAF13F}" vid="{A734D909-B61D-48C4-8B37-4CE49734400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2016-VI主题-蓝</Template>
  <TotalTime>4728</TotalTime>
  <Words>1961</Words>
  <Application>Microsoft Office PowerPoint</Application>
  <PresentationFormat>全屏显示(4:3)</PresentationFormat>
  <Paragraphs>360</Paragraphs>
  <Slides>46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46</vt:i4>
      </vt:variant>
    </vt:vector>
  </HeadingPairs>
  <TitlesOfParts>
    <vt:vector size="54" baseType="lpstr">
      <vt:lpstr>等线</vt:lpstr>
      <vt:lpstr>等线 Light</vt:lpstr>
      <vt:lpstr>微软雅黑</vt:lpstr>
      <vt:lpstr>Arial</vt:lpstr>
      <vt:lpstr>Calibri</vt:lpstr>
      <vt:lpstr>Cambria Math</vt:lpstr>
      <vt:lpstr>Wingdings</vt:lpstr>
      <vt:lpstr>2016-VI主题-蓝</vt:lpstr>
      <vt:lpstr>应用于航空发动机高温测量的 声表面波传感器的研究</vt:lpstr>
      <vt:lpstr>目录 Contents</vt:lpstr>
      <vt:lpstr>目录 Contents</vt:lpstr>
      <vt:lpstr>研究背景 —— 介绍</vt:lpstr>
      <vt:lpstr>研究背景 —— 优势</vt:lpstr>
      <vt:lpstr>研究背景 —— 应用</vt:lpstr>
      <vt:lpstr>研究背景——声表面波温度传感器原理</vt:lpstr>
      <vt:lpstr>研究背景——国内外研究现况</vt:lpstr>
      <vt:lpstr>研究背景——国外研究现况</vt:lpstr>
      <vt:lpstr>研究背景——国外研究现况</vt:lpstr>
      <vt:lpstr>研究背景——国内研究现况</vt:lpstr>
      <vt:lpstr>研究背景——国内外研究总结与问题探讨</vt:lpstr>
      <vt:lpstr>研究目标与研究内容</vt:lpstr>
      <vt:lpstr>目录 Contents</vt:lpstr>
      <vt:lpstr>声表面波温度传感器 —— 设计方案</vt:lpstr>
      <vt:lpstr>声表面波器件——铌酸锂切型选择</vt:lpstr>
      <vt:lpstr>声表面波器件——薄膜厚度选取</vt:lpstr>
      <vt:lpstr>目录 Contents</vt:lpstr>
      <vt:lpstr>制作工艺总览</vt:lpstr>
      <vt:lpstr>制作工艺——SAW器件制作</vt:lpstr>
      <vt:lpstr>制作工艺——SAW器件制作</vt:lpstr>
      <vt:lpstr>制作工艺——连接电极制作</vt:lpstr>
      <vt:lpstr>制作工艺——连接电极制作</vt:lpstr>
      <vt:lpstr>制作工艺——连接电极制作</vt:lpstr>
      <vt:lpstr>制作工艺——钝化层制作</vt:lpstr>
      <vt:lpstr>测试平台——低温区精确测试</vt:lpstr>
      <vt:lpstr>测试平台——高温测试</vt:lpstr>
      <vt:lpstr>目录 Contents</vt:lpstr>
      <vt:lpstr>特性测试</vt:lpstr>
      <vt:lpstr>器件特性测试——钝化层保护作用</vt:lpstr>
      <vt:lpstr>器件特性测试——电极观测（无钝化层） </vt:lpstr>
      <vt:lpstr>器件特性测试——电极观测（有钝化层） </vt:lpstr>
      <vt:lpstr>器件特性测试——衬底测试 (无钝化层)</vt:lpstr>
      <vt:lpstr>器件特性测试——衬底测试 (有钝化层)</vt:lpstr>
      <vt:lpstr>器件特性测试——衬底测试总结</vt:lpstr>
      <vt:lpstr>器件特性测试——S11参数测试</vt:lpstr>
      <vt:lpstr>温频特性测试——高温测试（重复性与稳定性）</vt:lpstr>
      <vt:lpstr>目录 Contents</vt:lpstr>
      <vt:lpstr>主要结果</vt:lpstr>
      <vt:lpstr>研究总结                          主要创新点</vt:lpstr>
      <vt:lpstr>项目展望——更高温度的声表面波温度传感器</vt:lpstr>
      <vt:lpstr>项目展望 —— 外端收发天线</vt:lpstr>
      <vt:lpstr>项目展望 —— 器件端集成叶片上收发天线</vt:lpstr>
      <vt:lpstr>研究生期间参与发表论文成果</vt:lpstr>
      <vt:lpstr>谢谢！</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沈小丹</dc:creator>
  <cp:lastModifiedBy>Microsoft</cp:lastModifiedBy>
  <cp:revision>273</cp:revision>
  <dcterms:created xsi:type="dcterms:W3CDTF">2016-04-20T02:59:17Z</dcterms:created>
  <dcterms:modified xsi:type="dcterms:W3CDTF">2024-12-16T23:41:01Z</dcterms:modified>
</cp:coreProperties>
</file>