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256" r:id="rId2"/>
    <p:sldId id="281" r:id="rId3"/>
    <p:sldId id="300" r:id="rId4"/>
    <p:sldId id="264" r:id="rId5"/>
  </p:sldIdLst>
  <p:sldSz cx="9144000" cy="6858000" type="screen4x3"/>
  <p:notesSz cx="9942513" cy="6761163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rgbClr val="000066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rgbClr val="000066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rgbClr val="000066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rgbClr val="000066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rgbClr val="000066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5pPr>
    <a:lvl6pPr marL="2286000" algn="l" defTabSz="914400" rtl="0" eaLnBrk="1" latinLnBrk="0" hangingPunct="1">
      <a:defRPr sz="2500" b="1" kern="1200">
        <a:solidFill>
          <a:srgbClr val="000066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6pPr>
    <a:lvl7pPr marL="2743200" algn="l" defTabSz="914400" rtl="0" eaLnBrk="1" latinLnBrk="0" hangingPunct="1">
      <a:defRPr sz="2500" b="1" kern="1200">
        <a:solidFill>
          <a:srgbClr val="000066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7pPr>
    <a:lvl8pPr marL="3200400" algn="l" defTabSz="914400" rtl="0" eaLnBrk="1" latinLnBrk="0" hangingPunct="1">
      <a:defRPr sz="2500" b="1" kern="1200">
        <a:solidFill>
          <a:srgbClr val="000066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8pPr>
    <a:lvl9pPr marL="3657600" algn="l" defTabSz="914400" rtl="0" eaLnBrk="1" latinLnBrk="0" hangingPunct="1">
      <a:defRPr sz="2500" b="1" kern="1200">
        <a:solidFill>
          <a:srgbClr val="000066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5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984"/>
    <a:srgbClr val="000066"/>
    <a:srgbClr val="33CCFF"/>
    <a:srgbClr val="A50021"/>
    <a:srgbClr val="97FFFF"/>
    <a:srgbClr val="2CA9D1"/>
    <a:srgbClr val="E509B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62" autoAdjust="0"/>
    <p:restoredTop sz="94660"/>
  </p:normalViewPr>
  <p:slideViewPr>
    <p:cSldViewPr>
      <p:cViewPr varScale="1">
        <p:scale>
          <a:sx n="50" d="100"/>
          <a:sy n="50" d="100"/>
        </p:scale>
        <p:origin x="624" y="38"/>
      </p:cViewPr>
      <p:guideLst>
        <p:guide orient="horz" pos="93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22" cy="3396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32365" y="0"/>
            <a:ext cx="4308422" cy="3396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A4487-C416-4211-955E-5CA9BF332A75}" type="datetimeFigureOut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21541"/>
            <a:ext cx="4308422" cy="33962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32365" y="6421541"/>
            <a:ext cx="4308422" cy="33962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1CE69-3364-4FDE-AEBC-B01E52EFED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7177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22" cy="338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2365" y="0"/>
            <a:ext cx="4308422" cy="338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79775" y="506413"/>
            <a:ext cx="3382963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4252" y="3211553"/>
            <a:ext cx="7954010" cy="3042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21540"/>
            <a:ext cx="4308422" cy="338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2365" y="6421540"/>
            <a:ext cx="4308422" cy="338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BC0A99B-02CF-44DC-9291-D1C64118CE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94866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C0A99B-02CF-44DC-9291-D1C64118CE75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3809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的样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zh-CN" altLang="en-US" dirty="0" smtClean="0"/>
              <a:t>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+mn-ea"/>
                <a:ea typeface="+mn-e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dirty="0" smtClean="0"/>
              <a:t>作者样式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5634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细字的样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prstGeom prst="rect">
            <a:avLst/>
          </a:prstGeom>
        </p:spPr>
        <p:txBody>
          <a:bodyPr/>
          <a:lstStyle>
            <a:lvl1pPr>
              <a:defRPr sz="2800" spc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468313" y="1125538"/>
            <a:ext cx="8229600" cy="5065712"/>
          </a:xfrm>
          <a:prstGeom prst="rect">
            <a:avLst/>
          </a:prstGeom>
        </p:spPr>
        <p:txBody>
          <a:bodyPr/>
          <a:lstStyle>
            <a:lvl1pPr>
              <a:defRPr sz="2200" b="0" spc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1800" b="1" spc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400" b="1" spc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200" b="1" spc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比较细的字样式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</p:txBody>
      </p:sp>
      <p:sp>
        <p:nvSpPr>
          <p:cNvPr id="6" name="日期占位符 6"/>
          <p:cNvSpPr>
            <a:spLocks noGrp="1"/>
          </p:cNvSpPr>
          <p:nvPr>
            <p:ph type="dt" sz="half" idx="10"/>
          </p:nvPr>
        </p:nvSpPr>
        <p:spPr>
          <a:xfrm>
            <a:off x="-14917" y="652963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7"/>
          <p:cNvSpPr>
            <a:spLocks noGrp="1"/>
          </p:cNvSpPr>
          <p:nvPr>
            <p:ph type="sldNum" sz="quarter" idx="11"/>
          </p:nvPr>
        </p:nvSpPr>
        <p:spPr>
          <a:xfrm>
            <a:off x="7064619" y="6430840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C80B6512-22FA-47CD-A68A-DCB1550EB6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13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粗字的样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prstGeom prst="rect">
            <a:avLst/>
          </a:prstGeom>
        </p:spPr>
        <p:txBody>
          <a:bodyPr/>
          <a:lstStyle>
            <a:lvl1pPr>
              <a:defRPr sz="2800" spc="30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468313" y="1125538"/>
            <a:ext cx="8229600" cy="5065712"/>
          </a:xfrm>
          <a:prstGeom prst="rect">
            <a:avLst/>
          </a:prstGeom>
        </p:spPr>
        <p:txBody>
          <a:bodyPr/>
          <a:lstStyle>
            <a:lvl1pPr>
              <a:defRPr sz="2200" b="1" spc="30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1800" b="1" spc="30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400" b="1" spc="3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200" b="1" spc="3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比较粗的字样式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-14917" y="652963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>
          <a:xfrm>
            <a:off x="7064619" y="6430840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C80B6512-22FA-47CD-A68A-DCB1550EB6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597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1" r:id="rId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黑体" pitchFamily="2" charset="-122"/>
          <a:ea typeface="黑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黑体" pitchFamily="2" charset="-122"/>
          <a:ea typeface="黑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黑体" pitchFamily="2" charset="-122"/>
          <a:ea typeface="黑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黑体" pitchFamily="2" charset="-122"/>
          <a:ea typeface="黑体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黑体" pitchFamily="2" charset="-122"/>
          <a:ea typeface="黑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黑体" pitchFamily="2" charset="-122"/>
          <a:ea typeface="黑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黑体" pitchFamily="2" charset="-122"/>
          <a:ea typeface="黑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黑体" pitchFamily="2" charset="-122"/>
          <a:ea typeface="黑体" pitchFamily="2" charset="-122"/>
        </a:defRPr>
      </a:lvl9pPr>
    </p:titleStyle>
    <p:bodyStyle>
      <a:lvl1pPr marL="449263" indent="-4492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SzPct val="120000"/>
        <a:buBlip>
          <a:blip r:embed="rId5"/>
        </a:buBlip>
        <a:defRPr sz="2800">
          <a:solidFill>
            <a:srgbClr val="133984"/>
          </a:solidFill>
          <a:latin typeface="+mn-lt"/>
          <a:ea typeface="+mn-ea"/>
          <a:cs typeface="+mn-cs"/>
        </a:defRPr>
      </a:lvl1pPr>
      <a:lvl2pPr marL="91440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0066"/>
        </a:buClr>
        <a:buChar char="•"/>
        <a:defRPr sz="2400">
          <a:solidFill>
            <a:srgbClr val="133984"/>
          </a:solidFill>
          <a:latin typeface="+mn-lt"/>
          <a:ea typeface="+mn-ea"/>
        </a:defRPr>
      </a:lvl2pPr>
      <a:lvl3pPr marL="1322388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ea typeface="宋体" pitchFamily="2" charset="-122"/>
        </a:defRPr>
      </a:lvl3pPr>
      <a:lvl4pPr marL="17303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ea typeface="宋体" pitchFamily="2" charset="-122"/>
        </a:defRPr>
      </a:lvl4pPr>
      <a:lvl5pPr marL="21383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宋体" pitchFamily="2" charset="-122"/>
        </a:defRPr>
      </a:lvl5pPr>
      <a:lvl6pPr marL="25955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宋体" pitchFamily="2" charset="-122"/>
        </a:defRPr>
      </a:lvl6pPr>
      <a:lvl7pPr marL="30527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宋体" pitchFamily="2" charset="-122"/>
        </a:defRPr>
      </a:lvl7pPr>
      <a:lvl8pPr marL="35099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宋体" pitchFamily="2" charset="-122"/>
        </a:defRPr>
      </a:lvl8pPr>
      <a:lvl9pPr marL="39671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宋体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4000" dirty="0">
                <a:sym typeface="+mn-lt"/>
              </a:rPr>
              <a:t>GROW</a:t>
            </a:r>
            <a:r>
              <a:rPr lang="zh-CN" altLang="en-US" sz="4000" dirty="0" smtClean="0">
                <a:sym typeface="+mn-lt"/>
              </a:rPr>
              <a:t>模型</a:t>
            </a:r>
            <a:r>
              <a:rPr lang="en-US" altLang="zh-CN" sz="4000" dirty="0">
                <a:sym typeface="+mn-lt"/>
              </a:rPr>
              <a:t/>
            </a:r>
            <a:br>
              <a:rPr lang="en-US" altLang="zh-CN" sz="4000" dirty="0">
                <a:sym typeface="+mn-lt"/>
              </a:rPr>
            </a:br>
            <a:r>
              <a:rPr lang="zh-CN" altLang="en-US" sz="4000" dirty="0">
                <a:sym typeface="+mn-lt"/>
              </a:rPr>
              <a:t>每周汇报的</a:t>
            </a:r>
            <a:r>
              <a:rPr lang="zh-CN" altLang="en-US" sz="4000" dirty="0" smtClean="0">
                <a:sym typeface="+mn-lt"/>
              </a:rPr>
              <a:t>方式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>
                <a:latin typeface="+mn-lt"/>
                <a:cs typeface="+mn-ea"/>
                <a:sym typeface="+mn-lt"/>
              </a:rPr>
              <a:t>一个</a:t>
            </a:r>
            <a:r>
              <a:rPr lang="en-US" altLang="zh-CN" dirty="0">
                <a:latin typeface="+mn-lt"/>
                <a:cs typeface="+mn-ea"/>
                <a:sym typeface="+mn-lt"/>
              </a:rPr>
              <a:t>PPT</a:t>
            </a:r>
            <a:r>
              <a:rPr lang="zh-CN" altLang="en-US" dirty="0">
                <a:latin typeface="+mn-lt"/>
                <a:cs typeface="+mn-ea"/>
                <a:sym typeface="+mn-lt"/>
              </a:rPr>
              <a:t>，两</a:t>
            </a:r>
            <a:r>
              <a:rPr lang="zh-CN" altLang="en-US" dirty="0" smtClean="0">
                <a:latin typeface="+mn-lt"/>
                <a:cs typeface="+mn-ea"/>
                <a:sym typeface="+mn-lt"/>
              </a:rPr>
              <a:t>个</a:t>
            </a:r>
            <a:r>
              <a:rPr lang="en-US" altLang="zh-CN" dirty="0" smtClean="0">
                <a:latin typeface="+mn-lt"/>
                <a:cs typeface="+mn-ea"/>
                <a:sym typeface="+mn-lt"/>
              </a:rPr>
              <a:t>GROW</a:t>
            </a:r>
            <a:r>
              <a:rPr lang="zh-CN" altLang="en-US" dirty="0" smtClean="0">
                <a:latin typeface="+mn-lt"/>
                <a:cs typeface="+mn-ea"/>
                <a:sym typeface="+mn-lt"/>
              </a:rPr>
              <a:t>，</a:t>
            </a:r>
            <a:r>
              <a:rPr lang="zh-CN" altLang="en-US" dirty="0">
                <a:latin typeface="+mn-lt"/>
                <a:cs typeface="+mn-ea"/>
                <a:sym typeface="+mn-lt"/>
              </a:rPr>
              <a:t>一大一</a:t>
            </a:r>
            <a:r>
              <a:rPr lang="zh-CN" altLang="en-US" dirty="0" smtClean="0">
                <a:latin typeface="+mn-lt"/>
                <a:cs typeface="+mn-ea"/>
                <a:sym typeface="+mn-lt"/>
              </a:rPr>
              <a:t>小</a:t>
            </a:r>
            <a:endParaRPr lang="zh-CN" altLang="en-US" dirty="0">
              <a:latin typeface="+mn-lt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8482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7387" y="274638"/>
            <a:ext cx="8229600" cy="850900"/>
          </a:xfrm>
        </p:spPr>
        <p:txBody>
          <a:bodyPr/>
          <a:lstStyle/>
          <a:p>
            <a:r>
              <a:rPr lang="en-US" altLang="zh-CN" dirty="0">
                <a:sym typeface="+mn-lt"/>
              </a:rPr>
              <a:t>GROW</a:t>
            </a:r>
            <a:r>
              <a:rPr lang="zh-CN" altLang="en-US" dirty="0">
                <a:sym typeface="+mn-lt"/>
              </a:rPr>
              <a:t>模型，</a:t>
            </a:r>
            <a:r>
              <a:rPr lang="en-US" altLang="zh-CN" dirty="0" err="1" smtClean="0">
                <a:sym typeface="+mn-lt"/>
              </a:rPr>
              <a:t>goal+reality+options+will</a:t>
            </a:r>
            <a:endParaRPr lang="zh-CN" altLang="en-US" dirty="0">
              <a:sym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ym typeface="+mn-lt"/>
              </a:rPr>
              <a:t>G</a:t>
            </a:r>
            <a:r>
              <a:rPr lang="zh-CN" altLang="en-US" dirty="0">
                <a:sym typeface="+mn-lt"/>
              </a:rPr>
              <a:t>目标，你的目标是什么？初心是什么？常见的问题往往是：</a:t>
            </a:r>
            <a:r>
              <a:rPr lang="en-US" altLang="zh-CN" dirty="0">
                <a:sym typeface="+mn-lt"/>
              </a:rPr>
              <a:t>1</a:t>
            </a:r>
            <a:r>
              <a:rPr lang="zh-CN" altLang="en-US" dirty="0">
                <a:sym typeface="+mn-lt"/>
              </a:rPr>
              <a:t>）这个目标并不清晰，所以要足够清晰，要有具体的时间点，具体的目标；</a:t>
            </a:r>
            <a:r>
              <a:rPr lang="en-US" altLang="zh-CN" dirty="0">
                <a:sym typeface="+mn-lt"/>
              </a:rPr>
              <a:t>2</a:t>
            </a:r>
            <a:r>
              <a:rPr lang="zh-CN" altLang="en-US" dirty="0">
                <a:sym typeface="+mn-lt"/>
              </a:rPr>
              <a:t>）不忘初心比较难，做着做着，初心可能会丢失，要找回来；</a:t>
            </a:r>
          </a:p>
          <a:p>
            <a:r>
              <a:rPr lang="en-US" altLang="zh-CN" dirty="0">
                <a:sym typeface="+mn-lt"/>
              </a:rPr>
              <a:t>R</a:t>
            </a:r>
            <a:r>
              <a:rPr lang="zh-CN" altLang="en-US" dirty="0">
                <a:sym typeface="+mn-lt"/>
              </a:rPr>
              <a:t>现状，发展到哪一步了？有什么问题，要足够格物致知，要从结果中</a:t>
            </a:r>
            <a:r>
              <a:rPr lang="zh-CN" altLang="en-US" dirty="0" smtClean="0">
                <a:sym typeface="+mn-lt"/>
              </a:rPr>
              <a:t>学习</a:t>
            </a:r>
            <a:r>
              <a:rPr lang="zh-CN" altLang="en-US" dirty="0">
                <a:sym typeface="+mn-lt"/>
              </a:rPr>
              <a:t>。</a:t>
            </a:r>
          </a:p>
          <a:p>
            <a:r>
              <a:rPr lang="en-US" altLang="zh-CN" dirty="0">
                <a:sym typeface="+mn-lt"/>
              </a:rPr>
              <a:t>O</a:t>
            </a:r>
            <a:r>
              <a:rPr lang="zh-CN" altLang="en-US" dirty="0">
                <a:sym typeface="+mn-lt"/>
              </a:rPr>
              <a:t>选项，计划是什么？你有哪些方案？注意和老师</a:t>
            </a:r>
            <a:r>
              <a:rPr lang="zh-CN" altLang="en-US" dirty="0" smtClean="0">
                <a:sym typeface="+mn-lt"/>
              </a:rPr>
              <a:t>讨论。</a:t>
            </a:r>
            <a:endParaRPr lang="zh-CN" altLang="en-US" dirty="0">
              <a:sym typeface="+mn-lt"/>
            </a:endParaRPr>
          </a:p>
          <a:p>
            <a:r>
              <a:rPr lang="en-US" altLang="zh-CN" dirty="0">
                <a:sym typeface="+mn-lt"/>
              </a:rPr>
              <a:t>W</a:t>
            </a:r>
            <a:r>
              <a:rPr lang="zh-CN" altLang="en-US" dirty="0">
                <a:sym typeface="+mn-lt"/>
              </a:rPr>
              <a:t>意愿，你回去以后</a:t>
            </a:r>
            <a:r>
              <a:rPr lang="zh-CN" altLang="en-US" dirty="0" smtClean="0">
                <a:sym typeface="+mn-lt"/>
              </a:rPr>
              <a:t>？今天</a:t>
            </a:r>
            <a:r>
              <a:rPr lang="zh-CN" altLang="en-US" dirty="0">
                <a:sym typeface="+mn-lt"/>
              </a:rPr>
              <a:t>要做什么？这个礼拜计划</a:t>
            </a:r>
            <a:r>
              <a:rPr lang="zh-CN" altLang="en-US" dirty="0" smtClean="0">
                <a:sym typeface="+mn-lt"/>
              </a:rPr>
              <a:t>？</a:t>
            </a:r>
            <a:endParaRPr lang="en-US" altLang="zh-CN" dirty="0" smtClean="0"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30304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两个</a:t>
            </a:r>
            <a:r>
              <a:rPr lang="en-US" altLang="zh-CN" dirty="0" smtClean="0"/>
              <a:t>grow</a:t>
            </a:r>
            <a:r>
              <a:rPr lang="zh-CN" altLang="en-US" dirty="0" smtClean="0"/>
              <a:t>，</a:t>
            </a:r>
            <a:r>
              <a:rPr lang="zh-CN" altLang="en-US" dirty="0"/>
              <a:t>一大一</a:t>
            </a:r>
            <a:r>
              <a:rPr lang="zh-CN" altLang="en-US" dirty="0" smtClean="0"/>
              <a:t>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大：</a:t>
            </a:r>
            <a:r>
              <a:rPr lang="zh-CN" altLang="en-US" dirty="0"/>
              <a:t>整体（比如你</a:t>
            </a:r>
            <a:r>
              <a:rPr lang="zh-CN" altLang="en-US" dirty="0" smtClean="0"/>
              <a:t>的毕业设计）</a:t>
            </a:r>
            <a:r>
              <a:rPr lang="zh-CN" altLang="en-US" dirty="0"/>
              <a:t>的</a:t>
            </a:r>
            <a:r>
              <a:rPr lang="en-US" altLang="zh-CN" dirty="0" smtClean="0"/>
              <a:t>GROW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举例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G</a:t>
            </a:r>
            <a:r>
              <a:rPr lang="zh-CN" altLang="en-US" dirty="0" smtClean="0"/>
              <a:t>：</a:t>
            </a:r>
            <a:r>
              <a:rPr lang="en-US" altLang="zh-CN" dirty="0"/>
              <a:t> Write the </a:t>
            </a:r>
            <a:r>
              <a:rPr lang="en-US" altLang="zh-CN" dirty="0" smtClean="0"/>
              <a:t>AIAA paper</a:t>
            </a:r>
            <a:r>
              <a:rPr lang="en-US" altLang="zh-CN" dirty="0"/>
              <a:t>.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R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）现有</a:t>
            </a:r>
            <a:r>
              <a:rPr lang="zh-CN" altLang="en-US" dirty="0"/>
              <a:t>的航空发动机传感器的文章发表的文章，内容</a:t>
            </a:r>
            <a:r>
              <a:rPr lang="zh-CN" altLang="en-US" dirty="0" smtClean="0"/>
              <a:t>很多但是</a:t>
            </a:r>
            <a:r>
              <a:rPr lang="zh-CN" altLang="en-US" dirty="0"/>
              <a:t>比较凌乱</a:t>
            </a:r>
            <a:r>
              <a:rPr lang="zh-CN" altLang="en-US" dirty="0" smtClean="0"/>
              <a:t>；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）电动</a:t>
            </a:r>
            <a:r>
              <a:rPr lang="zh-CN" altLang="en-US" dirty="0"/>
              <a:t>航空发动机的实际需求及其一些调研的结果内容比较多，但是比较</a:t>
            </a:r>
            <a:r>
              <a:rPr lang="zh-CN" altLang="en-US" dirty="0" smtClean="0"/>
              <a:t>凌乱；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）已经</a:t>
            </a:r>
            <a:r>
              <a:rPr lang="zh-CN" altLang="en-US" dirty="0"/>
              <a:t>有了初步的大纲，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O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r>
              <a:rPr lang="en-US" altLang="zh-CN" dirty="0" smtClean="0"/>
              <a:t>Liu </a:t>
            </a:r>
            <a:r>
              <a:rPr lang="zh-CN" altLang="en-US" dirty="0" smtClean="0"/>
              <a:t>磁力实验，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r>
              <a:rPr lang="en-US" altLang="zh-CN" dirty="0" smtClean="0"/>
              <a:t>Li </a:t>
            </a:r>
            <a:r>
              <a:rPr lang="zh-CN" altLang="en-US" dirty="0" smtClean="0"/>
              <a:t>调研</a:t>
            </a:r>
            <a:r>
              <a:rPr lang="en-US" altLang="zh-CN" dirty="0" err="1" smtClean="0"/>
              <a:t>rdp</a:t>
            </a:r>
            <a:r>
              <a:rPr lang="zh-CN" altLang="en-US" dirty="0" smtClean="0"/>
              <a:t>，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r>
              <a:rPr lang="en-US" altLang="zh-CN" dirty="0" err="1" smtClean="0"/>
              <a:t>Az</a:t>
            </a:r>
            <a:r>
              <a:rPr lang="en-US" altLang="zh-CN" dirty="0" smtClean="0"/>
              <a:t> </a:t>
            </a:r>
            <a:r>
              <a:rPr lang="zh-CN" altLang="en-US" dirty="0" smtClean="0"/>
              <a:t>计算</a:t>
            </a:r>
            <a:r>
              <a:rPr lang="zh-CN" altLang="en-US" dirty="0"/>
              <a:t>磁动力学</a:t>
            </a:r>
            <a:r>
              <a:rPr lang="zh-CN" altLang="en-US" dirty="0" smtClean="0"/>
              <a:t>，</a:t>
            </a:r>
            <a:r>
              <a:rPr lang="en-US" altLang="zh-CN" dirty="0" smtClean="0"/>
              <a:t>4</a:t>
            </a:r>
            <a:r>
              <a:rPr lang="zh-CN" altLang="en-US" dirty="0" smtClean="0"/>
              <a:t>）</a:t>
            </a:r>
            <a:r>
              <a:rPr lang="en-US" altLang="zh-CN" dirty="0" smtClean="0"/>
              <a:t>Z </a:t>
            </a:r>
            <a:r>
              <a:rPr lang="en-US" altLang="zh-CN" dirty="0" err="1" smtClean="0"/>
              <a:t>Wifi</a:t>
            </a:r>
            <a:r>
              <a:rPr lang="en-US" altLang="zh-CN" dirty="0" smtClean="0"/>
              <a:t> RF</a:t>
            </a:r>
            <a:r>
              <a:rPr lang="zh-CN" altLang="en-US" dirty="0" smtClean="0"/>
              <a:t>，</a:t>
            </a:r>
            <a:r>
              <a:rPr lang="en-US" altLang="zh-CN" dirty="0" smtClean="0"/>
              <a:t>5</a:t>
            </a:r>
            <a:r>
              <a:rPr lang="zh-CN" altLang="en-US" dirty="0" smtClean="0"/>
              <a:t>）</a:t>
            </a:r>
            <a:r>
              <a:rPr lang="en-US" altLang="zh-CN" dirty="0" smtClean="0"/>
              <a:t>W</a:t>
            </a:r>
            <a:r>
              <a:rPr lang="zh-CN" altLang="en-US" dirty="0"/>
              <a:t>电池与</a:t>
            </a:r>
            <a:r>
              <a:rPr lang="en-US" altLang="zh-CN" dirty="0"/>
              <a:t>SC</a:t>
            </a:r>
            <a:r>
              <a:rPr lang="zh-CN" altLang="en-US" dirty="0"/>
              <a:t>，</a:t>
            </a:r>
            <a:r>
              <a:rPr lang="en-US" altLang="zh-CN" dirty="0" smtClean="0"/>
              <a:t> </a:t>
            </a:r>
          </a:p>
          <a:p>
            <a:pPr lvl="2"/>
            <a:r>
              <a:rPr lang="en-US" altLang="zh-CN" dirty="0" smtClean="0"/>
              <a:t>W</a:t>
            </a:r>
            <a:r>
              <a:rPr lang="zh-CN" altLang="en-US" dirty="0" smtClean="0"/>
              <a:t>：写出</a:t>
            </a:r>
            <a:r>
              <a:rPr lang="zh-CN" altLang="en-US" dirty="0"/>
              <a:t>大纲</a:t>
            </a:r>
            <a:r>
              <a:rPr lang="zh-CN" altLang="en-US" dirty="0" smtClean="0"/>
              <a:t>，进行</a:t>
            </a:r>
            <a:r>
              <a:rPr lang="zh-CN" altLang="en-US" dirty="0"/>
              <a:t>沟通，搜集材料，搜集证据，</a:t>
            </a:r>
            <a:endParaRPr lang="en-US" altLang="zh-CN" dirty="0" smtClean="0"/>
          </a:p>
          <a:p>
            <a:pPr lvl="2"/>
            <a:endParaRPr lang="en-US" altLang="zh-CN" dirty="0" smtClean="0"/>
          </a:p>
          <a:p>
            <a:r>
              <a:rPr lang="zh-CN" altLang="en-US" dirty="0"/>
              <a:t>小：这周</a:t>
            </a:r>
            <a:r>
              <a:rPr lang="zh-CN" altLang="en-US" dirty="0" smtClean="0"/>
              <a:t>的</a:t>
            </a:r>
            <a:r>
              <a:rPr lang="en-US" altLang="zh-CN" dirty="0" smtClean="0"/>
              <a:t>GROW</a:t>
            </a:r>
          </a:p>
          <a:p>
            <a:pPr lvl="1"/>
            <a:r>
              <a:rPr lang="zh-CN" altLang="en-US" dirty="0" smtClean="0"/>
              <a:t>举例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G</a:t>
            </a:r>
            <a:r>
              <a:rPr lang="zh-CN" altLang="en-US" dirty="0"/>
              <a:t>：在叶片的两边做出薄膜传感器，</a:t>
            </a:r>
            <a:endParaRPr lang="en-US" altLang="zh-CN" dirty="0"/>
          </a:p>
          <a:p>
            <a:pPr lvl="2"/>
            <a:r>
              <a:rPr lang="en-US" altLang="zh-CN" dirty="0" smtClean="0"/>
              <a:t>R</a:t>
            </a:r>
            <a:r>
              <a:rPr lang="zh-CN" altLang="en-US" dirty="0"/>
              <a:t>：收到</a:t>
            </a:r>
            <a:r>
              <a:rPr lang="zh-CN" altLang="en-US" dirty="0" smtClean="0"/>
              <a:t>了叶片上面，长</a:t>
            </a:r>
            <a:r>
              <a:rPr lang="zh-CN" altLang="en-US" dirty="0"/>
              <a:t>好了</a:t>
            </a:r>
            <a:r>
              <a:rPr lang="en-US" altLang="zh-CN" dirty="0"/>
              <a:t>TBC</a:t>
            </a:r>
            <a:r>
              <a:rPr lang="zh-CN" altLang="en-US" dirty="0"/>
              <a:t>，做好了实验计划，画好了布线图，</a:t>
            </a:r>
            <a:endParaRPr lang="en-US" altLang="zh-CN" dirty="0"/>
          </a:p>
          <a:p>
            <a:pPr lvl="2"/>
            <a:r>
              <a:rPr lang="en-US" altLang="zh-CN" dirty="0" smtClean="0"/>
              <a:t>O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）在两边贴</a:t>
            </a:r>
            <a:r>
              <a:rPr lang="zh-CN" altLang="en-US" dirty="0"/>
              <a:t>好</a:t>
            </a:r>
            <a:r>
              <a:rPr lang="zh-CN" altLang="en-US" dirty="0" smtClean="0"/>
              <a:t>胶带，先</a:t>
            </a:r>
            <a:r>
              <a:rPr lang="en-US" altLang="zh-CN" dirty="0" err="1" smtClean="0"/>
              <a:t>ptrh</a:t>
            </a:r>
            <a:r>
              <a:rPr lang="zh-CN" altLang="en-US" dirty="0"/>
              <a:t>，两次完成，然后</a:t>
            </a:r>
            <a:r>
              <a:rPr lang="zh-CN" altLang="en-US" dirty="0" smtClean="0"/>
              <a:t>剥离；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）再</a:t>
            </a:r>
            <a:r>
              <a:rPr lang="zh-CN" altLang="en-US" dirty="0"/>
              <a:t>在两边贴好</a:t>
            </a:r>
            <a:r>
              <a:rPr lang="zh-CN" altLang="en-US" dirty="0" smtClean="0"/>
              <a:t>胶带，再</a:t>
            </a:r>
            <a:r>
              <a:rPr lang="en-US" altLang="zh-CN" dirty="0" err="1" smtClean="0"/>
              <a:t>pt</a:t>
            </a:r>
            <a:r>
              <a:rPr lang="zh-CN" altLang="en-US" dirty="0"/>
              <a:t>，然后</a:t>
            </a:r>
            <a:r>
              <a:rPr lang="zh-CN" altLang="en-US" dirty="0" smtClean="0"/>
              <a:t>剥离。注意拍照，发出</a:t>
            </a:r>
            <a:r>
              <a:rPr lang="zh-CN" altLang="en-US" dirty="0"/>
              <a:t>照片，</a:t>
            </a:r>
            <a:endParaRPr lang="en-US" altLang="zh-CN" dirty="0"/>
          </a:p>
          <a:p>
            <a:pPr lvl="2"/>
            <a:r>
              <a:rPr lang="en-US" altLang="zh-CN" dirty="0" smtClean="0"/>
              <a:t>W</a:t>
            </a:r>
            <a:r>
              <a:rPr lang="zh-CN" altLang="en-US" dirty="0"/>
              <a:t>：今天</a:t>
            </a:r>
            <a:r>
              <a:rPr lang="zh-CN" altLang="en-US" dirty="0" smtClean="0"/>
              <a:t>回去：网上</a:t>
            </a:r>
            <a:r>
              <a:rPr lang="zh-CN" altLang="en-US" dirty="0"/>
              <a:t>开始</a:t>
            </a:r>
            <a:r>
              <a:rPr lang="zh-CN" altLang="en-US" dirty="0" smtClean="0"/>
              <a:t>预约，丙酮</a:t>
            </a:r>
            <a:r>
              <a:rPr lang="zh-CN" altLang="en-US" dirty="0"/>
              <a:t>清洗</a:t>
            </a:r>
            <a:r>
              <a:rPr lang="zh-CN" altLang="en-US" dirty="0" smtClean="0"/>
              <a:t>，贴</a:t>
            </a:r>
            <a:r>
              <a:rPr lang="zh-CN" altLang="en-US" dirty="0"/>
              <a:t>好胶带，</a:t>
            </a:r>
            <a:r>
              <a:rPr lang="zh-CN" altLang="en-US" dirty="0" smtClean="0"/>
              <a:t>明天：建设</a:t>
            </a:r>
            <a:r>
              <a:rPr lang="en-US" altLang="zh-CN" dirty="0" err="1" smtClean="0"/>
              <a:t>ptrh</a:t>
            </a:r>
            <a:r>
              <a:rPr lang="zh-CN" altLang="en-US" dirty="0"/>
              <a:t>，</a:t>
            </a:r>
            <a:r>
              <a:rPr lang="zh-CN" altLang="en-US" dirty="0" smtClean="0"/>
              <a:t>然后剥离</a:t>
            </a:r>
            <a:r>
              <a:rPr lang="zh-CN" altLang="en-US" dirty="0"/>
              <a:t>，预约另外建设，贴好胶带，</a:t>
            </a:r>
            <a:r>
              <a:rPr lang="zh-CN" altLang="en-US" dirty="0" smtClean="0"/>
              <a:t>后天：</a:t>
            </a:r>
            <a:r>
              <a:rPr lang="zh-CN" altLang="en-US" dirty="0"/>
              <a:t>建设</a:t>
            </a:r>
            <a:r>
              <a:rPr lang="en-US" altLang="zh-CN" dirty="0" err="1" smtClean="0"/>
              <a:t>pt</a:t>
            </a:r>
            <a:r>
              <a:rPr lang="zh-CN" altLang="en-US" dirty="0"/>
              <a:t>，然后剥离，</a:t>
            </a:r>
            <a:endParaRPr lang="en-US" altLang="zh-CN" dirty="0"/>
          </a:p>
          <a:p>
            <a:pPr lvl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B6512-22FA-47CD-A68A-DCB1550EB6C2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2097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50033" y="1371635"/>
            <a:ext cx="8640762" cy="1126098"/>
          </a:xfrm>
          <a:prstGeom prst="rect">
            <a:avLst/>
          </a:prstGeom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黑体" pitchFamily="2" charset="-122"/>
                <a:ea typeface="黑体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黑体" pitchFamily="2" charset="-122"/>
                <a:ea typeface="黑体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黑体" pitchFamily="2" charset="-122"/>
                <a:ea typeface="黑体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黑体" pitchFamily="2" charset="-122"/>
                <a:ea typeface="黑体" pitchFamily="2" charset="-122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黑体" pitchFamily="2" charset="-122"/>
                <a:ea typeface="黑体" pitchFamily="2" charset="-122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黑体" pitchFamily="2" charset="-122"/>
                <a:ea typeface="黑体" pitchFamily="2" charset="-122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黑体" pitchFamily="2" charset="-122"/>
                <a:ea typeface="黑体" pitchFamily="2" charset="-122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黑体" pitchFamily="2" charset="-122"/>
                <a:ea typeface="黑体" pitchFamily="2" charset="-122"/>
              </a:defRPr>
            </a:lvl9pPr>
          </a:lstStyle>
          <a:p>
            <a:pPr eaLnBrk="1" hangingPunct="1">
              <a:lnSpc>
                <a:spcPct val="125000"/>
              </a:lnSpc>
              <a:defRPr/>
            </a:pPr>
            <a:r>
              <a:rPr lang="zh-CN" altLang="en-US" sz="4800" kern="0" dirty="0" smtClean="0">
                <a:latin typeface="+mn-lt"/>
                <a:ea typeface="+mn-ea"/>
                <a:cs typeface="+mn-ea"/>
                <a:sym typeface="+mn-lt"/>
              </a:rPr>
              <a:t>敬请各位专家批评指正！</a:t>
            </a:r>
            <a:endParaRPr lang="zh-CN" altLang="en-US" sz="2800" kern="0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B6512-22FA-47CD-A68A-DCB1550EB6C2}" type="slidenum">
              <a:rPr lang="zh-CN" altLang="en-US" smtClean="0">
                <a:latin typeface="+mn-lt"/>
                <a:ea typeface="+mn-ea"/>
                <a:cs typeface="+mn-ea"/>
                <a:sym typeface="+mn-lt"/>
              </a:rPr>
              <a:t>4</a:t>
            </a:fld>
            <a:endParaRPr lang="zh-CN" altLang="en-US">
              <a:latin typeface="+mn-lt"/>
              <a:ea typeface="+mn-ea"/>
              <a:cs typeface="+mn-ea"/>
              <a:sym typeface="+mn-lt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3441" y="3753036"/>
            <a:ext cx="2042356" cy="2042356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043441" y="5874589"/>
            <a:ext cx="211788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欢迎和我</a:t>
            </a:r>
            <a:r>
              <a:rPr lang="zh-CN" altLang="en-US" dirty="0" smtClean="0"/>
              <a:t>联系</a:t>
            </a:r>
            <a:endParaRPr lang="zh-CN" altLang="en-US" dirty="0"/>
          </a:p>
        </p:txBody>
      </p:sp>
      <p:cxnSp>
        <p:nvCxnSpPr>
          <p:cNvPr id="7" name="直接箭头连接符 6"/>
          <p:cNvCxnSpPr/>
          <p:nvPr/>
        </p:nvCxnSpPr>
        <p:spPr bwMode="auto">
          <a:xfrm flipH="1">
            <a:off x="2987824" y="4869160"/>
            <a:ext cx="3348372" cy="792088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round/>
            <a:headEnd/>
            <a:tailEnd type="triangle"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文本框 8"/>
          <p:cNvSpPr txBox="1"/>
          <p:nvPr/>
        </p:nvSpPr>
        <p:spPr>
          <a:xfrm>
            <a:off x="1238223" y="5643756"/>
            <a:ext cx="2040943" cy="46166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zh-CN" altLang="en-US" sz="2400" u="sng" dirty="0">
                <a:solidFill>
                  <a:srgbClr val="002060"/>
                </a:solidFill>
                <a:uFill>
                  <a:solidFill>
                    <a:srgbClr val="000066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+mn-ea"/>
                <a:sym typeface="+mn-lt"/>
              </a:rPr>
              <a:t>用微信二维</a:t>
            </a:r>
            <a:r>
              <a:rPr lang="zh-CN" altLang="en-US" sz="2400" u="sng" dirty="0" smtClean="0">
                <a:solidFill>
                  <a:srgbClr val="002060"/>
                </a:solidFill>
                <a:uFill>
                  <a:solidFill>
                    <a:srgbClr val="000066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+mn-ea"/>
                <a:sym typeface="+mn-lt"/>
              </a:rPr>
              <a:t>码</a:t>
            </a:r>
            <a:endParaRPr lang="zh-CN" altLang="en-US" sz="2400" u="sng" dirty="0">
              <a:solidFill>
                <a:srgbClr val="002060"/>
              </a:solidFill>
              <a:uFill>
                <a:solidFill>
                  <a:srgbClr val="000066"/>
                </a:solidFill>
              </a:uFill>
              <a:latin typeface="楷体" panose="02010609060101010101" pitchFamily="49" charset="-122"/>
              <a:ea typeface="楷体" panose="02010609060101010101" pitchFamily="49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71011745"/>
      </p:ext>
    </p:extLst>
  </p:cSld>
  <p:clrMapOvr>
    <a:masterClrMapping/>
  </p:clrMapOvr>
</p:sld>
</file>

<file path=ppt/theme/theme1.xml><?xml version="1.0" encoding="utf-8"?>
<a:theme xmlns:a="http://schemas.openxmlformats.org/drawingml/2006/main" name="标准PPT模板">
  <a:themeElements>
    <a:clrScheme name="中国发展论坛张杰校长报告07093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x4otlfm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A50021"/>
          </a:solidFill>
        </a:ln>
        <a:effectLst>
          <a:outerShdw dist="12700" dir="2700000" algn="tl" rotWithShape="0">
            <a:schemeClr val="bg1"/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>
            <a:solidFill>
              <a:srgbClr val="133984"/>
            </a:solidFill>
            <a:cs typeface="+mn-ea"/>
            <a:sym typeface="+mn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34925" algn="ctr">
          <a:solidFill>
            <a:srgbClr val="FF0000"/>
          </a:solidFill>
          <a:round/>
          <a:headEnd/>
          <a:tailEnd type="triangle" w="med" len="lg"/>
        </a:ln>
        <a:effectLst>
          <a:outerShdw dist="35921" dir="2700000" algn="ctr" rotWithShape="0">
            <a:schemeClr val="bg1"/>
          </a:outerShdw>
        </a:effectLst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/>
    </a:lnDef>
    <a:txDef>
      <a:spPr>
        <a:noFill/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wrap="square" rtlCol="0">
        <a:spAutoFit/>
      </a:bodyPr>
      <a:lstStyle>
        <a:defPPr>
          <a:defRPr sz="2400" u="sng" dirty="0">
            <a:solidFill>
              <a:srgbClr val="002060"/>
            </a:solidFill>
            <a:uFill>
              <a:solidFill>
                <a:srgbClr val="000066"/>
              </a:solidFill>
            </a:uFill>
            <a:latin typeface="楷体" panose="02010609060101010101" pitchFamily="49" charset="-122"/>
            <a:ea typeface="楷体" panose="02010609060101010101" pitchFamily="49" charset="-122"/>
            <a:cs typeface="+mn-ea"/>
            <a:sym typeface="+mn-lt"/>
          </a:defRPr>
        </a:defPPr>
      </a:lstStyle>
    </a:txDef>
  </a:objectDefaults>
  <a:extraClrSchemeLst>
    <a:extraClrScheme>
      <a:clrScheme name="中国发展论坛张杰校长报告07093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中国发展论坛张杰校长报告07093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中国发展论坛张杰校长报告07093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中国发展论坛张杰校长报告07093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中国发展论坛张杰校长报告07093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中国发展论坛张杰校长报告07093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中国发展论坛张杰校长报告07093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中国发展论坛张杰校长报告07093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中国发展论坛张杰校长报告07093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中国发展论坛张杰校长报告07093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中国发展论坛张杰校长报告07093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中国发展论坛张杰校长报告07093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3414</TotalTime>
  <Pages>0</Pages>
  <Words>403</Words>
  <Characters>0</Characters>
  <Application>Microsoft Office PowerPoint</Application>
  <DocSecurity>0</DocSecurity>
  <PresentationFormat>全屏显示(4:3)</PresentationFormat>
  <Lines>0</Lines>
  <Paragraphs>27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黑体</vt:lpstr>
      <vt:lpstr>楷体</vt:lpstr>
      <vt:lpstr>宋体</vt:lpstr>
      <vt:lpstr>微软雅黑</vt:lpstr>
      <vt:lpstr>Arial</vt:lpstr>
      <vt:lpstr>Times New Roman</vt:lpstr>
      <vt:lpstr>标准PPT模板</vt:lpstr>
      <vt:lpstr>GROW模型 每周汇报的方式</vt:lpstr>
      <vt:lpstr>GROW模型，goal+reality+options+will</vt:lpstr>
      <vt:lpstr>两个grow，一大一小</vt:lpstr>
      <vt:lpstr>PowerPoint 演示文稿</vt:lpstr>
    </vt:vector>
  </TitlesOfParts>
  <Company>sjtu</Company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加强研究型大学建设，提升高校国际竞争力  ——中国发展论坛上海交通大学校长的发言</dc:title>
  <dc:creator>俺是未来</dc:creator>
  <cp:lastModifiedBy>Microsoft</cp:lastModifiedBy>
  <cp:revision>3153</cp:revision>
  <cp:lastPrinted>2015-04-24T09:47:31Z</cp:lastPrinted>
  <dcterms:created xsi:type="dcterms:W3CDTF">2007-10-04T06:04:40Z</dcterms:created>
  <dcterms:modified xsi:type="dcterms:W3CDTF">2021-05-23T11:46:10Z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2052-6.6.0.2699</vt:lpwstr>
  </property>
</Properties>
</file>