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43" r:id="rId3"/>
    <p:sldId id="345" r:id="rId4"/>
    <p:sldId id="259" r:id="rId5"/>
    <p:sldId id="260" r:id="rId6"/>
    <p:sldId id="409" r:id="rId7"/>
    <p:sldId id="412" r:id="rId8"/>
    <p:sldId id="301" r:id="rId9"/>
  </p:sldIdLst>
  <p:sldSz cx="12192000" cy="6858000"/>
  <p:notesSz cx="6797675" cy="9925050"/>
  <p:custDataLst>
    <p:tags r:id="rId1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6600"/>
    <a:srgbClr val="644220"/>
    <a:srgbClr val="58267E"/>
    <a:srgbClr val="CC99FF"/>
    <a:srgbClr val="09559D"/>
    <a:srgbClr val="36174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83784" autoAdjust="0"/>
  </p:normalViewPr>
  <p:slideViewPr>
    <p:cSldViewPr>
      <p:cViewPr>
        <p:scale>
          <a:sx n="33" d="100"/>
          <a:sy n="33" d="100"/>
        </p:scale>
        <p:origin x="1080" y="612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62"/>
    </p:cViewPr>
  </p:sorterViewPr>
  <p:notesViewPr>
    <p:cSldViewPr>
      <p:cViewPr varScale="1">
        <p:scale>
          <a:sx n="63" d="100"/>
          <a:sy n="63" d="100"/>
        </p:scale>
        <p:origin x="-2886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6A7C3D-4149-4938-92EE-5C7BA51B3D9A}" type="datetimeFigureOut">
              <a:rPr lang="zh-CN" altLang="en-US"/>
              <a:pPr>
                <a:defRPr/>
              </a:pPr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wrap="square" lIns="95552" tIns="47776" rIns="95552" bIns="47776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B654333-4B7A-485A-BD24-8ABDB4F34D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3D4B0B-4027-4C24-A22D-B454D3AF0B8A}" type="datetimeFigureOut">
              <a:rPr lang="zh-CN" altLang="en-US"/>
              <a:pPr>
                <a:defRPr/>
              </a:pPr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2" tIns="47776" rIns="95552" bIns="47776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4398"/>
            <a:ext cx="5438140" cy="4466273"/>
          </a:xfrm>
          <a:prstGeom prst="rect">
            <a:avLst/>
          </a:prstGeom>
        </p:spPr>
        <p:txBody>
          <a:bodyPr vert="horz" lIns="95552" tIns="47776" rIns="95552" bIns="47776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wrap="square" lIns="95552" tIns="47776" rIns="95552" bIns="47776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6FA4DDD-AAC9-472E-885F-5C0BF8A1CE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2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坎坎伐檀兮，置之河之干兮。路漫漫其修远兮，吾将上下而求索。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低空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兮，吾将左右而求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我们是航空发动机学院，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我们是能动专业，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我是大一学生，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我能动低空，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方法论：由上到下，由大到小，由远到近。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我们：从大一开始，就要从大处着眼，从小处着手，</a:t>
            </a:r>
            <a:endParaRPr lang="en-US" altLang="zh-CN" b="1" dirty="0" smtClean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 smtClean="0">
                <a:latin typeface="Arial" panose="020B0604020202020204" pitchFamily="34" charset="0"/>
                <a:ea typeface="华文楷体" panose="02010600040101010101" pitchFamily="2" charset="-122"/>
              </a:rPr>
              <a:t>要：梦在前方，路在脚下，我在路上。</a:t>
            </a:r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A4DDD-AAC9-472E-885F-5C0BF8A1CE01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79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坎坎伐檀兮，置之河之干兮。路漫漫其修远兮，吾将上下而求索。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低空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兮，吾将左右而求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我们是航空发动机学院，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我们是能动专业，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我是大一学生，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我能动低空，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方法论：由上到下，由大到小，由远到近。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我们：从大一开始，就要从大处着眼，从小处着手，</a:t>
            </a:r>
            <a:endParaRPr lang="en-US" altLang="zh-CN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  <a:p>
            <a:pPr eaLnBrk="1" hangingPunct="1"/>
            <a:r>
              <a:rPr lang="zh-CN" altLang="en-US" b="1" dirty="0">
                <a:latin typeface="Arial" panose="020B0604020202020204" pitchFamily="34" charset="0"/>
                <a:ea typeface="华文楷体" panose="02010600040101010101" pitchFamily="2" charset="-122"/>
              </a:rPr>
              <a:t>要：梦在前方，路在脚下，我在路上。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A4DDD-AAC9-472E-885F-5C0BF8A1CE01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47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sz="900" b="1" dirty="0">
                <a:latin typeface="Arial" panose="020B0604020202020204" pitchFamily="34" charset="0"/>
                <a:ea typeface="华文楷体" panose="02010600040101010101" pitchFamily="2" charset="-122"/>
              </a:rPr>
              <a:t>我努力 法拉利，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A4DDD-AAC9-472E-885F-5C0BF8A1CE01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4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FA4DDD-AAC9-472E-885F-5C0BF8A1CE01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07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443539"/>
            <a:ext cx="12192000" cy="144145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solidFill>
                <a:srgbClr val="0955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24536"/>
            <a:ext cx="3096344" cy="60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Grp="1" noChangeArrowheads="1"/>
          </p:cNvSpPr>
          <p:nvPr>
            <p:ph type="ctrTitle"/>
          </p:nvPr>
        </p:nvSpPr>
        <p:spPr bwMode="black">
          <a:xfrm>
            <a:off x="1697955" y="2136879"/>
            <a:ext cx="8796089" cy="808683"/>
          </a:xfrm>
        </p:spPr>
        <p:txBody>
          <a:bodyPr lIns="91440" tIns="45720" rIns="91440" bIns="45720" anchor="ctr"/>
          <a:lstStyle>
            <a:lvl1pPr algn="ctr">
              <a:defRPr sz="4655">
                <a:solidFill>
                  <a:srgbClr val="0955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999656" y="3963236"/>
            <a:ext cx="6096001" cy="745448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800" b="0">
                <a:solidFill>
                  <a:srgbClr val="09559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pic>
        <p:nvPicPr>
          <p:cNvPr id="10" name="图片 9" descr="微信图片_20231018101352"/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t="31837" b="35104"/>
          <a:stretch/>
        </p:blipFill>
        <p:spPr>
          <a:xfrm>
            <a:off x="9624392" y="162790"/>
            <a:ext cx="2352387" cy="583691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839416" y="1412776"/>
            <a:ext cx="10438184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9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9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050925"/>
            <a:ext cx="12192000" cy="7620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9456" y="387989"/>
            <a:ext cx="782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7407" y="1279524"/>
            <a:ext cx="10538253" cy="481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B838FB-414F-4C46-A12F-75AC8BC44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图片 8" descr="院徽"/>
          <p:cNvPicPr>
            <a:picLocks noChangeAspect="1"/>
          </p:cNvPicPr>
          <p:nvPr userDrawn="1"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159073" y="159796"/>
            <a:ext cx="755327" cy="61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54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3"/>
          <a:stretch/>
        </p:blipFill>
        <p:spPr bwMode="auto">
          <a:xfrm>
            <a:off x="11305661" y="188429"/>
            <a:ext cx="643655" cy="60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5pPr>
      <a:lvl6pPr marL="48387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6pPr>
      <a:lvl7pPr marL="96774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7pPr>
      <a:lvl8pPr marL="145161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8pPr>
      <a:lvl9pPr marL="1934845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900" b="1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86130" indent="-3016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9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208405" indent="-2413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5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92275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176780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66065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6pPr>
      <a:lvl7pPr marL="314452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7pPr>
      <a:lvl8pPr marL="362839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8pPr>
      <a:lvl9pPr marL="411226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能动导论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2024.10.10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396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6638">
        <p:circle/>
      </p:transition>
    </mc:Choice>
    <mc:Fallback xmlns="">
      <p:transition spd="slow" advTm="1766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839416" y="1412776"/>
            <a:ext cx="4032448" cy="1944216"/>
          </a:xfrm>
        </p:spPr>
        <p:txBody>
          <a:bodyPr/>
          <a:lstStyle/>
          <a:p>
            <a:r>
              <a:rPr lang="zh-CN" altLang="en-US" dirty="0"/>
              <a:t>航空发动机。</a:t>
            </a:r>
            <a:endParaRPr lang="en-US" altLang="zh-CN" dirty="0"/>
          </a:p>
          <a:p>
            <a:r>
              <a:rPr lang="zh-CN" altLang="en-US" dirty="0"/>
              <a:t>能源与动力。</a:t>
            </a:r>
            <a:endParaRPr lang="en-US" altLang="zh-CN" dirty="0"/>
          </a:p>
          <a:p>
            <a:r>
              <a:rPr lang="zh-CN" altLang="en-US" dirty="0"/>
              <a:t>低空能动兮。。。</a:t>
            </a:r>
          </a:p>
        </p:txBody>
      </p:sp>
      <p:sp>
        <p:nvSpPr>
          <p:cNvPr id="6" name="矩形 5"/>
          <p:cNvSpPr/>
          <p:nvPr/>
        </p:nvSpPr>
        <p:spPr>
          <a:xfrm>
            <a:off x="4583832" y="2132856"/>
            <a:ext cx="6096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/>
            <a:endParaRPr lang="zh-CN" altLang="en-US" b="1" dirty="0"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5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434">
        <p:circle/>
      </p:transition>
    </mc:Choice>
    <mc:Fallback xmlns="">
      <p:transition spd="slow" advTm="744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1.航空发动机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38FB-414F-4C46-A12F-75AC8BC44A4B}" type="slidenum">
              <a:rPr lang="en-US" altLang="zh-CN" smtClean="0"/>
              <a:pPr/>
              <a:t>3</a:t>
            </a:fld>
            <a:endParaRPr lang="en-US" altLang="zh-CN"/>
          </a:p>
        </p:txBody>
      </p:sp>
      <p:pic>
        <p:nvPicPr>
          <p:cNvPr id="14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7448" y="1120242"/>
            <a:ext cx="9433048" cy="5585358"/>
          </a:xfrm>
        </p:spPr>
      </p:pic>
      <p:sp>
        <p:nvSpPr>
          <p:cNvPr id="15" name="文本框 14"/>
          <p:cNvSpPr txBox="1"/>
          <p:nvPr/>
        </p:nvSpPr>
        <p:spPr>
          <a:xfrm>
            <a:off x="335360" y="2492896"/>
            <a:ext cx="576064" cy="20706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历史地理与人文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848528" y="2492895"/>
            <a:ext cx="576064" cy="20706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科学技术与工程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395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937">
        <p:circle/>
      </p:transition>
    </mc:Choice>
    <mc:Fallback xmlns="">
      <p:transition spd="slow" advTm="69937">
        <p:circl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能源与动力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1382947"/>
            <a:ext cx="7835495" cy="43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148">
        <p:circle/>
      </p:transition>
    </mc:Choice>
    <mc:Fallback xmlns="">
      <p:transition spd="slow" advTm="2214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</a:t>
            </a:r>
            <a:r>
              <a:rPr lang="zh-CN" altLang="en-US" dirty="0" smtClean="0"/>
              <a:t>低空</a:t>
            </a:r>
            <a:r>
              <a:rPr lang="zh-CN" altLang="en-US" dirty="0"/>
              <a:t>能动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38FB-414F-4C46-A12F-75AC8BC44A4B}" type="slidenum">
              <a:rPr lang="en-US" altLang="zh-CN" smtClean="0"/>
              <a:pPr/>
              <a:t>5</a:t>
            </a:fld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低空在</a:t>
            </a:r>
            <a:r>
              <a:rPr lang="zh-CN" altLang="en-US" dirty="0" smtClean="0"/>
              <a:t>哪里，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低空</a:t>
            </a:r>
            <a:r>
              <a:rPr lang="zh-CN" altLang="en-US" dirty="0"/>
              <a:t>一</a:t>
            </a:r>
            <a:r>
              <a:rPr lang="en-US" altLang="zh-CN" dirty="0" err="1" smtClean="0"/>
              <a:t>千米</a:t>
            </a:r>
            <a:r>
              <a:rPr lang="zh-CN" altLang="en-US" dirty="0" smtClean="0"/>
              <a:t>。</a:t>
            </a:r>
            <a:endParaRPr lang="en-US" altLang="zh-CN" dirty="0"/>
          </a:p>
          <a:p>
            <a:r>
              <a:rPr lang="zh-CN" altLang="en-US" dirty="0" smtClean="0"/>
              <a:t>低空</a:t>
            </a:r>
            <a:r>
              <a:rPr lang="zh-CN" altLang="en-US" dirty="0"/>
              <a:t>能干</a:t>
            </a:r>
            <a:r>
              <a:rPr lang="zh-CN" altLang="en-US" dirty="0" smtClean="0"/>
              <a:t>嘛，</a:t>
            </a:r>
            <a:endParaRPr lang="en-US" altLang="zh-CN" dirty="0"/>
          </a:p>
          <a:p>
            <a:pPr lvl="1"/>
            <a:r>
              <a:rPr lang="zh-CN" altLang="en-US" dirty="0"/>
              <a:t>低空淘宝，低空交通。</a:t>
            </a:r>
            <a:endParaRPr lang="en-US" altLang="zh-CN" dirty="0"/>
          </a:p>
          <a:p>
            <a:pPr lvl="1"/>
            <a:r>
              <a:rPr lang="zh-CN" altLang="en-US" dirty="0"/>
              <a:t>未来交通在低空，空交没有红绿灯。</a:t>
            </a:r>
            <a:endParaRPr lang="en-US" altLang="zh-CN" dirty="0"/>
          </a:p>
          <a:p>
            <a:r>
              <a:rPr lang="zh-CN" altLang="en-US" dirty="0"/>
              <a:t>低空怎么</a:t>
            </a:r>
            <a:r>
              <a:rPr lang="zh-CN" altLang="en-US" dirty="0" smtClean="0"/>
              <a:t>干，</a:t>
            </a:r>
            <a:endParaRPr lang="en-US" altLang="zh-CN" dirty="0"/>
          </a:p>
          <a:p>
            <a:pPr lvl="1"/>
            <a:r>
              <a:rPr lang="zh-CN" altLang="en-US" dirty="0"/>
              <a:t>低空科与技，低空能与动。</a:t>
            </a:r>
            <a:endParaRPr lang="en-US" altLang="zh-CN" dirty="0"/>
          </a:p>
          <a:p>
            <a:pPr lvl="1"/>
            <a:r>
              <a:rPr lang="zh-CN" altLang="en-US" dirty="0"/>
              <a:t>新</a:t>
            </a:r>
            <a:r>
              <a:rPr lang="zh-CN" altLang="en-US" u="sng" dirty="0"/>
              <a:t>能</a:t>
            </a:r>
            <a:r>
              <a:rPr lang="zh-CN" altLang="en-US" dirty="0"/>
              <a:t>源陆海空，电</a:t>
            </a:r>
            <a:r>
              <a:rPr lang="zh-CN" altLang="en-US" u="sng" dirty="0"/>
              <a:t>动</a:t>
            </a:r>
            <a:r>
              <a:rPr lang="zh-CN" altLang="en-US" dirty="0"/>
              <a:t>垂直起降。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65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0419">
        <p:circle/>
      </p:transition>
    </mc:Choice>
    <mc:Fallback xmlns="">
      <p:transition spd="slow" advTm="18041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F806E-CA05-46F4-B47A-36C979F903D0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158"/>
            <a:ext cx="12192000" cy="57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682">
        <p:circle/>
      </p:transition>
    </mc:Choice>
    <mc:Fallback xmlns="">
      <p:transition spd="slow" advTm="1768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F806E-CA05-46F4-B47A-36C979F903D0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航空发动机 </a:t>
            </a:r>
            <a:r>
              <a:rPr lang="en-US" altLang="zh-CN" dirty="0"/>
              <a:t>- 5W1H</a:t>
            </a:r>
            <a:r>
              <a:rPr lang="zh-CN" altLang="en-US" dirty="0"/>
              <a:t>，源动力。</a:t>
            </a:r>
            <a:endParaRPr lang="en-US" altLang="zh-CN" dirty="0"/>
          </a:p>
          <a:p>
            <a:r>
              <a:rPr lang="zh-CN" altLang="en-US" dirty="0"/>
              <a:t>能源与动力 </a:t>
            </a:r>
            <a:r>
              <a:rPr lang="en-US" altLang="zh-CN" dirty="0"/>
              <a:t>- </a:t>
            </a:r>
            <a:r>
              <a:rPr lang="zh-CN" altLang="en-US" dirty="0"/>
              <a:t>风光水</a:t>
            </a:r>
            <a:r>
              <a:rPr lang="zh-CN" altLang="en-US" dirty="0" smtClean="0"/>
              <a:t>，涡与电。</a:t>
            </a:r>
            <a:endParaRPr lang="en-US" altLang="zh-CN" dirty="0"/>
          </a:p>
          <a:p>
            <a:r>
              <a:rPr lang="zh-CN" altLang="en-US" dirty="0"/>
              <a:t>低空能与动 </a:t>
            </a:r>
            <a:r>
              <a:rPr lang="en-US" altLang="zh-CN" dirty="0"/>
              <a:t>- VTOL</a:t>
            </a:r>
            <a:r>
              <a:rPr lang="zh-CN" altLang="en-US" dirty="0"/>
              <a:t>，轻小灵。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10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5378">
        <p:circle/>
      </p:transition>
    </mc:Choice>
    <mc:Fallback xmlns="">
      <p:transition spd="slow" advTm="6537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4 能动导论202409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43344"/>
            <a:ext cx="11809312" cy="562895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99756" y="2060848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bg1"/>
                </a:solidFill>
              </a:rPr>
              <a:t>感谢参与</a:t>
            </a:r>
            <a:endParaRPr lang="en-US" altLang="zh-CN" sz="7200" dirty="0" smtClean="0">
              <a:solidFill>
                <a:schemeClr val="bg1"/>
              </a:solidFill>
            </a:endParaRPr>
          </a:p>
          <a:p>
            <a:r>
              <a:rPr lang="zh-CN" altLang="en-US" sz="7200" dirty="0">
                <a:solidFill>
                  <a:schemeClr val="bg1"/>
                </a:solidFill>
              </a:rPr>
              <a:t>欢迎</a:t>
            </a:r>
            <a:r>
              <a:rPr lang="zh-CN" altLang="en-US" sz="7200" dirty="0" smtClean="0">
                <a:solidFill>
                  <a:schemeClr val="bg1"/>
                </a:solidFill>
              </a:rPr>
              <a:t>提问</a:t>
            </a:r>
            <a:endParaRPr lang="en-US" altLang="zh-CN" sz="7200" dirty="0" smtClean="0">
              <a:solidFill>
                <a:schemeClr val="bg1"/>
              </a:solidFill>
            </a:endParaRPr>
          </a:p>
          <a:p>
            <a:endParaRPr lang="en-US" altLang="zh-CN" sz="72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5742" y="5229200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这最后一页是本课回顾视频，可以按播放键。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8125">
        <p:circle/>
      </p:transition>
    </mc:Choice>
    <mc:Fallback xmlns="">
      <p:transition spd="slow" advTm="1281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51" objId="2"/>
        <p14:stopEvt time="99262" objId="2"/>
        <p14:playEvt time="121059" objId="2"/>
        <p14:triggerEvt type="onClick" time="121059" objId="2"/>
        <p14:pauseEvt time="124830" objId="2"/>
        <p14:seekEvt time="124830" objId="2" seek="91403"/>
        <p14:resumeEvt time="124862" objId="2"/>
        <p14:pauseEvt time="126646" objId="2"/>
        <p14:stopEvt time="12812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llZGIzOTJmYzliYzkwOTQ2NjY0YjM5OWRkYjNjMmQifQ=="/>
</p:tagLst>
</file>

<file path=ppt/theme/theme1.xml><?xml version="1.0" encoding="utf-8"?>
<a:theme xmlns:a="http://schemas.openxmlformats.org/drawingml/2006/main" name="sample">
  <a:themeElements>
    <a:clrScheme name="sample 2">
      <a:dk1>
        <a:srgbClr val="19426B"/>
      </a:dk1>
      <a:lt1>
        <a:srgbClr val="FFFFFF"/>
      </a:lt1>
      <a:dk2>
        <a:srgbClr val="008080"/>
      </a:dk2>
      <a:lt2>
        <a:srgbClr val="B2B2B2"/>
      </a:lt2>
      <a:accent1>
        <a:srgbClr val="35C9C2"/>
      </a:accent1>
      <a:accent2>
        <a:srgbClr val="398AC7"/>
      </a:accent2>
      <a:accent3>
        <a:srgbClr val="FFFFFF"/>
      </a:accent3>
      <a:accent4>
        <a:srgbClr val="14375A"/>
      </a:accent4>
      <a:accent5>
        <a:srgbClr val="AEE1DD"/>
      </a:accent5>
      <a:accent6>
        <a:srgbClr val="337DB4"/>
      </a:accent6>
      <a:hlink>
        <a:srgbClr val="8BBC00"/>
      </a:hlink>
      <a:folHlink>
        <a:srgbClr val="6D50CA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楷体" panose="02010600040101010101" pitchFamily="2" charset="-122"/>
          </a:defRPr>
        </a:defPPr>
      </a:lstStyle>
    </a:spDef>
    <a:lnDef>
      <a:spPr bwMode="auto">
        <a:solidFill>
          <a:schemeClr val="accent1"/>
        </a:solidFill>
        <a:ln w="57150" cap="flat" cmpd="sng" algn="ctr">
          <a:solidFill>
            <a:srgbClr val="C00000"/>
          </a:solidFill>
          <a:prstDash val="solid"/>
          <a:round/>
          <a:headEnd type="none" w="med" len="med"/>
          <a:tailEnd type="triangle"/>
        </a:ln>
      </a:spPr>
      <a:bodyPr/>
      <a:lstStyle/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68402"/>
        </a:accent2>
        <a:accent3>
          <a:srgbClr val="FFFFFF"/>
        </a:accent3>
        <a:accent4>
          <a:srgbClr val="000000"/>
        </a:accent4>
        <a:accent5>
          <a:srgbClr val="B1DBF4"/>
        </a:accent5>
        <a:accent6>
          <a:srgbClr val="D07702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5095D"/>
        </a:dk1>
        <a:lt1>
          <a:srgbClr val="FFFFFF"/>
        </a:lt1>
        <a:dk2>
          <a:srgbClr val="235752"/>
        </a:dk2>
        <a:lt2>
          <a:srgbClr val="B2B2B2"/>
        </a:lt2>
        <a:accent1>
          <a:srgbClr val="DAAF34"/>
        </a:accent1>
        <a:accent2>
          <a:srgbClr val="6F9A3C"/>
        </a:accent2>
        <a:accent3>
          <a:srgbClr val="FFFFFF"/>
        </a:accent3>
        <a:accent4>
          <a:srgbClr val="1E064E"/>
        </a:accent4>
        <a:accent5>
          <a:srgbClr val="EAD4AE"/>
        </a:accent5>
        <a:accent6>
          <a:srgbClr val="648B35"/>
        </a:accent6>
        <a:hlink>
          <a:srgbClr val="8DAED9"/>
        </a:hlink>
        <a:folHlink>
          <a:srgbClr val="A8C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汇报PPT-模板</Template>
  <TotalTime>3939</TotalTime>
  <Words>361</Words>
  <Application>Microsoft Office PowerPoint</Application>
  <PresentationFormat>宽屏</PresentationFormat>
  <Paragraphs>58</Paragraphs>
  <Slides>8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华文楷体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sample</vt:lpstr>
      <vt:lpstr>能动导论</vt:lpstr>
      <vt:lpstr>主要内容</vt:lpstr>
      <vt:lpstr>1.航空发动机</vt:lpstr>
      <vt:lpstr>2.能源与动力</vt:lpstr>
      <vt:lpstr>3.低空能动</vt:lpstr>
      <vt:lpstr>PowerPoint 演示文稿</vt:lpstr>
      <vt:lpstr>总结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Microsoft</cp:lastModifiedBy>
  <cp:revision>579</cp:revision>
  <cp:lastPrinted>2024-09-26T06:03:03Z</cp:lastPrinted>
  <dcterms:created xsi:type="dcterms:W3CDTF">2015-05-15T04:09:00Z</dcterms:created>
  <dcterms:modified xsi:type="dcterms:W3CDTF">2025-03-04T22:32:33Z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76020584076945469DEAD73FB0A4CA4F</vt:lpwstr>
  </property>
  <property fmtid="{D5CDD505-2E9C-101B-9397-08002B2CF9AE}" pid="3" name="KSOProductBuildVer">
    <vt:lpwstr>2052-11.1.0.11830</vt:lpwstr>
  </property>
</Properties>
</file>