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handoutMasterIdLst>
    <p:handoutMasterId r:id="rId33"/>
  </p:handoutMasterIdLst>
  <p:sldIdLst>
    <p:sldId id="257" r:id="rId2"/>
    <p:sldId id="258" r:id="rId3"/>
    <p:sldId id="316" r:id="rId4"/>
    <p:sldId id="259" r:id="rId5"/>
    <p:sldId id="320" r:id="rId6"/>
    <p:sldId id="325" r:id="rId7"/>
    <p:sldId id="326" r:id="rId8"/>
    <p:sldId id="321" r:id="rId9"/>
    <p:sldId id="261" r:id="rId10"/>
    <p:sldId id="269" r:id="rId11"/>
    <p:sldId id="317" r:id="rId12"/>
    <p:sldId id="322" r:id="rId13"/>
    <p:sldId id="298" r:id="rId14"/>
    <p:sldId id="290" r:id="rId15"/>
    <p:sldId id="273" r:id="rId16"/>
    <p:sldId id="299" r:id="rId17"/>
    <p:sldId id="300" r:id="rId18"/>
    <p:sldId id="301" r:id="rId19"/>
    <p:sldId id="303" r:id="rId20"/>
    <p:sldId id="315" r:id="rId21"/>
    <p:sldId id="318" r:id="rId22"/>
    <p:sldId id="304" r:id="rId23"/>
    <p:sldId id="308" r:id="rId24"/>
    <p:sldId id="319" r:id="rId25"/>
    <p:sldId id="288" r:id="rId26"/>
    <p:sldId id="323" r:id="rId27"/>
    <p:sldId id="289" r:id="rId28"/>
    <p:sldId id="311" r:id="rId29"/>
    <p:sldId id="292" r:id="rId30"/>
    <p:sldId id="267"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标题" id="{D6240D65-A542-A040-B704-6F7A00B6FB49}">
          <p14:sldIdLst>
            <p14:sldId id="257"/>
            <p14:sldId id="258"/>
          </p14:sldIdLst>
        </p14:section>
        <p14:section name="背景介绍" id="{7861CE95-D683-48DE-8967-DAB995DFBE43}">
          <p14:sldIdLst>
            <p14:sldId id="316"/>
            <p14:sldId id="259"/>
            <p14:sldId id="320"/>
          </p14:sldIdLst>
        </p14:section>
        <p14:section name="目标" id="{CCD64BD2-513F-4AAF-A4CB-006185158D2D}">
          <p14:sldIdLst>
            <p14:sldId id="325"/>
            <p14:sldId id="326"/>
            <p14:sldId id="321"/>
          </p14:sldIdLst>
        </p14:section>
        <p14:section name="介电层气泡缺陷特征" id="{243787A5-2773-3E44-83E4-FB75A7326739}">
          <p14:sldIdLst>
            <p14:sldId id="261"/>
            <p14:sldId id="269"/>
            <p14:sldId id="317"/>
          </p14:sldIdLst>
        </p14:section>
        <p14:section name="介电层气泡缺陷的失效机制以及解决方案" id="{689330EA-66BF-154C-8B46-0D405DD37141}">
          <p14:sldIdLst>
            <p14:sldId id="322"/>
            <p14:sldId id="298"/>
            <p14:sldId id="290"/>
            <p14:sldId id="273"/>
            <p14:sldId id="299"/>
            <p14:sldId id="300"/>
            <p14:sldId id="301"/>
            <p14:sldId id="303"/>
            <p14:sldId id="315"/>
            <p14:sldId id="318"/>
            <p14:sldId id="304"/>
            <p14:sldId id="308"/>
            <p14:sldId id="319"/>
            <p14:sldId id="288"/>
          </p14:sldIdLst>
        </p14:section>
        <p14:section name="结论以及展望" id="{DB9365E4-0C3E-CF4C-B9C0-DA04C4EB5BAD}">
          <p14:sldIdLst>
            <p14:sldId id="323"/>
            <p14:sldId id="289"/>
            <p14:sldId id="311"/>
            <p14:sldId id="292"/>
            <p14:sldId id="26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65" autoAdjust="0"/>
    <p:restoredTop sz="89485" autoAdjust="0"/>
  </p:normalViewPr>
  <p:slideViewPr>
    <p:cSldViewPr snapToGrid="0">
      <p:cViewPr varScale="1">
        <p:scale>
          <a:sx n="67" d="100"/>
          <a:sy n="67" d="100"/>
        </p:scale>
        <p:origin x="164"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6186"/>
    </p:cViewPr>
  </p:sorterViewPr>
  <p:notesViewPr>
    <p:cSldViewPr snapToGrid="0">
      <p:cViewPr varScale="1">
        <p:scale>
          <a:sx n="92" d="100"/>
          <a:sy n="92" d="100"/>
        </p:scale>
        <p:origin x="373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4C2293-FF3C-4DC5-BCE2-6F2B5295CED9}" type="doc">
      <dgm:prSet loTypeId="urn:microsoft.com/office/officeart/2005/8/layout/venn3" loCatId="relationship" qsTypeId="urn:microsoft.com/office/officeart/2005/8/quickstyle/simple1" qsCatId="simple" csTypeId="urn:microsoft.com/office/officeart/2005/8/colors/accent2_2" csCatId="accent2" phldr="1"/>
      <dgm:spPr/>
      <dgm:t>
        <a:bodyPr/>
        <a:lstStyle/>
        <a:p>
          <a:endParaRPr lang="zh-CN" altLang="en-US"/>
        </a:p>
      </dgm:t>
    </dgm:pt>
    <dgm:pt modelId="{079483F1-4D0A-4C4E-932C-572C559FA247}">
      <dgm:prSet phldrT="[文本]" custT="1"/>
      <dgm:spPr/>
      <dgm:t>
        <a:bodyPr/>
        <a:lstStyle/>
        <a:p>
          <a:r>
            <a:rPr lang="zh-CN" altLang="en-US" sz="2000" dirty="0"/>
            <a:t>集成电路生产端</a:t>
          </a:r>
        </a:p>
      </dgm:t>
    </dgm:pt>
    <dgm:pt modelId="{7DE101D9-CDB1-4D85-903B-E5075DBE6449}" type="parTrans" cxnId="{FAE726FE-1ABE-4A2C-8900-773C1961DE64}">
      <dgm:prSet/>
      <dgm:spPr/>
      <dgm:t>
        <a:bodyPr/>
        <a:lstStyle/>
        <a:p>
          <a:endParaRPr lang="zh-CN" altLang="en-US" sz="2000"/>
        </a:p>
      </dgm:t>
    </dgm:pt>
    <dgm:pt modelId="{3FAC3D50-8BE0-425D-9174-D070B93087A1}" type="sibTrans" cxnId="{FAE726FE-1ABE-4A2C-8900-773C1961DE64}">
      <dgm:prSet/>
      <dgm:spPr/>
      <dgm:t>
        <a:bodyPr/>
        <a:lstStyle/>
        <a:p>
          <a:endParaRPr lang="zh-CN" altLang="en-US" sz="2000"/>
        </a:p>
      </dgm:t>
    </dgm:pt>
    <dgm:pt modelId="{C5DC399B-BEE6-4D50-BF94-C85948D53046}">
      <dgm:prSet phldrT="[文本]" custT="1"/>
      <dgm:spPr/>
      <dgm:t>
        <a:bodyPr/>
        <a:lstStyle/>
        <a:p>
          <a:r>
            <a:rPr lang="en-US" altLang="zh-CN" sz="2000" dirty="0"/>
            <a:t>0.11</a:t>
          </a:r>
          <a:r>
            <a:rPr lang="zh-CN" altLang="en-US" sz="2000" dirty="0"/>
            <a:t>～</a:t>
          </a:r>
          <a:r>
            <a:rPr lang="en-US" altLang="zh-CN" sz="2000" dirty="0"/>
            <a:t>0.18</a:t>
          </a:r>
          <a:r>
            <a:rPr lang="zh-CN" altLang="en-US" sz="2000" dirty="0"/>
            <a:t>微米产品</a:t>
          </a:r>
        </a:p>
      </dgm:t>
    </dgm:pt>
    <dgm:pt modelId="{2A33ADBA-80F7-4DC0-8997-58AA90D4282F}" type="parTrans" cxnId="{A9962E66-133F-4960-A437-943C3F9A18BB}">
      <dgm:prSet/>
      <dgm:spPr/>
      <dgm:t>
        <a:bodyPr/>
        <a:lstStyle/>
        <a:p>
          <a:endParaRPr lang="zh-CN" altLang="en-US" sz="2000"/>
        </a:p>
      </dgm:t>
    </dgm:pt>
    <dgm:pt modelId="{5E7E6D2F-E538-45C5-855E-0B9D32883319}" type="sibTrans" cxnId="{A9962E66-133F-4960-A437-943C3F9A18BB}">
      <dgm:prSet/>
      <dgm:spPr/>
      <dgm:t>
        <a:bodyPr/>
        <a:lstStyle/>
        <a:p>
          <a:endParaRPr lang="zh-CN" altLang="en-US" sz="2000"/>
        </a:p>
      </dgm:t>
    </dgm:pt>
    <dgm:pt modelId="{0A66FB36-4261-490E-B293-F2A619C01B9B}">
      <dgm:prSet phldrT="[文本]" custT="1"/>
      <dgm:spPr/>
      <dgm:t>
        <a:bodyPr/>
        <a:lstStyle/>
        <a:p>
          <a:r>
            <a:rPr lang="zh-CN" altLang="en-US" sz="2000" dirty="0"/>
            <a:t>顶层介电层</a:t>
          </a:r>
        </a:p>
      </dgm:t>
    </dgm:pt>
    <dgm:pt modelId="{441A32D6-A730-4447-8626-08543667F364}" type="parTrans" cxnId="{1797688C-EC74-4339-9FB5-3E84144F3AE0}">
      <dgm:prSet/>
      <dgm:spPr/>
      <dgm:t>
        <a:bodyPr/>
        <a:lstStyle/>
        <a:p>
          <a:endParaRPr lang="zh-CN" altLang="en-US" sz="2000"/>
        </a:p>
      </dgm:t>
    </dgm:pt>
    <dgm:pt modelId="{67B27893-F96B-4D3C-A227-0B49DAF6AB5B}" type="sibTrans" cxnId="{1797688C-EC74-4339-9FB5-3E84144F3AE0}">
      <dgm:prSet/>
      <dgm:spPr/>
      <dgm:t>
        <a:bodyPr/>
        <a:lstStyle/>
        <a:p>
          <a:endParaRPr lang="zh-CN" altLang="en-US" sz="2000"/>
        </a:p>
      </dgm:t>
    </dgm:pt>
    <dgm:pt modelId="{C9B8DC68-D239-43C1-AF3C-C0D9F55C6939}">
      <dgm:prSet phldrT="[文本]" custT="1"/>
      <dgm:spPr/>
      <dgm:t>
        <a:bodyPr/>
        <a:lstStyle/>
        <a:p>
          <a:r>
            <a:rPr lang="zh-CN" altLang="en-US" sz="2000" dirty="0"/>
            <a:t>高温老化工艺后</a:t>
          </a:r>
        </a:p>
      </dgm:t>
    </dgm:pt>
    <dgm:pt modelId="{AE343785-2D54-44D1-B7E0-0175677EACBC}" type="parTrans" cxnId="{F548BCFB-6674-460B-96A2-3532531D5BBD}">
      <dgm:prSet/>
      <dgm:spPr/>
      <dgm:t>
        <a:bodyPr/>
        <a:lstStyle/>
        <a:p>
          <a:endParaRPr lang="zh-CN" altLang="en-US" sz="2000"/>
        </a:p>
      </dgm:t>
    </dgm:pt>
    <dgm:pt modelId="{B5D2C0D1-A24E-4502-9082-7FB9414A28D7}" type="sibTrans" cxnId="{F548BCFB-6674-460B-96A2-3532531D5BBD}">
      <dgm:prSet/>
      <dgm:spPr/>
      <dgm:t>
        <a:bodyPr/>
        <a:lstStyle/>
        <a:p>
          <a:endParaRPr lang="zh-CN" altLang="en-US" sz="2000"/>
        </a:p>
      </dgm:t>
    </dgm:pt>
    <dgm:pt modelId="{730C6F70-2FE9-43F6-A56E-41B74B397F2F}">
      <dgm:prSet phldrT="[文本]" custT="1"/>
      <dgm:spPr/>
      <dgm:t>
        <a:bodyPr/>
        <a:lstStyle/>
        <a:p>
          <a:r>
            <a:rPr lang="zh-CN" altLang="en-US" sz="2000" dirty="0"/>
            <a:t>圆形</a:t>
          </a:r>
        </a:p>
      </dgm:t>
    </dgm:pt>
    <dgm:pt modelId="{2DBF4996-E6F9-479B-B78B-21577D529E50}" type="parTrans" cxnId="{B25B44C9-BDE5-40C2-A4F1-579B11CFDC32}">
      <dgm:prSet/>
      <dgm:spPr/>
      <dgm:t>
        <a:bodyPr/>
        <a:lstStyle/>
        <a:p>
          <a:endParaRPr lang="zh-CN" altLang="en-US" sz="2000"/>
        </a:p>
      </dgm:t>
    </dgm:pt>
    <dgm:pt modelId="{FED9767D-D676-4C17-976A-DBA994591E3B}" type="sibTrans" cxnId="{B25B44C9-BDE5-40C2-A4F1-579B11CFDC32}">
      <dgm:prSet/>
      <dgm:spPr/>
      <dgm:t>
        <a:bodyPr/>
        <a:lstStyle/>
        <a:p>
          <a:endParaRPr lang="zh-CN" altLang="en-US" sz="2000"/>
        </a:p>
      </dgm:t>
    </dgm:pt>
    <dgm:pt modelId="{3A4E7BAC-7C25-47E8-A50F-C81512F9FD03}" type="pres">
      <dgm:prSet presAssocID="{524C2293-FF3C-4DC5-BCE2-6F2B5295CED9}" presName="Name0" presStyleCnt="0">
        <dgm:presLayoutVars>
          <dgm:dir/>
          <dgm:resizeHandles val="exact"/>
        </dgm:presLayoutVars>
      </dgm:prSet>
      <dgm:spPr/>
      <dgm:t>
        <a:bodyPr/>
        <a:lstStyle/>
        <a:p>
          <a:endParaRPr lang="en-US"/>
        </a:p>
      </dgm:t>
    </dgm:pt>
    <dgm:pt modelId="{58F80250-10CF-4C6C-B7E6-C0D524AC4FB2}" type="pres">
      <dgm:prSet presAssocID="{079483F1-4D0A-4C4E-932C-572C559FA247}" presName="Name5" presStyleLbl="vennNode1" presStyleIdx="0" presStyleCnt="5" custLinFactNeighborX="-11898" custLinFactNeighborY="7812">
        <dgm:presLayoutVars>
          <dgm:bulletEnabled val="1"/>
        </dgm:presLayoutVars>
      </dgm:prSet>
      <dgm:spPr/>
      <dgm:t>
        <a:bodyPr/>
        <a:lstStyle/>
        <a:p>
          <a:endParaRPr lang="en-US"/>
        </a:p>
      </dgm:t>
    </dgm:pt>
    <dgm:pt modelId="{9A75D62B-B4FF-49AA-8C3D-DB400F5F7379}" type="pres">
      <dgm:prSet presAssocID="{3FAC3D50-8BE0-425D-9174-D070B93087A1}" presName="space" presStyleCnt="0"/>
      <dgm:spPr/>
    </dgm:pt>
    <dgm:pt modelId="{9D0C4274-96FA-4D9C-ABF7-C610916ABD26}" type="pres">
      <dgm:prSet presAssocID="{C5DC399B-BEE6-4D50-BF94-C85948D53046}" presName="Name5" presStyleLbl="vennNode1" presStyleIdx="1" presStyleCnt="5">
        <dgm:presLayoutVars>
          <dgm:bulletEnabled val="1"/>
        </dgm:presLayoutVars>
      </dgm:prSet>
      <dgm:spPr/>
      <dgm:t>
        <a:bodyPr/>
        <a:lstStyle/>
        <a:p>
          <a:endParaRPr lang="en-US"/>
        </a:p>
      </dgm:t>
    </dgm:pt>
    <dgm:pt modelId="{343A8A15-77C1-4082-BDDF-5CE25284D306}" type="pres">
      <dgm:prSet presAssocID="{5E7E6D2F-E538-45C5-855E-0B9D32883319}" presName="space" presStyleCnt="0"/>
      <dgm:spPr/>
    </dgm:pt>
    <dgm:pt modelId="{CC8074E7-016B-40A9-A3E2-5EC8E76230E3}" type="pres">
      <dgm:prSet presAssocID="{0A66FB36-4261-490E-B293-F2A619C01B9B}" presName="Name5" presStyleLbl="vennNode1" presStyleIdx="2" presStyleCnt="5">
        <dgm:presLayoutVars>
          <dgm:bulletEnabled val="1"/>
        </dgm:presLayoutVars>
      </dgm:prSet>
      <dgm:spPr/>
      <dgm:t>
        <a:bodyPr/>
        <a:lstStyle/>
        <a:p>
          <a:endParaRPr lang="en-US"/>
        </a:p>
      </dgm:t>
    </dgm:pt>
    <dgm:pt modelId="{06CFB480-6A65-462B-89D1-D3F2B1F08057}" type="pres">
      <dgm:prSet presAssocID="{67B27893-F96B-4D3C-A227-0B49DAF6AB5B}" presName="space" presStyleCnt="0"/>
      <dgm:spPr/>
    </dgm:pt>
    <dgm:pt modelId="{E12DD1A9-FC7F-4845-981D-7462A688F6B9}" type="pres">
      <dgm:prSet presAssocID="{C9B8DC68-D239-43C1-AF3C-C0D9F55C6939}" presName="Name5" presStyleLbl="vennNode1" presStyleIdx="3" presStyleCnt="5">
        <dgm:presLayoutVars>
          <dgm:bulletEnabled val="1"/>
        </dgm:presLayoutVars>
      </dgm:prSet>
      <dgm:spPr/>
      <dgm:t>
        <a:bodyPr/>
        <a:lstStyle/>
        <a:p>
          <a:endParaRPr lang="en-US"/>
        </a:p>
      </dgm:t>
    </dgm:pt>
    <dgm:pt modelId="{E5DB22B5-432A-4209-8786-B8E6F0BC0989}" type="pres">
      <dgm:prSet presAssocID="{B5D2C0D1-A24E-4502-9082-7FB9414A28D7}" presName="space" presStyleCnt="0"/>
      <dgm:spPr/>
    </dgm:pt>
    <dgm:pt modelId="{352C7E67-19CC-415C-AEDE-E4A90E7F3432}" type="pres">
      <dgm:prSet presAssocID="{730C6F70-2FE9-43F6-A56E-41B74B397F2F}" presName="Name5" presStyleLbl="vennNode1" presStyleIdx="4" presStyleCnt="5">
        <dgm:presLayoutVars>
          <dgm:bulletEnabled val="1"/>
        </dgm:presLayoutVars>
      </dgm:prSet>
      <dgm:spPr/>
      <dgm:t>
        <a:bodyPr/>
        <a:lstStyle/>
        <a:p>
          <a:endParaRPr lang="en-US"/>
        </a:p>
      </dgm:t>
    </dgm:pt>
  </dgm:ptLst>
  <dgm:cxnLst>
    <dgm:cxn modelId="{9B29DE12-A15B-425C-99E9-7E4F8618A8E4}" type="presOf" srcId="{524C2293-FF3C-4DC5-BCE2-6F2B5295CED9}" destId="{3A4E7BAC-7C25-47E8-A50F-C81512F9FD03}" srcOrd="0" destOrd="0" presId="urn:microsoft.com/office/officeart/2005/8/layout/venn3"/>
    <dgm:cxn modelId="{FAE726FE-1ABE-4A2C-8900-773C1961DE64}" srcId="{524C2293-FF3C-4DC5-BCE2-6F2B5295CED9}" destId="{079483F1-4D0A-4C4E-932C-572C559FA247}" srcOrd="0" destOrd="0" parTransId="{7DE101D9-CDB1-4D85-903B-E5075DBE6449}" sibTransId="{3FAC3D50-8BE0-425D-9174-D070B93087A1}"/>
    <dgm:cxn modelId="{1797688C-EC74-4339-9FB5-3E84144F3AE0}" srcId="{524C2293-FF3C-4DC5-BCE2-6F2B5295CED9}" destId="{0A66FB36-4261-490E-B293-F2A619C01B9B}" srcOrd="2" destOrd="0" parTransId="{441A32D6-A730-4447-8626-08543667F364}" sibTransId="{67B27893-F96B-4D3C-A227-0B49DAF6AB5B}"/>
    <dgm:cxn modelId="{F548BCFB-6674-460B-96A2-3532531D5BBD}" srcId="{524C2293-FF3C-4DC5-BCE2-6F2B5295CED9}" destId="{C9B8DC68-D239-43C1-AF3C-C0D9F55C6939}" srcOrd="3" destOrd="0" parTransId="{AE343785-2D54-44D1-B7E0-0175677EACBC}" sibTransId="{B5D2C0D1-A24E-4502-9082-7FB9414A28D7}"/>
    <dgm:cxn modelId="{5E65902B-EC8C-47FA-91D9-0C03E83B0D49}" type="presOf" srcId="{C9B8DC68-D239-43C1-AF3C-C0D9F55C6939}" destId="{E12DD1A9-FC7F-4845-981D-7462A688F6B9}" srcOrd="0" destOrd="0" presId="urn:microsoft.com/office/officeart/2005/8/layout/venn3"/>
    <dgm:cxn modelId="{F02A0839-051B-4832-B876-AF4CFCBC87FB}" type="presOf" srcId="{079483F1-4D0A-4C4E-932C-572C559FA247}" destId="{58F80250-10CF-4C6C-B7E6-C0D524AC4FB2}" srcOrd="0" destOrd="0" presId="urn:microsoft.com/office/officeart/2005/8/layout/venn3"/>
    <dgm:cxn modelId="{F3FCBFFF-B0EC-4E3C-B324-36563B69909F}" type="presOf" srcId="{0A66FB36-4261-490E-B293-F2A619C01B9B}" destId="{CC8074E7-016B-40A9-A3E2-5EC8E76230E3}" srcOrd="0" destOrd="0" presId="urn:microsoft.com/office/officeart/2005/8/layout/venn3"/>
    <dgm:cxn modelId="{5C0D3E6A-87B0-43EB-AB73-F5153B2AFAB7}" type="presOf" srcId="{C5DC399B-BEE6-4D50-BF94-C85948D53046}" destId="{9D0C4274-96FA-4D9C-ABF7-C610916ABD26}" srcOrd="0" destOrd="0" presId="urn:microsoft.com/office/officeart/2005/8/layout/venn3"/>
    <dgm:cxn modelId="{A9962E66-133F-4960-A437-943C3F9A18BB}" srcId="{524C2293-FF3C-4DC5-BCE2-6F2B5295CED9}" destId="{C5DC399B-BEE6-4D50-BF94-C85948D53046}" srcOrd="1" destOrd="0" parTransId="{2A33ADBA-80F7-4DC0-8997-58AA90D4282F}" sibTransId="{5E7E6D2F-E538-45C5-855E-0B9D32883319}"/>
    <dgm:cxn modelId="{3D1D73F8-3C27-41A7-B71A-C51942096E82}" type="presOf" srcId="{730C6F70-2FE9-43F6-A56E-41B74B397F2F}" destId="{352C7E67-19CC-415C-AEDE-E4A90E7F3432}" srcOrd="0" destOrd="0" presId="urn:microsoft.com/office/officeart/2005/8/layout/venn3"/>
    <dgm:cxn modelId="{B25B44C9-BDE5-40C2-A4F1-579B11CFDC32}" srcId="{524C2293-FF3C-4DC5-BCE2-6F2B5295CED9}" destId="{730C6F70-2FE9-43F6-A56E-41B74B397F2F}" srcOrd="4" destOrd="0" parTransId="{2DBF4996-E6F9-479B-B78B-21577D529E50}" sibTransId="{FED9767D-D676-4C17-976A-DBA994591E3B}"/>
    <dgm:cxn modelId="{5798A26D-29AD-44EB-8E1B-238C34B5743A}" type="presParOf" srcId="{3A4E7BAC-7C25-47E8-A50F-C81512F9FD03}" destId="{58F80250-10CF-4C6C-B7E6-C0D524AC4FB2}" srcOrd="0" destOrd="0" presId="urn:microsoft.com/office/officeart/2005/8/layout/venn3"/>
    <dgm:cxn modelId="{445D4420-826C-497B-9309-F4AB6384119D}" type="presParOf" srcId="{3A4E7BAC-7C25-47E8-A50F-C81512F9FD03}" destId="{9A75D62B-B4FF-49AA-8C3D-DB400F5F7379}" srcOrd="1" destOrd="0" presId="urn:microsoft.com/office/officeart/2005/8/layout/venn3"/>
    <dgm:cxn modelId="{93131089-6C8B-4BDD-AD73-01CCAC5AE950}" type="presParOf" srcId="{3A4E7BAC-7C25-47E8-A50F-C81512F9FD03}" destId="{9D0C4274-96FA-4D9C-ABF7-C610916ABD26}" srcOrd="2" destOrd="0" presId="urn:microsoft.com/office/officeart/2005/8/layout/venn3"/>
    <dgm:cxn modelId="{4B47CC61-DD77-4BFB-996C-A318E4919646}" type="presParOf" srcId="{3A4E7BAC-7C25-47E8-A50F-C81512F9FD03}" destId="{343A8A15-77C1-4082-BDDF-5CE25284D306}" srcOrd="3" destOrd="0" presId="urn:microsoft.com/office/officeart/2005/8/layout/venn3"/>
    <dgm:cxn modelId="{F9F1A063-9FDF-43B2-B9E3-C68B9DD18DFC}" type="presParOf" srcId="{3A4E7BAC-7C25-47E8-A50F-C81512F9FD03}" destId="{CC8074E7-016B-40A9-A3E2-5EC8E76230E3}" srcOrd="4" destOrd="0" presId="urn:microsoft.com/office/officeart/2005/8/layout/venn3"/>
    <dgm:cxn modelId="{16C0C2BD-B6EC-47D4-B5BA-E26A9FEF4F9D}" type="presParOf" srcId="{3A4E7BAC-7C25-47E8-A50F-C81512F9FD03}" destId="{06CFB480-6A65-462B-89D1-D3F2B1F08057}" srcOrd="5" destOrd="0" presId="urn:microsoft.com/office/officeart/2005/8/layout/venn3"/>
    <dgm:cxn modelId="{CDD6CEB4-53AE-49E1-AE2A-A422E1DEC6B4}" type="presParOf" srcId="{3A4E7BAC-7C25-47E8-A50F-C81512F9FD03}" destId="{E12DD1A9-FC7F-4845-981D-7462A688F6B9}" srcOrd="6" destOrd="0" presId="urn:microsoft.com/office/officeart/2005/8/layout/venn3"/>
    <dgm:cxn modelId="{244BAB21-5E4A-4DC6-9F88-3B07E13C50E2}" type="presParOf" srcId="{3A4E7BAC-7C25-47E8-A50F-C81512F9FD03}" destId="{E5DB22B5-432A-4209-8786-B8E6F0BC0989}" srcOrd="7" destOrd="0" presId="urn:microsoft.com/office/officeart/2005/8/layout/venn3"/>
    <dgm:cxn modelId="{204ED621-8CEB-4403-B67F-683F8151E578}" type="presParOf" srcId="{3A4E7BAC-7C25-47E8-A50F-C81512F9FD03}" destId="{352C7E67-19CC-415C-AEDE-E4A90E7F3432}"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F80250-10CF-4C6C-B7E6-C0D524AC4FB2}">
      <dsp:nvSpPr>
        <dsp:cNvPr id="0" name=""/>
        <dsp:cNvSpPr/>
      </dsp:nvSpPr>
      <dsp:spPr>
        <a:xfrm>
          <a:off x="1244637" y="166"/>
          <a:ext cx="1459217" cy="1459217"/>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0306" tIns="25400" rIns="80306" bIns="25400" numCol="1" spcCol="1270" anchor="ctr" anchorCtr="0">
          <a:noAutofit/>
        </a:bodyPr>
        <a:lstStyle/>
        <a:p>
          <a:pPr lvl="0" algn="ctr" defTabSz="889000">
            <a:lnSpc>
              <a:spcPct val="90000"/>
            </a:lnSpc>
            <a:spcBef>
              <a:spcPct val="0"/>
            </a:spcBef>
            <a:spcAft>
              <a:spcPct val="35000"/>
            </a:spcAft>
          </a:pPr>
          <a:r>
            <a:rPr lang="zh-CN" altLang="en-US" sz="2000" kern="1200" dirty="0"/>
            <a:t>集成电路生产端</a:t>
          </a:r>
        </a:p>
      </dsp:txBody>
      <dsp:txXfrm>
        <a:off x="1458334" y="213863"/>
        <a:ext cx="1031823" cy="1031823"/>
      </dsp:txXfrm>
    </dsp:sp>
    <dsp:sp modelId="{9D0C4274-96FA-4D9C-ABF7-C610916ABD26}">
      <dsp:nvSpPr>
        <dsp:cNvPr id="0" name=""/>
        <dsp:cNvSpPr/>
      </dsp:nvSpPr>
      <dsp:spPr>
        <a:xfrm>
          <a:off x="2446735" y="83"/>
          <a:ext cx="1459217" cy="1459217"/>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0306" tIns="25400" rIns="80306" bIns="25400" numCol="1" spcCol="1270" anchor="ctr" anchorCtr="0">
          <a:noAutofit/>
        </a:bodyPr>
        <a:lstStyle/>
        <a:p>
          <a:pPr lvl="0" algn="ctr" defTabSz="889000">
            <a:lnSpc>
              <a:spcPct val="90000"/>
            </a:lnSpc>
            <a:spcBef>
              <a:spcPct val="0"/>
            </a:spcBef>
            <a:spcAft>
              <a:spcPct val="35000"/>
            </a:spcAft>
          </a:pPr>
          <a:r>
            <a:rPr lang="en-US" altLang="zh-CN" sz="2000" kern="1200" dirty="0"/>
            <a:t>0.11</a:t>
          </a:r>
          <a:r>
            <a:rPr lang="zh-CN" altLang="en-US" sz="2000" kern="1200" dirty="0"/>
            <a:t>～</a:t>
          </a:r>
          <a:r>
            <a:rPr lang="en-US" altLang="zh-CN" sz="2000" kern="1200" dirty="0"/>
            <a:t>0.18</a:t>
          </a:r>
          <a:r>
            <a:rPr lang="zh-CN" altLang="en-US" sz="2000" kern="1200" dirty="0"/>
            <a:t>微米产品</a:t>
          </a:r>
        </a:p>
      </dsp:txBody>
      <dsp:txXfrm>
        <a:off x="2660432" y="213780"/>
        <a:ext cx="1031823" cy="1031823"/>
      </dsp:txXfrm>
    </dsp:sp>
    <dsp:sp modelId="{CC8074E7-016B-40A9-A3E2-5EC8E76230E3}">
      <dsp:nvSpPr>
        <dsp:cNvPr id="0" name=""/>
        <dsp:cNvSpPr/>
      </dsp:nvSpPr>
      <dsp:spPr>
        <a:xfrm>
          <a:off x="3614109" y="83"/>
          <a:ext cx="1459217" cy="1459217"/>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0306" tIns="25400" rIns="80306" bIns="25400" numCol="1" spcCol="1270" anchor="ctr" anchorCtr="0">
          <a:noAutofit/>
        </a:bodyPr>
        <a:lstStyle/>
        <a:p>
          <a:pPr lvl="0" algn="ctr" defTabSz="889000">
            <a:lnSpc>
              <a:spcPct val="90000"/>
            </a:lnSpc>
            <a:spcBef>
              <a:spcPct val="0"/>
            </a:spcBef>
            <a:spcAft>
              <a:spcPct val="35000"/>
            </a:spcAft>
          </a:pPr>
          <a:r>
            <a:rPr lang="zh-CN" altLang="en-US" sz="2000" kern="1200" dirty="0"/>
            <a:t>顶层介电层</a:t>
          </a:r>
        </a:p>
      </dsp:txBody>
      <dsp:txXfrm>
        <a:off x="3827806" y="213780"/>
        <a:ext cx="1031823" cy="1031823"/>
      </dsp:txXfrm>
    </dsp:sp>
    <dsp:sp modelId="{E12DD1A9-FC7F-4845-981D-7462A688F6B9}">
      <dsp:nvSpPr>
        <dsp:cNvPr id="0" name=""/>
        <dsp:cNvSpPr/>
      </dsp:nvSpPr>
      <dsp:spPr>
        <a:xfrm>
          <a:off x="4781483" y="83"/>
          <a:ext cx="1459217" cy="1459217"/>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0306" tIns="25400" rIns="80306" bIns="25400" numCol="1" spcCol="1270" anchor="ctr" anchorCtr="0">
          <a:noAutofit/>
        </a:bodyPr>
        <a:lstStyle/>
        <a:p>
          <a:pPr lvl="0" algn="ctr" defTabSz="889000">
            <a:lnSpc>
              <a:spcPct val="90000"/>
            </a:lnSpc>
            <a:spcBef>
              <a:spcPct val="0"/>
            </a:spcBef>
            <a:spcAft>
              <a:spcPct val="35000"/>
            </a:spcAft>
          </a:pPr>
          <a:r>
            <a:rPr lang="zh-CN" altLang="en-US" sz="2000" kern="1200" dirty="0"/>
            <a:t>高温老化工艺后</a:t>
          </a:r>
        </a:p>
      </dsp:txBody>
      <dsp:txXfrm>
        <a:off x="4995180" y="213780"/>
        <a:ext cx="1031823" cy="1031823"/>
      </dsp:txXfrm>
    </dsp:sp>
    <dsp:sp modelId="{352C7E67-19CC-415C-AEDE-E4A90E7F3432}">
      <dsp:nvSpPr>
        <dsp:cNvPr id="0" name=""/>
        <dsp:cNvSpPr/>
      </dsp:nvSpPr>
      <dsp:spPr>
        <a:xfrm>
          <a:off x="5948858" y="83"/>
          <a:ext cx="1459217" cy="1459217"/>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0306" tIns="25400" rIns="80306" bIns="25400" numCol="1" spcCol="1270" anchor="ctr" anchorCtr="0">
          <a:noAutofit/>
        </a:bodyPr>
        <a:lstStyle/>
        <a:p>
          <a:pPr lvl="0" algn="ctr" defTabSz="889000">
            <a:lnSpc>
              <a:spcPct val="90000"/>
            </a:lnSpc>
            <a:spcBef>
              <a:spcPct val="0"/>
            </a:spcBef>
            <a:spcAft>
              <a:spcPct val="35000"/>
            </a:spcAft>
          </a:pPr>
          <a:r>
            <a:rPr lang="zh-CN" altLang="en-US" sz="2000" kern="1200" dirty="0"/>
            <a:t>圆形</a:t>
          </a:r>
        </a:p>
      </dsp:txBody>
      <dsp:txXfrm>
        <a:off x="6162555" y="213780"/>
        <a:ext cx="1031823" cy="1031823"/>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31EE11-E5DB-4BA6-898D-141671F040BA}" type="datetimeFigureOut">
              <a:rPr lang="zh-CN" altLang="en-US" smtClean="0"/>
              <a:t>2019/12/20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F893CC1-4547-424F-A6BF-8DD7C0336D31}" type="slidenum">
              <a:rPr lang="zh-CN" altLang="en-US" smtClean="0"/>
              <a:t>‹#›</a:t>
            </a:fld>
            <a:endParaRPr lang="zh-CN" altLang="en-US"/>
          </a:p>
        </p:txBody>
      </p:sp>
    </p:spTree>
    <p:extLst>
      <p:ext uri="{BB962C8B-B14F-4D97-AF65-F5344CB8AC3E}">
        <p14:creationId xmlns:p14="http://schemas.microsoft.com/office/powerpoint/2010/main" val="18563287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78BEE-01F0-4D3A-97BC-1AB2C5DE3340}" type="datetimeFigureOut">
              <a:rPr lang="zh-CN" altLang="en-US" smtClean="0"/>
              <a:t>2019/12/20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5C1A9A-A6AE-49C7-812F-F31160223D4D}" type="slidenum">
              <a:rPr lang="zh-CN" altLang="en-US" smtClean="0"/>
              <a:t>‹#›</a:t>
            </a:fld>
            <a:endParaRPr lang="zh-CN" altLang="en-US"/>
          </a:p>
        </p:txBody>
      </p:sp>
    </p:spTree>
    <p:extLst>
      <p:ext uri="{BB962C8B-B14F-4D97-AF65-F5344CB8AC3E}">
        <p14:creationId xmlns:p14="http://schemas.microsoft.com/office/powerpoint/2010/main" val="325509804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endParaRPr lang="zh-CN"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660708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425235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zh-CN" altLang="zh-CN"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542480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15051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93023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24751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394006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417390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56539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92078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12438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zh-CN" altLang="zh-CN"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4837532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988058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82996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89123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43938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14298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zh-CN" altLang="zh-CN"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1911623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749590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275562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6900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391728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1830754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zh-CN" altLang="zh-CN"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134857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zh-CN" altLang="zh-CN"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882370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zh-CN" altLang="zh-CN" dirty="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43955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201211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8580210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Picture 15" descr="10"/>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29350" y="3979863"/>
            <a:ext cx="2914650" cy="287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1" descr="图片5"/>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8388350" y="179388"/>
            <a:ext cx="7556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2" descr="图片2"/>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134100" y="179388"/>
            <a:ext cx="7556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3" descr="图片1"/>
          <p:cNvPicPr>
            <a:picLocks noChangeAspect="1" noChangeArrowheads="1"/>
          </p:cNvPicPr>
          <p:nvPr userDrawn="1"/>
        </p:nvPicPr>
        <p:blipFill>
          <a:blip r:embed="rId5">
            <a:extLst>
              <a:ext uri="{28A0092B-C50C-407E-A947-70E740481C1C}">
                <a14:useLocalDpi xmlns:a14="http://schemas.microsoft.com/office/drawing/2010/main"/>
              </a:ext>
            </a:extLst>
          </a:blip>
          <a:srcRect/>
          <a:stretch>
            <a:fillRect/>
          </a:stretch>
        </p:blipFill>
        <p:spPr bwMode="auto">
          <a:xfrm>
            <a:off x="5391150" y="179388"/>
            <a:ext cx="7556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4" descr="图片3"/>
          <p:cNvPicPr>
            <a:picLocks noChangeAspect="1" noChangeArrowheads="1"/>
          </p:cNvPicPr>
          <p:nvPr userDrawn="1"/>
        </p:nvPicPr>
        <p:blipFill>
          <a:blip r:embed="rId6">
            <a:extLst>
              <a:ext uri="{28A0092B-C50C-407E-A947-70E740481C1C}">
                <a14:useLocalDpi xmlns:a14="http://schemas.microsoft.com/office/drawing/2010/main"/>
              </a:ext>
            </a:extLst>
          </a:blip>
          <a:srcRect/>
          <a:stretch>
            <a:fillRect/>
          </a:stretch>
        </p:blipFill>
        <p:spPr bwMode="auto">
          <a:xfrm>
            <a:off x="6889750" y="179388"/>
            <a:ext cx="7556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5" descr="图片4"/>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auto">
          <a:xfrm>
            <a:off x="7645400" y="179388"/>
            <a:ext cx="75565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3" name="Rectangle 9"/>
          <p:cNvSpPr>
            <a:spLocks noGrp="1" noChangeArrowheads="1"/>
          </p:cNvSpPr>
          <p:nvPr>
            <p:ph type="ctrTitle"/>
          </p:nvPr>
        </p:nvSpPr>
        <p:spPr>
          <a:xfrm>
            <a:off x="685800" y="1798638"/>
            <a:ext cx="7772400" cy="1470025"/>
          </a:xfrm>
          <a:extLst>
            <a:ext uri="{91240B29-F687-4F45-9708-019B960494DF}">
              <a14:hiddenLine xmlns:a14="http://schemas.microsoft.com/office/drawing/2010/main" w="9525">
                <a:solidFill>
                  <a:schemeClr val="tx1"/>
                </a:solidFill>
                <a:miter lim="800000"/>
                <a:headEnd/>
                <a:tailEnd/>
              </a14:hiddenLine>
            </a:ext>
          </a:extLst>
        </p:spPr>
        <p:txBody>
          <a:bodyPr tIns="45720" anchor="ctr"/>
          <a:lstStyle>
            <a:lvl1pPr>
              <a:defRPr sz="4300"/>
            </a:lvl1pPr>
          </a:lstStyle>
          <a:p>
            <a:pPr lvl="0"/>
            <a:r>
              <a:rPr lang="zh-CN" altLang="en-US" noProof="0"/>
              <a:t>单击此处编辑母版标题样式</a:t>
            </a:r>
          </a:p>
        </p:txBody>
      </p:sp>
      <p:sp>
        <p:nvSpPr>
          <p:cNvPr id="57354" name="Rectangle 10"/>
          <p:cNvSpPr>
            <a:spLocks noGrp="1" noChangeArrowheads="1"/>
          </p:cNvSpPr>
          <p:nvPr>
            <p:ph type="subTitle" idx="1"/>
          </p:nvPr>
        </p:nvSpPr>
        <p:spPr>
          <a:xfrm>
            <a:off x="1371600" y="3957638"/>
            <a:ext cx="6400800" cy="1079500"/>
          </a:xfrm>
        </p:spPr>
        <p:txBody>
          <a:bodyPr anchor="ctr" anchorCtr="1"/>
          <a:lstStyle>
            <a:lvl1pPr marL="0" indent="0" algn="ctr">
              <a:buFontTx/>
              <a:buNone/>
              <a:defRPr sz="2400">
                <a:solidFill>
                  <a:srgbClr val="16388A"/>
                </a:solidFill>
              </a:defRPr>
            </a:lvl1pPr>
          </a:lstStyle>
          <a:p>
            <a:pPr lvl="0"/>
            <a:r>
              <a:rPr lang="zh-CN" altLang="en-US" noProof="0"/>
              <a:t>单击此处编辑母版副标题样式</a:t>
            </a:r>
          </a:p>
        </p:txBody>
      </p:sp>
      <p:pic>
        <p:nvPicPr>
          <p:cNvPr id="13" name="图片 12"/>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4708" y="60139"/>
            <a:ext cx="2296603" cy="808224"/>
          </a:xfrm>
          <a:prstGeom prst="rect">
            <a:avLst/>
          </a:prstGeom>
        </p:spPr>
      </p:pic>
    </p:spTree>
    <p:extLst>
      <p:ext uri="{BB962C8B-B14F-4D97-AF65-F5344CB8AC3E}">
        <p14:creationId xmlns:p14="http://schemas.microsoft.com/office/powerpoint/2010/main" val="143345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92448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179388"/>
            <a:ext cx="2286000" cy="615473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0" y="179388"/>
            <a:ext cx="6705600" cy="615473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761194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1"/>
          <p:cNvSpPr>
            <a:spLocks noGrp="1"/>
          </p:cNvSpPr>
          <p:nvPr>
            <p:ph type="sldNum" sz="quarter" idx="4"/>
          </p:nvPr>
        </p:nvSpPr>
        <p:spPr>
          <a:xfrm>
            <a:off x="6553200" y="633290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002060"/>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fld id="{70143B0C-38F1-43DA-9D8F-75DF5FB7F23F}" type="slidenum">
              <a:rPr lang="zh-CN" altLang="en-US" smtClean="0"/>
              <a:pPr fontAlgn="base">
                <a:spcBef>
                  <a:spcPct val="0"/>
                </a:spcBef>
                <a:spcAft>
                  <a:spcPct val="0"/>
                </a:spcAft>
              </a:pPr>
              <a:t>‹#›</a:t>
            </a:fld>
            <a:endParaRPr lang="zh-CN" altLang="en-US" dirty="0"/>
          </a:p>
        </p:txBody>
      </p:sp>
    </p:spTree>
    <p:extLst>
      <p:ext uri="{BB962C8B-B14F-4D97-AF65-F5344CB8AC3E}">
        <p14:creationId xmlns:p14="http://schemas.microsoft.com/office/powerpoint/2010/main" val="1147460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583717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31800" y="1268413"/>
            <a:ext cx="4038600" cy="50657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2800" y="1268413"/>
            <a:ext cx="4038600" cy="50657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066565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17656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883355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712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447872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12447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75333" y="6121907"/>
            <a:ext cx="722036" cy="723393"/>
          </a:xfrm>
          <a:prstGeom prst="rect">
            <a:avLst/>
          </a:prstGeom>
        </p:spPr>
      </p:pic>
      <p:sp>
        <p:nvSpPr>
          <p:cNvPr id="1027" name="Rectangle 2"/>
          <p:cNvSpPr>
            <a:spLocks noChangeArrowheads="1"/>
          </p:cNvSpPr>
          <p:nvPr/>
        </p:nvSpPr>
        <p:spPr bwMode="auto">
          <a:xfrm>
            <a:off x="287338" y="833438"/>
            <a:ext cx="4318000" cy="28575"/>
          </a:xfrm>
          <a:prstGeom prst="rect">
            <a:avLst/>
          </a:prstGeom>
          <a:gradFill rotWithShape="1">
            <a:gsLst>
              <a:gs pos="0">
                <a:srgbClr val="FFFFFF"/>
              </a:gs>
              <a:gs pos="100000">
                <a:srgbClr val="133984"/>
              </a:gs>
            </a:gsLst>
            <a:lin ang="0" scaled="1"/>
          </a:gradFill>
          <a:ln>
            <a:noFill/>
          </a:ln>
          <a:effectLst/>
          <a:extLst>
            <a:ext uri="{91240B29-F687-4F45-9708-019B960494DF}">
              <a14:hiddenLine xmlns:a14="http://schemas.microsoft.com/office/drawing/2010/main" w="19050" algn="ctr">
                <a:solidFill>
                  <a:srgbClr val="16388A"/>
                </a:solidFill>
                <a:miter lim="800000"/>
                <a:headEnd/>
                <a:tailEnd/>
              </a14:hiddenLine>
            </a:ext>
            <a:ext uri="{AF507438-7753-43E0-B8FC-AC1667EBCBE1}">
              <a14:hiddenEffects xmlns:a14="http://schemas.microsoft.com/office/drawing/2010/main">
                <a:effectLst>
                  <a:outerShdw dist="35921" dir="2700000" algn="ctr" rotWithShape="0">
                    <a:srgbClr val="DDDDDD"/>
                  </a:outerShdw>
                </a:effectLst>
              </a14:hiddenEffects>
            </a:ext>
          </a:extLst>
        </p:spPr>
        <p:txBody>
          <a:bodyPr wrap="none" anchor="ctr"/>
          <a:lstStyle>
            <a:lvl1pPr algn="ctr" eaLnBrk="0" hangingPunct="0">
              <a:defRPr sz="2400">
                <a:solidFill>
                  <a:schemeClr val="tx1"/>
                </a:solidFill>
                <a:latin typeface="Arial" panose="020B0604020202020204" pitchFamily="34" charset="0"/>
                <a:ea typeface="黑体" panose="02010609060101010101" pitchFamily="49" charset="-122"/>
              </a:defRPr>
            </a:lvl1pPr>
            <a:lvl2pPr marL="742950" indent="-285750" algn="ctr" eaLnBrk="0" hangingPunct="0">
              <a:defRPr sz="2400">
                <a:solidFill>
                  <a:schemeClr val="tx1"/>
                </a:solidFill>
                <a:latin typeface="Arial" panose="020B0604020202020204" pitchFamily="34" charset="0"/>
                <a:ea typeface="黑体" panose="02010609060101010101" pitchFamily="49" charset="-122"/>
              </a:defRPr>
            </a:lvl2pPr>
            <a:lvl3pPr marL="1143000" indent="-228600" algn="ctr" eaLnBrk="0" hangingPunct="0">
              <a:defRPr sz="2400">
                <a:solidFill>
                  <a:schemeClr val="tx1"/>
                </a:solidFill>
                <a:latin typeface="Arial" panose="020B0604020202020204" pitchFamily="34" charset="0"/>
                <a:ea typeface="黑体" panose="02010609060101010101" pitchFamily="49" charset="-122"/>
              </a:defRPr>
            </a:lvl3pPr>
            <a:lvl4pPr marL="1600200" indent="-228600" algn="ctr" eaLnBrk="0" hangingPunct="0">
              <a:defRPr sz="2400">
                <a:solidFill>
                  <a:schemeClr val="tx1"/>
                </a:solidFill>
                <a:latin typeface="Arial" panose="020B0604020202020204" pitchFamily="34" charset="0"/>
                <a:ea typeface="黑体" panose="02010609060101010101" pitchFamily="49" charset="-122"/>
              </a:defRPr>
            </a:lvl4pPr>
            <a:lvl5pPr marL="2057400" indent="-228600" algn="ctr" eaLnBrk="0" hangingPunct="0">
              <a:defRPr sz="2400">
                <a:solidFill>
                  <a:schemeClr val="tx1"/>
                </a:solidFill>
                <a:latin typeface="Arial" panose="020B0604020202020204" pitchFamily="34" charset="0"/>
                <a:ea typeface="黑体" panose="02010609060101010101" pitchFamily="49" charset="-122"/>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ea typeface="黑体" panose="02010609060101010101" pitchFamily="49" charset="-122"/>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ea typeface="黑体" panose="02010609060101010101" pitchFamily="49" charset="-122"/>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ea typeface="黑体" panose="02010609060101010101" pitchFamily="49" charset="-122"/>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ea typeface="黑体" panose="02010609060101010101" pitchFamily="49" charset="-122"/>
              </a:defRPr>
            </a:lvl9pPr>
          </a:lstStyle>
          <a:p>
            <a:pPr eaLnBrk="1" fontAlgn="base" hangingPunct="1">
              <a:spcBef>
                <a:spcPct val="0"/>
              </a:spcBef>
              <a:spcAft>
                <a:spcPct val="0"/>
              </a:spcAft>
            </a:pPr>
            <a:endParaRPr lang="zh-CN" altLang="en-US">
              <a:solidFill>
                <a:srgbClr val="000000"/>
              </a:solidFill>
            </a:endParaRPr>
          </a:p>
        </p:txBody>
      </p:sp>
      <p:sp>
        <p:nvSpPr>
          <p:cNvPr id="1029" name="Rectangle 4"/>
          <p:cNvSpPr>
            <a:spLocks noGrp="1" noChangeArrowheads="1"/>
          </p:cNvSpPr>
          <p:nvPr>
            <p:ph type="title"/>
          </p:nvPr>
        </p:nvSpPr>
        <p:spPr bwMode="auto">
          <a:xfrm>
            <a:off x="0" y="179388"/>
            <a:ext cx="9144000" cy="68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54000" rIns="91440" bIns="45720" numCol="1" anchor="t" anchorCtr="1" compatLnSpc="1">
            <a:prstTxWarp prst="textNoShape">
              <a:avLst/>
            </a:prstTxWarp>
          </a:bodyPr>
          <a:lstStyle/>
          <a:p>
            <a:pPr lvl="0"/>
            <a:r>
              <a:rPr lang="zh-CN" altLang="en-US" dirty="0"/>
              <a:t>单击此处编辑母版标题样式</a:t>
            </a:r>
          </a:p>
        </p:txBody>
      </p:sp>
      <p:sp>
        <p:nvSpPr>
          <p:cNvPr id="1030" name="Rectangle 5"/>
          <p:cNvSpPr>
            <a:spLocks noGrp="1" noChangeArrowheads="1"/>
          </p:cNvSpPr>
          <p:nvPr>
            <p:ph type="body" idx="1"/>
          </p:nvPr>
        </p:nvSpPr>
        <p:spPr bwMode="auto">
          <a:xfrm>
            <a:off x="431800" y="1268413"/>
            <a:ext cx="8229600" cy="506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p:txBody>
      </p:sp>
      <p:sp>
        <p:nvSpPr>
          <p:cNvPr id="13" name="灯片编号占位符 1"/>
          <p:cNvSpPr>
            <a:spLocks noGrp="1"/>
          </p:cNvSpPr>
          <p:nvPr>
            <p:ph type="sldNum" sz="quarter" idx="4"/>
          </p:nvPr>
        </p:nvSpPr>
        <p:spPr>
          <a:xfrm>
            <a:off x="6553200" y="633290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002060"/>
                </a:solidFill>
                <a:latin typeface="微软雅黑" panose="020B0503020204020204" pitchFamily="34" charset="-122"/>
                <a:ea typeface="微软雅黑" panose="020B0503020204020204" pitchFamily="34" charset="-122"/>
              </a:defRPr>
            </a:lvl1pPr>
          </a:lstStyle>
          <a:p>
            <a:pPr fontAlgn="base">
              <a:spcBef>
                <a:spcPct val="0"/>
              </a:spcBef>
              <a:spcAft>
                <a:spcPct val="0"/>
              </a:spcAft>
            </a:pPr>
            <a:fld id="{70143B0C-38F1-43DA-9D8F-75DF5FB7F23F}" type="slidenum">
              <a:rPr lang="zh-CN" altLang="en-US" smtClean="0"/>
              <a:pPr fontAlgn="base">
                <a:spcBef>
                  <a:spcPct val="0"/>
                </a:spcBef>
                <a:spcAft>
                  <a:spcPct val="0"/>
                </a:spcAft>
              </a:pPr>
              <a:t>‹#›</a:t>
            </a:fld>
            <a:endParaRPr lang="zh-CN" altLang="en-US" dirty="0"/>
          </a:p>
        </p:txBody>
      </p:sp>
      <p:pic>
        <p:nvPicPr>
          <p:cNvPr id="9" name="图片 8"/>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54708" y="60139"/>
            <a:ext cx="2296603" cy="808224"/>
          </a:xfrm>
          <a:prstGeom prst="rect">
            <a:avLst/>
          </a:prstGeom>
        </p:spPr>
      </p:pic>
    </p:spTree>
    <p:extLst>
      <p:ext uri="{BB962C8B-B14F-4D97-AF65-F5344CB8AC3E}">
        <p14:creationId xmlns:p14="http://schemas.microsoft.com/office/powerpoint/2010/main" val="27582735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eaLnBrk="0" fontAlgn="base" hangingPunct="0">
        <a:spcBef>
          <a:spcPct val="0"/>
        </a:spcBef>
        <a:spcAft>
          <a:spcPct val="0"/>
        </a:spcAft>
        <a:defRPr sz="2800" b="1">
          <a:solidFill>
            <a:srgbClr val="133984"/>
          </a:solidFill>
          <a:latin typeface="+mj-lt"/>
          <a:ea typeface="+mj-ea"/>
          <a:cs typeface="+mj-cs"/>
        </a:defRPr>
      </a:lvl1pPr>
      <a:lvl2pPr algn="ctr" rtl="0" eaLnBrk="0" fontAlgn="base" hangingPunct="0">
        <a:spcBef>
          <a:spcPct val="0"/>
        </a:spcBef>
        <a:spcAft>
          <a:spcPct val="0"/>
        </a:spcAft>
        <a:defRPr sz="2800" b="1">
          <a:solidFill>
            <a:srgbClr val="133984"/>
          </a:solidFill>
          <a:latin typeface="Arial" charset="0"/>
          <a:ea typeface="华文新魏" pitchFamily="2" charset="-122"/>
        </a:defRPr>
      </a:lvl2pPr>
      <a:lvl3pPr algn="ctr" rtl="0" eaLnBrk="0" fontAlgn="base" hangingPunct="0">
        <a:spcBef>
          <a:spcPct val="0"/>
        </a:spcBef>
        <a:spcAft>
          <a:spcPct val="0"/>
        </a:spcAft>
        <a:defRPr sz="2800" b="1">
          <a:solidFill>
            <a:srgbClr val="133984"/>
          </a:solidFill>
          <a:latin typeface="Arial" charset="0"/>
          <a:ea typeface="华文新魏" pitchFamily="2" charset="-122"/>
        </a:defRPr>
      </a:lvl3pPr>
      <a:lvl4pPr algn="ctr" rtl="0" eaLnBrk="0" fontAlgn="base" hangingPunct="0">
        <a:spcBef>
          <a:spcPct val="0"/>
        </a:spcBef>
        <a:spcAft>
          <a:spcPct val="0"/>
        </a:spcAft>
        <a:defRPr sz="2800" b="1">
          <a:solidFill>
            <a:srgbClr val="133984"/>
          </a:solidFill>
          <a:latin typeface="Arial" charset="0"/>
          <a:ea typeface="华文新魏" pitchFamily="2" charset="-122"/>
        </a:defRPr>
      </a:lvl4pPr>
      <a:lvl5pPr algn="ctr" rtl="0" eaLnBrk="0" fontAlgn="base" hangingPunct="0">
        <a:spcBef>
          <a:spcPct val="0"/>
        </a:spcBef>
        <a:spcAft>
          <a:spcPct val="0"/>
        </a:spcAft>
        <a:defRPr sz="2800" b="1">
          <a:solidFill>
            <a:srgbClr val="133984"/>
          </a:solidFill>
          <a:latin typeface="Arial" charset="0"/>
          <a:ea typeface="华文新魏" pitchFamily="2" charset="-122"/>
        </a:defRPr>
      </a:lvl5pPr>
      <a:lvl6pPr marL="457200" algn="ctr" rtl="0" fontAlgn="base">
        <a:spcBef>
          <a:spcPct val="0"/>
        </a:spcBef>
        <a:spcAft>
          <a:spcPct val="0"/>
        </a:spcAft>
        <a:defRPr sz="2800" b="1">
          <a:solidFill>
            <a:srgbClr val="133984"/>
          </a:solidFill>
          <a:latin typeface="Arial" charset="0"/>
          <a:ea typeface="华文新魏" pitchFamily="2" charset="-122"/>
        </a:defRPr>
      </a:lvl6pPr>
      <a:lvl7pPr marL="914400" algn="ctr" rtl="0" fontAlgn="base">
        <a:spcBef>
          <a:spcPct val="0"/>
        </a:spcBef>
        <a:spcAft>
          <a:spcPct val="0"/>
        </a:spcAft>
        <a:defRPr sz="2800" b="1">
          <a:solidFill>
            <a:srgbClr val="133984"/>
          </a:solidFill>
          <a:latin typeface="Arial" charset="0"/>
          <a:ea typeface="华文新魏" pitchFamily="2" charset="-122"/>
        </a:defRPr>
      </a:lvl7pPr>
      <a:lvl8pPr marL="1371600" algn="ctr" rtl="0" fontAlgn="base">
        <a:spcBef>
          <a:spcPct val="0"/>
        </a:spcBef>
        <a:spcAft>
          <a:spcPct val="0"/>
        </a:spcAft>
        <a:defRPr sz="2800" b="1">
          <a:solidFill>
            <a:srgbClr val="133984"/>
          </a:solidFill>
          <a:latin typeface="Arial" charset="0"/>
          <a:ea typeface="华文新魏" pitchFamily="2" charset="-122"/>
        </a:defRPr>
      </a:lvl8pPr>
      <a:lvl9pPr marL="1828800" algn="ctr" rtl="0" fontAlgn="base">
        <a:spcBef>
          <a:spcPct val="0"/>
        </a:spcBef>
        <a:spcAft>
          <a:spcPct val="0"/>
        </a:spcAft>
        <a:defRPr sz="2800" b="1">
          <a:solidFill>
            <a:srgbClr val="133984"/>
          </a:solidFill>
          <a:latin typeface="Arial" charset="0"/>
          <a:ea typeface="华文新魏" pitchFamily="2" charset="-122"/>
        </a:defRPr>
      </a:lvl9pPr>
    </p:titleStyle>
    <p:bodyStyle>
      <a:lvl1pPr marL="449263" indent="-449263" algn="l" rtl="0" eaLnBrk="0" fontAlgn="base" hangingPunct="0">
        <a:lnSpc>
          <a:spcPct val="110000"/>
        </a:lnSpc>
        <a:spcBef>
          <a:spcPct val="20000"/>
        </a:spcBef>
        <a:spcAft>
          <a:spcPct val="0"/>
        </a:spcAft>
        <a:buSzPct val="120000"/>
        <a:buBlip>
          <a:blip r:embed="rId15"/>
        </a:buBlip>
        <a:defRPr sz="2800">
          <a:solidFill>
            <a:srgbClr val="133984"/>
          </a:solidFill>
          <a:latin typeface="+mn-lt"/>
          <a:ea typeface="+mn-ea"/>
          <a:cs typeface="+mn-cs"/>
        </a:defRPr>
      </a:lvl1pPr>
      <a:lvl2pPr marL="914400" indent="-285750" algn="l" rtl="0" eaLnBrk="0" fontAlgn="base" hangingPunct="0">
        <a:lnSpc>
          <a:spcPct val="110000"/>
        </a:lnSpc>
        <a:spcBef>
          <a:spcPct val="20000"/>
        </a:spcBef>
        <a:spcAft>
          <a:spcPct val="0"/>
        </a:spcAft>
        <a:buClr>
          <a:srgbClr val="000066"/>
        </a:buClr>
        <a:buChar char="•"/>
        <a:defRPr sz="2400">
          <a:solidFill>
            <a:srgbClr val="133984"/>
          </a:solidFill>
          <a:latin typeface="+mn-lt"/>
          <a:ea typeface="+mn-ea"/>
        </a:defRPr>
      </a:lvl2pPr>
      <a:lvl3pPr marL="1322388" indent="-228600" algn="l" rtl="0" eaLnBrk="0" fontAlgn="base" hangingPunct="0">
        <a:spcBef>
          <a:spcPct val="20000"/>
        </a:spcBef>
        <a:spcAft>
          <a:spcPct val="0"/>
        </a:spcAft>
        <a:buChar char="•"/>
        <a:defRPr sz="2400">
          <a:solidFill>
            <a:schemeClr val="tx1"/>
          </a:solidFill>
          <a:latin typeface="+mn-lt"/>
          <a:ea typeface="宋体" charset="-122"/>
        </a:defRPr>
      </a:lvl3pPr>
      <a:lvl4pPr marL="1730375" indent="-228600" algn="l" rtl="0" eaLnBrk="0" fontAlgn="base" hangingPunct="0">
        <a:spcBef>
          <a:spcPct val="20000"/>
        </a:spcBef>
        <a:spcAft>
          <a:spcPct val="0"/>
        </a:spcAft>
        <a:buChar char="–"/>
        <a:defRPr sz="2000">
          <a:solidFill>
            <a:schemeClr val="tx1"/>
          </a:solidFill>
          <a:latin typeface="+mn-lt"/>
          <a:ea typeface="宋体" charset="-122"/>
        </a:defRPr>
      </a:lvl4pPr>
      <a:lvl5pPr marL="2138363" indent="-228600" algn="l" rtl="0" eaLnBrk="0" fontAlgn="base" hangingPunct="0">
        <a:spcBef>
          <a:spcPct val="20000"/>
        </a:spcBef>
        <a:spcAft>
          <a:spcPct val="0"/>
        </a:spcAft>
        <a:buChar char="»"/>
        <a:defRPr sz="2000">
          <a:solidFill>
            <a:schemeClr val="tx1"/>
          </a:solidFill>
          <a:latin typeface="+mn-lt"/>
          <a:ea typeface="宋体" charset="-122"/>
        </a:defRPr>
      </a:lvl5pPr>
      <a:lvl6pPr marL="2595563" indent="-228600" algn="l" rtl="0" fontAlgn="base">
        <a:spcBef>
          <a:spcPct val="20000"/>
        </a:spcBef>
        <a:spcAft>
          <a:spcPct val="0"/>
        </a:spcAft>
        <a:buChar char="»"/>
        <a:defRPr sz="2000">
          <a:solidFill>
            <a:schemeClr val="tx1"/>
          </a:solidFill>
          <a:latin typeface="+mn-lt"/>
          <a:ea typeface="宋体" charset="-122"/>
        </a:defRPr>
      </a:lvl6pPr>
      <a:lvl7pPr marL="3052763" indent="-228600" algn="l" rtl="0" fontAlgn="base">
        <a:spcBef>
          <a:spcPct val="20000"/>
        </a:spcBef>
        <a:spcAft>
          <a:spcPct val="0"/>
        </a:spcAft>
        <a:buChar char="»"/>
        <a:defRPr sz="2000">
          <a:solidFill>
            <a:schemeClr val="tx1"/>
          </a:solidFill>
          <a:latin typeface="+mn-lt"/>
          <a:ea typeface="宋体" charset="-122"/>
        </a:defRPr>
      </a:lvl7pPr>
      <a:lvl8pPr marL="3509963" indent="-228600" algn="l" rtl="0" fontAlgn="base">
        <a:spcBef>
          <a:spcPct val="20000"/>
        </a:spcBef>
        <a:spcAft>
          <a:spcPct val="0"/>
        </a:spcAft>
        <a:buChar char="»"/>
        <a:defRPr sz="2000">
          <a:solidFill>
            <a:schemeClr val="tx1"/>
          </a:solidFill>
          <a:latin typeface="+mn-lt"/>
          <a:ea typeface="宋体" charset="-122"/>
        </a:defRPr>
      </a:lvl8pPr>
      <a:lvl9pPr marL="3967163" indent="-228600" algn="l" rtl="0" fontAlgn="base">
        <a:spcBef>
          <a:spcPct val="20000"/>
        </a:spcBef>
        <a:spcAft>
          <a:spcPct val="0"/>
        </a:spcAft>
        <a:buChar char="»"/>
        <a:defRPr sz="2000">
          <a:solidFill>
            <a:schemeClr val="tx1"/>
          </a:solidFill>
          <a:latin typeface="+mn-lt"/>
          <a:ea typeface="宋体"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5.png"/><Relationship Id="rId5" Type="http://schemas.openxmlformats.org/officeDocument/2006/relationships/diagramQuickStyle" Target="../diagrams/quickStyle1.xml"/><Relationship Id="rId10" Type="http://schemas.openxmlformats.org/officeDocument/2006/relationships/image" Target="../media/image14.png"/><Relationship Id="rId4" Type="http://schemas.openxmlformats.org/officeDocument/2006/relationships/diagramLayout" Target="../diagrams/layout1.xml"/><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152400" y="1501775"/>
            <a:ext cx="8839200" cy="1927225"/>
          </a:xfrm>
        </p:spPr>
        <p:txBody>
          <a:bodyPr/>
          <a:lstStyle/>
          <a:p>
            <a:pPr>
              <a:lnSpc>
                <a:spcPct val="150000"/>
              </a:lnSpc>
              <a:defRPr sz="2800" b="1">
                <a:latin typeface="Times New Roman"/>
                <a:ea typeface="Times New Roman"/>
                <a:cs typeface="Times New Roman"/>
                <a:sym typeface="Times New Roman"/>
              </a:defRPr>
            </a:pPr>
            <a:r>
              <a:rPr lang="en-US" sz="4800" dirty="0"/>
              <a:t>0.11~0.18µm</a:t>
            </a:r>
            <a:r>
              <a:rPr lang="zh-CN" altLang="en-US" sz="4800" dirty="0">
                <a:latin typeface="微软雅黑"/>
                <a:ea typeface="微软雅黑"/>
                <a:cs typeface="微软雅黑"/>
                <a:sym typeface="微软雅黑"/>
              </a:rPr>
              <a:t>集成电路制造当</a:t>
            </a:r>
            <a:r>
              <a:rPr lang="zh-CN" altLang="en-US" sz="4800" dirty="0" smtClean="0">
                <a:latin typeface="微软雅黑"/>
                <a:ea typeface="微软雅黑"/>
                <a:cs typeface="微软雅黑"/>
                <a:sym typeface="微软雅黑"/>
              </a:rPr>
              <a:t>中</a:t>
            </a:r>
            <a:r>
              <a:rPr lang="zh-CN" altLang="en-US" sz="4800" dirty="0" smtClean="0">
                <a:latin typeface="微软雅黑"/>
                <a:ea typeface="微软雅黑"/>
              </a:rPr>
              <a:t>介</a:t>
            </a:r>
            <a:r>
              <a:rPr lang="zh-CN" altLang="en-US" sz="4800" dirty="0">
                <a:latin typeface="微软雅黑"/>
                <a:ea typeface="微软雅黑"/>
              </a:rPr>
              <a:t>电层气泡缺陷研究</a:t>
            </a:r>
          </a:p>
        </p:txBody>
      </p:sp>
      <p:sp>
        <p:nvSpPr>
          <p:cNvPr id="15363" name="Rectangle 3"/>
          <p:cNvSpPr>
            <a:spLocks noGrp="1" noChangeArrowheads="1"/>
          </p:cNvSpPr>
          <p:nvPr>
            <p:ph type="subTitle" idx="1"/>
          </p:nvPr>
        </p:nvSpPr>
        <p:spPr>
          <a:xfrm>
            <a:off x="4098327" y="4158049"/>
            <a:ext cx="5029200" cy="2068286"/>
          </a:xfrm>
        </p:spPr>
        <p:txBody>
          <a:bodyPr/>
          <a:lstStyle/>
          <a:p>
            <a:pPr algn="l" eaLnBrk="1" hangingPunct="1"/>
            <a:r>
              <a:rPr lang="zh-CN" altLang="en-US"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答辩人：曹琛</a:t>
            </a:r>
            <a:endParaRPr lang="en-US" altLang="zh-CN"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endParaRPr>
          </a:p>
          <a:p>
            <a:pPr algn="l" eaLnBrk="1" hangingPunct="1"/>
            <a:r>
              <a:rPr lang="zh-CN" altLang="en-US" b="1" dirty="0" smtClean="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导   师</a:t>
            </a:r>
            <a:r>
              <a:rPr lang="zh-CN" altLang="en-US"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：段力</a:t>
            </a:r>
            <a:endParaRPr lang="en-US" altLang="zh-CN"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endParaRPr>
          </a:p>
          <a:p>
            <a:pPr algn="l" eaLnBrk="1" hangingPunct="1"/>
            <a:r>
              <a:rPr lang="zh-CN" altLang="en-US" b="1" dirty="0" smtClean="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专   业</a:t>
            </a:r>
            <a:r>
              <a:rPr lang="zh-CN" altLang="en-US"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：集成电路工程</a:t>
            </a:r>
            <a:endParaRPr lang="en-US" altLang="zh-CN"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endParaRPr>
          </a:p>
          <a:p>
            <a:pPr algn="l" eaLnBrk="1" hangingPunct="1"/>
            <a:r>
              <a:rPr lang="zh-CN" altLang="en-US" b="1" dirty="0" smtClean="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日   期</a:t>
            </a:r>
            <a:r>
              <a:rPr lang="zh-CN" altLang="en-US"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rPr>
              <a:t>2019.12.15</a:t>
            </a:r>
            <a:endParaRPr lang="zh-CN" altLang="zh-CN" b="1" dirty="0">
              <a:solidFill>
                <a:srgbClr val="133984"/>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936927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496743" y="167813"/>
            <a:ext cx="7647257"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介电层气泡起始位置：富硅氧化层</a:t>
            </a:r>
            <a:endParaRPr lang="zh-CN" altLang="en-US" dirty="0">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10</a:t>
            </a:fld>
            <a:endParaRPr lang="zh-CN" altLang="en-US" dirty="0"/>
          </a:p>
        </p:txBody>
      </p:sp>
      <p:sp>
        <p:nvSpPr>
          <p:cNvPr id="2" name="矩形 1"/>
          <p:cNvSpPr/>
          <p:nvPr/>
        </p:nvSpPr>
        <p:spPr>
          <a:xfrm>
            <a:off x="2331077" y="6268806"/>
            <a:ext cx="5143376"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气泡缺陷→顶层介电层→富硅氧化层</a:t>
            </a:r>
            <a:endParaRPr lang="zh-CN" altLang="en-US" sz="2400" dirty="0">
              <a:latin typeface="微软雅黑" panose="020B0503020204020204" pitchFamily="34" charset="-122"/>
              <a:ea typeface="微软雅黑" panose="020B0503020204020204" pitchFamily="34" charset="-122"/>
            </a:endParaRPr>
          </a:p>
        </p:txBody>
      </p:sp>
      <p:pic>
        <p:nvPicPr>
          <p:cNvPr id="22" name="Picture 14" descr="Picture 14">
            <a:extLst>
              <a:ext uri="{FF2B5EF4-FFF2-40B4-BE49-F238E27FC236}">
                <a16:creationId xmlns:a16="http://schemas.microsoft.com/office/drawing/2014/main" xmlns="" id="{3685A6DC-2F45-0F4C-A99D-FB557F7864E8}"/>
              </a:ext>
            </a:extLst>
          </p:cNvPr>
          <p:cNvPicPr>
            <a:picLocks noChangeAspect="1"/>
          </p:cNvPicPr>
          <p:nvPr/>
        </p:nvPicPr>
        <p:blipFill>
          <a:blip r:embed="rId3">
            <a:extLst/>
          </a:blip>
          <a:stretch>
            <a:fillRect/>
          </a:stretch>
        </p:blipFill>
        <p:spPr>
          <a:xfrm>
            <a:off x="2062067" y="897498"/>
            <a:ext cx="5806042" cy="5218564"/>
          </a:xfrm>
          <a:prstGeom prst="rect">
            <a:avLst/>
          </a:prstGeom>
          <a:ln w="12700">
            <a:miter lim="400000"/>
          </a:ln>
        </p:spPr>
      </p:pic>
    </p:spTree>
    <p:extLst>
      <p:ext uri="{BB962C8B-B14F-4D97-AF65-F5344CB8AC3E}">
        <p14:creationId xmlns:p14="http://schemas.microsoft.com/office/powerpoint/2010/main" val="27134303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496743" y="167813"/>
            <a:ext cx="7647257"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介电层气泡外层结构：无顶层金属导线</a:t>
            </a:r>
            <a:endParaRPr lang="zh-CN" altLang="en-US" dirty="0">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11</a:t>
            </a:fld>
            <a:endParaRPr lang="zh-CN" altLang="en-US" dirty="0"/>
          </a:p>
        </p:txBody>
      </p:sp>
      <p:pic>
        <p:nvPicPr>
          <p:cNvPr id="8" name="Picture 7">
            <a:extLst>
              <a:ext uri="{FF2B5EF4-FFF2-40B4-BE49-F238E27FC236}">
                <a16:creationId xmlns:a16="http://schemas.microsoft.com/office/drawing/2014/main" xmlns="" id="{BFA0D5A0-2789-5544-9351-8C086DB3664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6477" y="1169043"/>
            <a:ext cx="6055550" cy="4363656"/>
          </a:xfrm>
          <a:prstGeom prst="rect">
            <a:avLst/>
          </a:prstGeom>
          <a:noFill/>
          <a:ln>
            <a:noFill/>
          </a:ln>
        </p:spPr>
      </p:pic>
      <p:sp>
        <p:nvSpPr>
          <p:cNvPr id="9" name="矩形 1">
            <a:extLst>
              <a:ext uri="{FF2B5EF4-FFF2-40B4-BE49-F238E27FC236}">
                <a16:creationId xmlns:a16="http://schemas.microsoft.com/office/drawing/2014/main" xmlns="" id="{B35576FE-3945-FE40-82C5-869DA2483F04}"/>
              </a:ext>
            </a:extLst>
          </p:cNvPr>
          <p:cNvSpPr/>
          <p:nvPr/>
        </p:nvSpPr>
        <p:spPr>
          <a:xfrm>
            <a:off x="1369312" y="5844954"/>
            <a:ext cx="6050060"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介电层气泡缺陷→缺陷上方无顶层金属导线</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56773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6"/>
          <p:cNvSpPr>
            <a:spLocks noGrp="1" noChangeArrowheads="1"/>
          </p:cNvSpPr>
          <p:nvPr>
            <p:ph type="title"/>
          </p:nvPr>
        </p:nvSpPr>
        <p:spPr/>
        <p:txBody>
          <a:bodyPr/>
          <a:lstStyle/>
          <a:p>
            <a:r>
              <a:rPr lang="zh-CN" altLang="en-US" smtClean="0"/>
              <a:t>目录</a:t>
            </a:r>
            <a:endParaRPr lang="zh-CN" altLang="zh-CN" dirty="0"/>
          </a:p>
        </p:txBody>
      </p:sp>
      <p:sp>
        <p:nvSpPr>
          <p:cNvPr id="2" name="内容占位符 1"/>
          <p:cNvSpPr>
            <a:spLocks noGrp="1"/>
          </p:cNvSpPr>
          <p:nvPr>
            <p:ph idx="1"/>
          </p:nvPr>
        </p:nvSpPr>
        <p:spPr/>
        <p:txBody>
          <a:bodyPr/>
          <a:lstStyle/>
          <a:p>
            <a:r>
              <a:rPr lang="zh-CN" altLang="en-US" dirty="0" smtClean="0"/>
              <a:t>背景介绍</a:t>
            </a:r>
            <a:endParaRPr lang="en-US" altLang="zh-CN" dirty="0" smtClean="0"/>
          </a:p>
          <a:p>
            <a:r>
              <a:rPr lang="zh-CN" altLang="en-US" dirty="0" smtClean="0"/>
              <a:t>研究目的与意义</a:t>
            </a:r>
            <a:endParaRPr lang="en-US" altLang="zh-CN" dirty="0" smtClean="0"/>
          </a:p>
          <a:p>
            <a:r>
              <a:rPr lang="zh-CN" altLang="en-US" dirty="0" smtClean="0"/>
              <a:t>介电层气泡缺陷的特征</a:t>
            </a:r>
            <a:endParaRPr lang="en-US" altLang="zh-CN" dirty="0" smtClean="0"/>
          </a:p>
          <a:p>
            <a:r>
              <a:rPr lang="zh-CN" altLang="en-US" dirty="0" smtClean="0"/>
              <a:t>介电层气泡缺陷的失效机制以及解决方案</a:t>
            </a:r>
          </a:p>
          <a:p>
            <a:r>
              <a:rPr lang="zh-CN" altLang="en-US" dirty="0" smtClean="0"/>
              <a:t>总结与展望</a:t>
            </a:r>
          </a:p>
          <a:p>
            <a:endParaRPr lang="en-US" altLang="zh-CN" dirty="0"/>
          </a:p>
        </p:txBody>
      </p:sp>
      <p:sp>
        <p:nvSpPr>
          <p:cNvPr id="10" name="灯片编号占位符 9"/>
          <p:cNvSpPr>
            <a:spLocks noGrp="1"/>
          </p:cNvSpPr>
          <p:nvPr>
            <p:ph type="sldNum" sz="quarter" idx="4"/>
          </p:nvPr>
        </p:nvSpPr>
        <p:spPr/>
        <p:txBody>
          <a:bodyPr/>
          <a:lstStyle/>
          <a:p>
            <a:fld id="{70143B0C-38F1-43DA-9D8F-75DF5FB7F23F}" type="slidenum">
              <a:rPr lang="zh-CN" altLang="en-US" smtClean="0"/>
              <a:pPr/>
              <a:t>12</a:t>
            </a:fld>
            <a:endParaRPr lang="zh-CN" altLang="en-US" dirty="0"/>
          </a:p>
        </p:txBody>
      </p:sp>
      <p:sp>
        <p:nvSpPr>
          <p:cNvPr id="3" name="右箭头 2"/>
          <p:cNvSpPr/>
          <p:nvPr/>
        </p:nvSpPr>
        <p:spPr bwMode="auto">
          <a:xfrm>
            <a:off x="0" y="3065514"/>
            <a:ext cx="447675" cy="266700"/>
          </a:xfrm>
          <a:prstGeom prst="rightArrow">
            <a:avLst/>
          </a:prstGeom>
          <a:solidFill>
            <a:srgbClr val="DDDDDD"/>
          </a:solidFill>
          <a:ln w="28575" cap="flat" cmpd="sng" algn="ctr">
            <a:solidFill>
              <a:srgbClr val="92270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000" tIns="46800" rIns="90000" bIns="4680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36151454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605484" y="179388"/>
            <a:ext cx="8538516"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缺陷和产品的介电层结构相关</a:t>
            </a:r>
            <a:endParaRPr lang="zh-CN" altLang="en-US" dirty="0">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13</a:t>
            </a:fld>
            <a:endParaRPr lang="zh-CN" altLang="en-US" dirty="0"/>
          </a:p>
        </p:txBody>
      </p:sp>
      <p:pic>
        <p:nvPicPr>
          <p:cNvPr id="21" name="Picture 20">
            <a:extLst>
              <a:ext uri="{FF2B5EF4-FFF2-40B4-BE49-F238E27FC236}">
                <a16:creationId xmlns:a16="http://schemas.microsoft.com/office/drawing/2014/main" xmlns="" id="{B97AB206-B42F-FC41-B500-3FBB3C4E40E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482" y="2021708"/>
            <a:ext cx="4038278" cy="2341949"/>
          </a:xfrm>
          <a:prstGeom prst="rect">
            <a:avLst/>
          </a:prstGeom>
          <a:noFill/>
          <a:ln>
            <a:noFill/>
          </a:ln>
        </p:spPr>
      </p:pic>
      <p:grpSp>
        <p:nvGrpSpPr>
          <p:cNvPr id="22" name="Group 14">
            <a:extLst>
              <a:ext uri="{FF2B5EF4-FFF2-40B4-BE49-F238E27FC236}">
                <a16:creationId xmlns:a16="http://schemas.microsoft.com/office/drawing/2014/main" xmlns="" id="{26FF207D-5B4A-3A43-B42B-47A7FE74B520}"/>
              </a:ext>
            </a:extLst>
          </p:cNvPr>
          <p:cNvGrpSpPr/>
          <p:nvPr/>
        </p:nvGrpSpPr>
        <p:grpSpPr>
          <a:xfrm>
            <a:off x="4664597" y="1782501"/>
            <a:ext cx="3815416" cy="2581155"/>
            <a:chOff x="0" y="0"/>
            <a:chExt cx="4392486" cy="4041787"/>
          </a:xfrm>
        </p:grpSpPr>
        <p:pic>
          <p:nvPicPr>
            <p:cNvPr id="23" name="Picture 17" descr="Picture 17">
              <a:extLst>
                <a:ext uri="{FF2B5EF4-FFF2-40B4-BE49-F238E27FC236}">
                  <a16:creationId xmlns:a16="http://schemas.microsoft.com/office/drawing/2014/main" xmlns="" id="{DA54F71C-97F5-0348-9DBD-4254A179FFDB}"/>
                </a:ext>
              </a:extLst>
            </p:cNvPr>
            <p:cNvPicPr>
              <a:picLocks noChangeAspect="1"/>
            </p:cNvPicPr>
            <p:nvPr/>
          </p:nvPicPr>
          <p:blipFill>
            <a:blip r:embed="rId4">
              <a:extLst/>
            </a:blip>
            <a:stretch>
              <a:fillRect/>
            </a:stretch>
          </p:blipFill>
          <p:spPr>
            <a:xfrm>
              <a:off x="104137" y="1022122"/>
              <a:ext cx="4276215" cy="3019666"/>
            </a:xfrm>
            <a:prstGeom prst="rect">
              <a:avLst/>
            </a:prstGeom>
            <a:ln w="12700" cap="flat">
              <a:noFill/>
              <a:miter lim="400000"/>
            </a:ln>
            <a:effectLst/>
          </p:spPr>
        </p:pic>
        <p:sp>
          <p:nvSpPr>
            <p:cNvPr id="24" name="Rounded Rectangle 18">
              <a:extLst>
                <a:ext uri="{FF2B5EF4-FFF2-40B4-BE49-F238E27FC236}">
                  <a16:creationId xmlns:a16="http://schemas.microsoft.com/office/drawing/2014/main" xmlns="" id="{E354D6DD-BD2B-E747-A1AC-313E3C2826EF}"/>
                </a:ext>
              </a:extLst>
            </p:cNvPr>
            <p:cNvSpPr/>
            <p:nvPr/>
          </p:nvSpPr>
          <p:spPr>
            <a:xfrm>
              <a:off x="0" y="2808312"/>
              <a:ext cx="4392486" cy="1233476"/>
            </a:xfrm>
            <a:prstGeom prst="roundRect">
              <a:avLst>
                <a:gd name="adj" fmla="val 16667"/>
              </a:avLst>
            </a:prstGeom>
            <a:noFill/>
            <a:ln w="28575" cap="flat">
              <a:solidFill>
                <a:srgbClr val="FF0000"/>
              </a:solidFill>
              <a:prstDash val="dash"/>
              <a:miter lim="800000"/>
            </a:ln>
            <a:effectLst/>
          </p:spPr>
          <p:txBody>
            <a:bodyPr wrap="square" lIns="45719" tIns="45719" rIns="45719" bIns="45719" numCol="1" anchor="ctr">
              <a:noAutofit/>
            </a:bodyPr>
            <a:lstStyle/>
            <a:p>
              <a:pPr algn="ctr">
                <a:defRPr>
                  <a:solidFill>
                    <a:srgbClr val="FFFFFF"/>
                  </a:solidFill>
                </a:defRPr>
              </a:pPr>
              <a:endParaRPr/>
            </a:p>
          </p:txBody>
        </p:sp>
        <p:pic>
          <p:nvPicPr>
            <p:cNvPr id="29" name="Picture 19" descr="Picture 19">
              <a:extLst>
                <a:ext uri="{FF2B5EF4-FFF2-40B4-BE49-F238E27FC236}">
                  <a16:creationId xmlns:a16="http://schemas.microsoft.com/office/drawing/2014/main" xmlns="" id="{DFBF8FC4-E94A-CC4E-AFA6-5E0D1F00BD15}"/>
                </a:ext>
              </a:extLst>
            </p:cNvPr>
            <p:cNvPicPr>
              <a:picLocks noChangeAspect="1"/>
            </p:cNvPicPr>
            <p:nvPr/>
          </p:nvPicPr>
          <p:blipFill>
            <a:blip r:embed="rId5">
              <a:extLst/>
            </a:blip>
            <a:stretch>
              <a:fillRect/>
            </a:stretch>
          </p:blipFill>
          <p:spPr>
            <a:xfrm>
              <a:off x="104295" y="-1"/>
              <a:ext cx="4288192" cy="1037085"/>
            </a:xfrm>
            <a:prstGeom prst="rect">
              <a:avLst/>
            </a:prstGeom>
            <a:ln w="12700" cap="flat">
              <a:noFill/>
              <a:miter lim="400000"/>
            </a:ln>
            <a:effectLst/>
          </p:spPr>
        </p:pic>
      </p:grpSp>
      <p:sp>
        <p:nvSpPr>
          <p:cNvPr id="30" name="矩形 1">
            <a:extLst>
              <a:ext uri="{FF2B5EF4-FFF2-40B4-BE49-F238E27FC236}">
                <a16:creationId xmlns:a16="http://schemas.microsoft.com/office/drawing/2014/main" xmlns="" id="{4AA3A523-51A3-7A45-897A-BDCF6D08A84F}"/>
              </a:ext>
            </a:extLst>
          </p:cNvPr>
          <p:cNvSpPr/>
          <p:nvPr/>
        </p:nvSpPr>
        <p:spPr>
          <a:xfrm>
            <a:off x="1369311" y="4672474"/>
            <a:ext cx="6050060" cy="168905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50000"/>
              </a:lnSpc>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仅发生于顶层介电层无金属导线覆盖的区域→工艺对比差异存在于介电层结构</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→缺陷于介电层结构相关</a:t>
            </a:r>
            <a:endParaRPr lang="en-US" altLang="zh-CN" sz="24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8612778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47240" y="179388"/>
            <a:ext cx="8796759"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差异薄膜氧化层物理特性测试</a:t>
            </a:r>
          </a:p>
        </p:txBody>
      </p:sp>
      <p:sp>
        <p:nvSpPr>
          <p:cNvPr id="12" name="灯片编号占位符 11"/>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14</a:t>
            </a:fld>
            <a:endParaRPr lang="zh-CN" altLang="en-US" dirty="0"/>
          </a:p>
        </p:txBody>
      </p:sp>
      <p:sp>
        <p:nvSpPr>
          <p:cNvPr id="15" name="文本框 14"/>
          <p:cNvSpPr txBox="1"/>
          <p:nvPr/>
        </p:nvSpPr>
        <p:spPr>
          <a:xfrm>
            <a:off x="1898347" y="4945207"/>
            <a:ext cx="5454156" cy="112857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lnSpc>
                <a:spcPct val="150000"/>
              </a:lnSpc>
            </a:pPr>
            <a:r>
              <a:rPr lang="zh-CN" altLang="en-US" sz="2400" dirty="0"/>
              <a:t>物理特性类似，差异点仅存在于介电层结构工艺中是否含有氟元素</a:t>
            </a:r>
          </a:p>
        </p:txBody>
      </p:sp>
      <p:pic>
        <p:nvPicPr>
          <p:cNvPr id="5" name="Picture 4">
            <a:extLst>
              <a:ext uri="{FF2B5EF4-FFF2-40B4-BE49-F238E27FC236}">
                <a16:creationId xmlns:a16="http://schemas.microsoft.com/office/drawing/2014/main" xmlns="" id="{49655184-B884-7948-8CA3-7A7FAA8D85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130" y="1299016"/>
            <a:ext cx="7434591" cy="3227103"/>
          </a:xfrm>
          <a:prstGeom prst="rect">
            <a:avLst/>
          </a:prstGeom>
        </p:spPr>
      </p:pic>
    </p:spTree>
    <p:extLst>
      <p:ext uri="{BB962C8B-B14F-4D97-AF65-F5344CB8AC3E}">
        <p14:creationId xmlns:p14="http://schemas.microsoft.com/office/powerpoint/2010/main" val="13569868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7630" y="179388"/>
            <a:ext cx="8426370"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差异薄膜氧化层热膨胀效果测试</a:t>
            </a:r>
          </a:p>
        </p:txBody>
      </p:sp>
      <p:sp>
        <p:nvSpPr>
          <p:cNvPr id="12" name="灯片编号占位符 11"/>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15</a:t>
            </a:fld>
            <a:endParaRPr lang="zh-CN" altLang="en-US" dirty="0"/>
          </a:p>
        </p:txBody>
      </p:sp>
      <p:sp>
        <p:nvSpPr>
          <p:cNvPr id="15" name="文本框 14"/>
          <p:cNvSpPr txBox="1"/>
          <p:nvPr/>
        </p:nvSpPr>
        <p:spPr>
          <a:xfrm>
            <a:off x="3584453" y="5210081"/>
            <a:ext cx="3082565"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altLang="zh-CN" dirty="0"/>
              <a:t>0.18</a:t>
            </a:r>
            <a:r>
              <a:rPr lang="zh-CN" altLang="en-US" dirty="0"/>
              <a:t>微米与</a:t>
            </a:r>
            <a:r>
              <a:rPr lang="en-US" altLang="zh-CN" dirty="0"/>
              <a:t>0.20</a:t>
            </a:r>
            <a:r>
              <a:rPr lang="zh-CN" altLang="en-US" dirty="0"/>
              <a:t>微米产品热膨胀效果类似</a:t>
            </a:r>
            <a:r>
              <a:rPr lang="en-US" altLang="zh-CN" dirty="0"/>
              <a:t>-</a:t>
            </a:r>
            <a:r>
              <a:rPr lang="zh-CN" altLang="en-US" dirty="0"/>
              <a:t>非气泡缺陷的主要推动者</a:t>
            </a:r>
          </a:p>
        </p:txBody>
      </p:sp>
      <p:pic>
        <p:nvPicPr>
          <p:cNvPr id="9" name="Picture 8">
            <a:extLst>
              <a:ext uri="{FF2B5EF4-FFF2-40B4-BE49-F238E27FC236}">
                <a16:creationId xmlns:a16="http://schemas.microsoft.com/office/drawing/2014/main" xmlns="" id="{FBE2B56E-00BB-A448-9EAD-96B243EE63E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361236" y="916652"/>
            <a:ext cx="5011838" cy="4060462"/>
          </a:xfrm>
          <a:prstGeom prst="rect">
            <a:avLst/>
          </a:prstGeom>
        </p:spPr>
      </p:pic>
    </p:spTree>
    <p:extLst>
      <p:ext uri="{BB962C8B-B14F-4D97-AF65-F5344CB8AC3E}">
        <p14:creationId xmlns:p14="http://schemas.microsoft.com/office/powerpoint/2010/main" val="18830025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掺氟硅玻璃中氟元素的性质</a:t>
            </a:r>
          </a:p>
        </p:txBody>
      </p:sp>
      <p:sp>
        <p:nvSpPr>
          <p:cNvPr id="12" name="灯片编号占位符 11"/>
          <p:cNvSpPr>
            <a:spLocks noGrp="1"/>
          </p:cNvSpPr>
          <p:nvPr>
            <p:ph type="sldNum" sz="quarter" idx="4"/>
          </p:nvPr>
        </p:nvSpPr>
        <p:spPr>
          <a:xfrm>
            <a:off x="7010400" y="6493517"/>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16</a:t>
            </a:fld>
            <a:endParaRPr lang="zh-CN" altLang="en-US" dirty="0"/>
          </a:p>
        </p:txBody>
      </p:sp>
      <p:sp>
        <p:nvSpPr>
          <p:cNvPr id="15" name="文本框 14"/>
          <p:cNvSpPr txBox="1"/>
          <p:nvPr/>
        </p:nvSpPr>
        <p:spPr>
          <a:xfrm>
            <a:off x="725506" y="4705867"/>
            <a:ext cx="3082565"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dirty="0"/>
              <a:t>两种形态</a:t>
            </a:r>
            <a:r>
              <a:rPr lang="en-US" altLang="zh-CN" dirty="0"/>
              <a:t>-</a:t>
            </a:r>
            <a:r>
              <a:rPr lang="zh-CN" altLang="en-US" dirty="0"/>
              <a:t>成健氟化物和游离氟离子</a:t>
            </a:r>
          </a:p>
        </p:txBody>
      </p:sp>
      <p:sp>
        <p:nvSpPr>
          <p:cNvPr id="16" name="文本框 15"/>
          <p:cNvSpPr txBox="1"/>
          <p:nvPr/>
        </p:nvSpPr>
        <p:spPr>
          <a:xfrm>
            <a:off x="5024219" y="4705866"/>
            <a:ext cx="3082565"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dirty="0"/>
              <a:t>游离氟离子在高温环境中急速向外逸出</a:t>
            </a:r>
          </a:p>
        </p:txBody>
      </p:sp>
      <p:pic>
        <p:nvPicPr>
          <p:cNvPr id="13" name="Picture 12">
            <a:extLst>
              <a:ext uri="{FF2B5EF4-FFF2-40B4-BE49-F238E27FC236}">
                <a16:creationId xmlns:a16="http://schemas.microsoft.com/office/drawing/2014/main" xmlns="" id="{ED0A2DDF-CFA7-4B41-9B61-DD95E182D53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946" y="1328858"/>
            <a:ext cx="3488148" cy="3078560"/>
          </a:xfrm>
          <a:prstGeom prst="rect">
            <a:avLst/>
          </a:prstGeom>
          <a:noFill/>
          <a:ln>
            <a:noFill/>
          </a:ln>
        </p:spPr>
      </p:pic>
      <p:pic>
        <p:nvPicPr>
          <p:cNvPr id="21" name="Picture 20">
            <a:extLst>
              <a:ext uri="{FF2B5EF4-FFF2-40B4-BE49-F238E27FC236}">
                <a16:creationId xmlns:a16="http://schemas.microsoft.com/office/drawing/2014/main" xmlns="" id="{45380091-32BF-5D45-9412-E0297E7E175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386805" y="1458412"/>
            <a:ext cx="4357394" cy="2949006"/>
          </a:xfrm>
          <a:prstGeom prst="rect">
            <a:avLst/>
          </a:prstGeom>
          <a:noFill/>
          <a:ln>
            <a:noFill/>
          </a:ln>
        </p:spPr>
      </p:pic>
    </p:spTree>
    <p:extLst>
      <p:ext uri="{BB962C8B-B14F-4D97-AF65-F5344CB8AC3E}">
        <p14:creationId xmlns:p14="http://schemas.microsoft.com/office/powerpoint/2010/main" val="154280972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实效模型</a:t>
            </a:r>
          </a:p>
        </p:txBody>
      </p:sp>
      <p:sp>
        <p:nvSpPr>
          <p:cNvPr id="12" name="灯片编号占位符 11"/>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17</a:t>
            </a:fld>
            <a:endParaRPr lang="zh-CN" altLang="en-US" dirty="0"/>
          </a:p>
        </p:txBody>
      </p:sp>
      <p:pic>
        <p:nvPicPr>
          <p:cNvPr id="6" name="Picture 5">
            <a:extLst>
              <a:ext uri="{FF2B5EF4-FFF2-40B4-BE49-F238E27FC236}">
                <a16:creationId xmlns:a16="http://schemas.microsoft.com/office/drawing/2014/main" xmlns="" id="{8B2FC31E-A1FE-C043-B6EB-963DFB800F4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947825" y="1036082"/>
            <a:ext cx="5668315" cy="4392295"/>
          </a:xfrm>
          <a:prstGeom prst="rect">
            <a:avLst/>
          </a:prstGeom>
          <a:noFill/>
          <a:ln>
            <a:noFill/>
          </a:ln>
        </p:spPr>
      </p:pic>
      <p:sp>
        <p:nvSpPr>
          <p:cNvPr id="7" name="矩形 1">
            <a:extLst>
              <a:ext uri="{FF2B5EF4-FFF2-40B4-BE49-F238E27FC236}">
                <a16:creationId xmlns:a16="http://schemas.microsoft.com/office/drawing/2014/main" xmlns="" id="{205EDF6F-C4D3-764F-9349-2253F3769CE2}"/>
              </a:ext>
            </a:extLst>
          </p:cNvPr>
          <p:cNvSpPr/>
          <p:nvPr/>
        </p:nvSpPr>
        <p:spPr>
          <a:xfrm>
            <a:off x="2041710" y="5596096"/>
            <a:ext cx="5782776" cy="113505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50000"/>
              </a:lnSpc>
            </a:pPr>
            <a:r>
              <a:rPr lang="zh-CN" altLang="en-US" sz="2400" kern="100" dirty="0">
                <a:latin typeface="微软雅黑" panose="020B0503020204020204" pitchFamily="34" charset="-122"/>
                <a:ea typeface="微软雅黑" panose="020B0503020204020204" pitchFamily="34" charset="-122"/>
                <a:cs typeface="Times New Roman" panose="02020603050405020304" pitchFamily="18" charset="0"/>
              </a:rPr>
              <a:t>游离氟离子逸出→聚集于顶层金属导线和富硅氧化层之间→突破并撕裂薄膜氧化层</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34938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2791" y="159672"/>
            <a:ext cx="9144000" cy="688975"/>
          </a:xfrm>
        </p:spPr>
        <p:txBody>
          <a:bodyPr/>
          <a:lstStyle/>
          <a:p>
            <a:pPr>
              <a:lnSpc>
                <a:spcPct val="110000"/>
              </a:lnSpc>
              <a:spcBef>
                <a:spcPct val="20000"/>
              </a:spcBef>
              <a:buSzPct val="80000"/>
              <a:defRPr/>
            </a:pPr>
            <a:r>
              <a:rPr lang="zh-CN" altLang="en-US" dirty="0">
                <a:latin typeface="微软雅黑" panose="020B0503020204020204" pitchFamily="34" charset="-122"/>
                <a:ea typeface="微软雅黑" panose="020B0503020204020204" pitchFamily="34" charset="-122"/>
              </a:rPr>
              <a:t>解决方案效果检验方法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七次高温老化</a:t>
            </a:r>
            <a:endParaRPr lang="en-US" altLang="zh-CN" dirty="0">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18</a:t>
            </a:fld>
            <a:endParaRPr lang="zh-CN" altLang="en-US" dirty="0"/>
          </a:p>
        </p:txBody>
      </p:sp>
      <p:pic>
        <p:nvPicPr>
          <p:cNvPr id="10" name="Picture 9">
            <a:extLst>
              <a:ext uri="{FF2B5EF4-FFF2-40B4-BE49-F238E27FC236}">
                <a16:creationId xmlns:a16="http://schemas.microsoft.com/office/drawing/2014/main" xmlns="" id="{1689745D-7004-564E-8F83-69AD3C5E47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375" y="928607"/>
            <a:ext cx="4666268" cy="5746830"/>
          </a:xfrm>
          <a:prstGeom prst="rect">
            <a:avLst/>
          </a:prstGeom>
        </p:spPr>
      </p:pic>
      <p:sp>
        <p:nvSpPr>
          <p:cNvPr id="23" name="文本框 1">
            <a:extLst>
              <a:ext uri="{FF2B5EF4-FFF2-40B4-BE49-F238E27FC236}">
                <a16:creationId xmlns:a16="http://schemas.microsoft.com/office/drawing/2014/main" xmlns="" id="{FCD09DA5-7429-D143-820C-AA4334606C51}"/>
              </a:ext>
            </a:extLst>
          </p:cNvPr>
          <p:cNvSpPr txBox="1"/>
          <p:nvPr/>
        </p:nvSpPr>
        <p:spPr>
          <a:xfrm>
            <a:off x="5666643" y="1901981"/>
            <a:ext cx="3345382"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dirty="0"/>
              <a:t>七次高温老化工艺可以有效涵盖下游封装测试环节高温环境，缩短验证流程：</a:t>
            </a:r>
            <a:endParaRPr lang="en-US" altLang="zh-CN" sz="2000" dirty="0"/>
          </a:p>
          <a:p>
            <a:pPr marL="285750" indent="-285750">
              <a:buFont typeface="Arial" panose="020B0604020202020204" pitchFamily="34" charset="0"/>
              <a:buChar char="•"/>
            </a:pPr>
            <a:r>
              <a:rPr lang="zh-CN" altLang="en-US" sz="2000" dirty="0"/>
              <a:t>潜在的缺陷产品可以被有效强化而显现。</a:t>
            </a:r>
            <a:endParaRPr lang="en-US" altLang="zh-CN" sz="2000" dirty="0"/>
          </a:p>
          <a:p>
            <a:pPr marL="285750" indent="-285750">
              <a:buFont typeface="Arial" panose="020B0604020202020204" pitchFamily="34" charset="0"/>
              <a:buChar char="•"/>
            </a:pPr>
            <a:r>
              <a:rPr lang="zh-CN" altLang="en-US" sz="2000" dirty="0"/>
              <a:t>健康产品不会因此收到影响。</a:t>
            </a:r>
            <a:endParaRPr lang="en-US" altLang="zh-CN" sz="2000" dirty="0"/>
          </a:p>
        </p:txBody>
      </p:sp>
    </p:spTree>
    <p:extLst>
      <p:ext uri="{BB962C8B-B14F-4D97-AF65-F5344CB8AC3E}">
        <p14:creationId xmlns:p14="http://schemas.microsoft.com/office/powerpoint/2010/main" val="18549909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099614" y="146224"/>
            <a:ext cx="9144000" cy="688975"/>
          </a:xfrm>
        </p:spPr>
        <p:txBody>
          <a:bodyPr/>
          <a:lstStyle/>
          <a:p>
            <a:r>
              <a:rPr lang="zh-CN" altLang="en-US" dirty="0">
                <a:latin typeface="微软雅黑" panose="020B0503020204020204" pitchFamily="34" charset="-122"/>
                <a:ea typeface="微软雅黑" panose="020B0503020204020204" pitchFamily="34" charset="-122"/>
              </a:rPr>
              <a:t>解决方案：降低或者去除介电层中的氟元素</a:t>
            </a:r>
          </a:p>
        </p:txBody>
      </p:sp>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19</a:t>
            </a:fld>
            <a:endParaRPr lang="zh-CN" altLang="en-US" dirty="0"/>
          </a:p>
        </p:txBody>
      </p:sp>
      <p:pic>
        <p:nvPicPr>
          <p:cNvPr id="23" name="Picture 14" descr="Picture 14">
            <a:extLst>
              <a:ext uri="{FF2B5EF4-FFF2-40B4-BE49-F238E27FC236}">
                <a16:creationId xmlns:a16="http://schemas.microsoft.com/office/drawing/2014/main" xmlns="" id="{4A71A65B-CEC7-C94D-8135-AF3A78CB71C5}"/>
              </a:ext>
            </a:extLst>
          </p:cNvPr>
          <p:cNvPicPr>
            <a:picLocks noChangeAspect="1"/>
          </p:cNvPicPr>
          <p:nvPr/>
        </p:nvPicPr>
        <p:blipFill>
          <a:blip r:embed="rId3">
            <a:extLst/>
          </a:blip>
          <a:stretch>
            <a:fillRect/>
          </a:stretch>
        </p:blipFill>
        <p:spPr>
          <a:xfrm>
            <a:off x="115747" y="994145"/>
            <a:ext cx="5347505" cy="3997870"/>
          </a:xfrm>
          <a:prstGeom prst="rect">
            <a:avLst/>
          </a:prstGeom>
          <a:ln w="12700">
            <a:miter lim="400000"/>
          </a:ln>
        </p:spPr>
      </p:pic>
      <p:sp>
        <p:nvSpPr>
          <p:cNvPr id="24" name="文本框 1">
            <a:extLst>
              <a:ext uri="{FF2B5EF4-FFF2-40B4-BE49-F238E27FC236}">
                <a16:creationId xmlns:a16="http://schemas.microsoft.com/office/drawing/2014/main" xmlns="" id="{CCDE490E-9665-BE49-B6C3-9B1A238783ED}"/>
              </a:ext>
            </a:extLst>
          </p:cNvPr>
          <p:cNvSpPr txBox="1"/>
          <p:nvPr/>
        </p:nvSpPr>
        <p:spPr>
          <a:xfrm>
            <a:off x="5463252" y="835199"/>
            <a:ext cx="3345382" cy="28623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dirty="0"/>
              <a:t>氟元素含量降低可以减小介电层气泡缺陷的发生几率，单不能完全消除介电层气泡缺陷：</a:t>
            </a:r>
            <a:endParaRPr lang="en-US" altLang="zh-CN" sz="2000" dirty="0"/>
          </a:p>
          <a:p>
            <a:pPr marL="285750" indent="-285750">
              <a:buFont typeface="Arial" panose="020B0604020202020204" pitchFamily="34" charset="0"/>
              <a:buChar char="•"/>
            </a:pPr>
            <a:r>
              <a:rPr lang="zh-CN" altLang="en-US" sz="2000" dirty="0"/>
              <a:t>使用不含氟元素的介电层可以让介电层气泡缺陷消失。</a:t>
            </a:r>
            <a:endParaRPr lang="en-US" altLang="zh-CN" sz="2000" dirty="0"/>
          </a:p>
          <a:p>
            <a:pPr marL="285750" indent="-285750">
              <a:buFont typeface="Arial" panose="020B0604020202020204" pitchFamily="34" charset="0"/>
              <a:buChar char="•"/>
            </a:pPr>
            <a:r>
              <a:rPr lang="zh-CN" altLang="en-US" sz="2000" dirty="0">
                <a:solidFill>
                  <a:srgbClr val="FF0000"/>
                </a:solidFill>
              </a:rPr>
              <a:t>现有工艺不能满足介电层之间的隔离需求。</a:t>
            </a:r>
            <a:endParaRPr lang="en-US" altLang="zh-CN" sz="2000" dirty="0">
              <a:solidFill>
                <a:srgbClr val="FF0000"/>
              </a:solidFill>
            </a:endParaRPr>
          </a:p>
        </p:txBody>
      </p:sp>
      <p:pic>
        <p:nvPicPr>
          <p:cNvPr id="25" name="Picture 17" descr="Picture 17">
            <a:extLst>
              <a:ext uri="{FF2B5EF4-FFF2-40B4-BE49-F238E27FC236}">
                <a16:creationId xmlns:a16="http://schemas.microsoft.com/office/drawing/2014/main" xmlns="" id="{93FA6641-1C04-DB4B-908E-73954D2E8B3C}"/>
              </a:ext>
            </a:extLst>
          </p:cNvPr>
          <p:cNvPicPr>
            <a:picLocks noChangeAspect="1"/>
          </p:cNvPicPr>
          <p:nvPr/>
        </p:nvPicPr>
        <p:blipFill>
          <a:blip r:embed="rId4">
            <a:extLst/>
          </a:blip>
          <a:stretch>
            <a:fillRect/>
          </a:stretch>
        </p:blipFill>
        <p:spPr>
          <a:xfrm>
            <a:off x="5463252" y="4160124"/>
            <a:ext cx="3404767" cy="2332751"/>
          </a:xfrm>
          <a:prstGeom prst="rect">
            <a:avLst/>
          </a:prstGeom>
          <a:ln w="12700">
            <a:miter lim="400000"/>
          </a:ln>
        </p:spPr>
      </p:pic>
    </p:spTree>
    <p:extLst>
      <p:ext uri="{BB962C8B-B14F-4D97-AF65-F5344CB8AC3E}">
        <p14:creationId xmlns:p14="http://schemas.microsoft.com/office/powerpoint/2010/main" val="243729932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6"/>
          <p:cNvSpPr>
            <a:spLocks noGrp="1" noChangeArrowheads="1"/>
          </p:cNvSpPr>
          <p:nvPr>
            <p:ph type="title"/>
          </p:nvPr>
        </p:nvSpPr>
        <p:spPr/>
        <p:txBody>
          <a:bodyPr/>
          <a:lstStyle/>
          <a:p>
            <a:r>
              <a:rPr lang="zh-CN" altLang="en-US" dirty="0" smtClean="0"/>
              <a:t>大纲</a:t>
            </a:r>
            <a:endParaRPr lang="zh-CN" altLang="zh-CN" dirty="0"/>
          </a:p>
        </p:txBody>
      </p:sp>
      <p:sp>
        <p:nvSpPr>
          <p:cNvPr id="2" name="内容占位符 1"/>
          <p:cNvSpPr>
            <a:spLocks noGrp="1"/>
          </p:cNvSpPr>
          <p:nvPr>
            <p:ph idx="1"/>
          </p:nvPr>
        </p:nvSpPr>
        <p:spPr/>
        <p:txBody>
          <a:bodyPr/>
          <a:lstStyle/>
          <a:p>
            <a:r>
              <a:rPr lang="zh-CN" altLang="en-US" dirty="0" smtClean="0"/>
              <a:t>背景介绍</a:t>
            </a:r>
            <a:endParaRPr lang="en-US" altLang="zh-CN" dirty="0" smtClean="0"/>
          </a:p>
          <a:p>
            <a:r>
              <a:rPr lang="zh-CN" altLang="en-US" dirty="0" smtClean="0"/>
              <a:t>研究目的与意义</a:t>
            </a:r>
            <a:endParaRPr lang="en-US" altLang="zh-CN" dirty="0" smtClean="0"/>
          </a:p>
          <a:p>
            <a:r>
              <a:rPr lang="zh-CN" altLang="en-US" dirty="0" smtClean="0"/>
              <a:t>介电层气泡缺陷的特征</a:t>
            </a:r>
            <a:endParaRPr lang="en-US" altLang="zh-CN" dirty="0" smtClean="0"/>
          </a:p>
          <a:p>
            <a:r>
              <a:rPr lang="zh-CN" altLang="en-US" dirty="0" smtClean="0"/>
              <a:t>介电层气泡缺陷的失效机制以及解决方案</a:t>
            </a:r>
          </a:p>
          <a:p>
            <a:r>
              <a:rPr lang="zh-CN" altLang="en-US" dirty="0" smtClean="0"/>
              <a:t>总结与展望</a:t>
            </a:r>
          </a:p>
          <a:p>
            <a:endParaRPr lang="en-US" altLang="zh-CN" dirty="0"/>
          </a:p>
        </p:txBody>
      </p:sp>
      <p:sp>
        <p:nvSpPr>
          <p:cNvPr id="10" name="灯片编号占位符 9"/>
          <p:cNvSpPr>
            <a:spLocks noGrp="1"/>
          </p:cNvSpPr>
          <p:nvPr>
            <p:ph type="sldNum" sz="quarter" idx="4"/>
          </p:nvPr>
        </p:nvSpPr>
        <p:spPr/>
        <p:txBody>
          <a:bodyPr/>
          <a:lstStyle/>
          <a:p>
            <a:fld id="{70143B0C-38F1-43DA-9D8F-75DF5FB7F23F}" type="slidenum">
              <a:rPr lang="zh-CN" altLang="en-US" smtClean="0"/>
              <a:pPr/>
              <a:t>2</a:t>
            </a:fld>
            <a:endParaRPr lang="zh-CN" altLang="en-US" dirty="0"/>
          </a:p>
        </p:txBody>
      </p:sp>
    </p:spTree>
    <p:extLst>
      <p:ext uri="{BB962C8B-B14F-4D97-AF65-F5344CB8AC3E}">
        <p14:creationId xmlns:p14="http://schemas.microsoft.com/office/powerpoint/2010/main" val="4365900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20</a:t>
            </a:fld>
            <a:endParaRPr lang="zh-CN" altLang="en-US" dirty="0"/>
          </a:p>
        </p:txBody>
      </p:sp>
      <p:sp>
        <p:nvSpPr>
          <p:cNvPr id="9" name="标题 5">
            <a:extLst>
              <a:ext uri="{FF2B5EF4-FFF2-40B4-BE49-F238E27FC236}">
                <a16:creationId xmlns:a16="http://schemas.microsoft.com/office/drawing/2014/main" xmlns="" id="{83DA6937-1B1F-F945-AD4F-D498F209AEDC}"/>
              </a:ext>
            </a:extLst>
          </p:cNvPr>
          <p:cNvSpPr>
            <a:spLocks noGrp="1"/>
          </p:cNvSpPr>
          <p:nvPr>
            <p:ph type="title"/>
          </p:nvPr>
        </p:nvSpPr>
        <p:spPr>
          <a:xfrm>
            <a:off x="103934" y="140130"/>
            <a:ext cx="9144000" cy="688975"/>
          </a:xfrm>
        </p:spPr>
        <p:txBody>
          <a:bodyPr/>
          <a:lstStyle/>
          <a:p>
            <a:r>
              <a:rPr lang="zh-CN" altLang="en-US" dirty="0">
                <a:latin typeface="微软雅黑" panose="020B0503020204020204" pitchFamily="34" charset="-122"/>
                <a:ea typeface="微软雅黑" panose="020B0503020204020204" pitchFamily="34" charset="-122"/>
              </a:rPr>
              <a:t>解决方案：增强防御能力</a:t>
            </a:r>
          </a:p>
        </p:txBody>
      </p:sp>
      <p:pic>
        <p:nvPicPr>
          <p:cNvPr id="10" name="Picture 16" descr="Picture 16">
            <a:extLst>
              <a:ext uri="{FF2B5EF4-FFF2-40B4-BE49-F238E27FC236}">
                <a16:creationId xmlns:a16="http://schemas.microsoft.com/office/drawing/2014/main" xmlns="" id="{DC8C8FAD-9CB1-D843-9350-0E92E54BEF90}"/>
              </a:ext>
            </a:extLst>
          </p:cNvPr>
          <p:cNvPicPr>
            <a:picLocks noChangeAspect="1"/>
          </p:cNvPicPr>
          <p:nvPr/>
        </p:nvPicPr>
        <p:blipFill>
          <a:blip r:embed="rId3">
            <a:extLst/>
          </a:blip>
          <a:stretch>
            <a:fillRect/>
          </a:stretch>
        </p:blipFill>
        <p:spPr>
          <a:xfrm>
            <a:off x="0" y="1414916"/>
            <a:ext cx="5112570" cy="4174007"/>
          </a:xfrm>
          <a:prstGeom prst="rect">
            <a:avLst/>
          </a:prstGeom>
          <a:ln w="12700">
            <a:miter lim="400000"/>
          </a:ln>
        </p:spPr>
      </p:pic>
      <p:sp>
        <p:nvSpPr>
          <p:cNvPr id="12" name="文本框 1">
            <a:extLst>
              <a:ext uri="{FF2B5EF4-FFF2-40B4-BE49-F238E27FC236}">
                <a16:creationId xmlns:a16="http://schemas.microsoft.com/office/drawing/2014/main" xmlns="" id="{3B307CA5-BAC3-6645-9005-8FE1AF2F95CB}"/>
              </a:ext>
            </a:extLst>
          </p:cNvPr>
          <p:cNvSpPr txBox="1"/>
          <p:nvPr/>
        </p:nvSpPr>
        <p:spPr>
          <a:xfrm>
            <a:off x="5337709" y="1841039"/>
            <a:ext cx="3345382"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dirty="0"/>
              <a:t>从晶圆结构中薄膜氧化层的性质来看，主要防御的薄膜氧化层为：</a:t>
            </a:r>
            <a:endParaRPr lang="en-US" altLang="zh-CN" sz="2000" dirty="0"/>
          </a:p>
          <a:p>
            <a:pPr marL="285750" indent="-285750">
              <a:buFont typeface="Arial" panose="020B0604020202020204" pitchFamily="34" charset="0"/>
              <a:buChar char="•"/>
            </a:pPr>
            <a:r>
              <a:rPr lang="zh-CN" altLang="en-US" sz="2000" dirty="0"/>
              <a:t>富硅氧化层。</a:t>
            </a:r>
            <a:endParaRPr lang="en-US" altLang="zh-CN" sz="2000" dirty="0"/>
          </a:p>
          <a:p>
            <a:pPr marL="285750" indent="-285750">
              <a:buFont typeface="Arial" panose="020B0604020202020204" pitchFamily="34" charset="0"/>
              <a:buChar char="•"/>
            </a:pPr>
            <a:r>
              <a:rPr lang="zh-CN" altLang="en-US" sz="2000" dirty="0">
                <a:solidFill>
                  <a:srgbClr val="FF0000"/>
                </a:solidFill>
              </a:rPr>
              <a:t>外保护层：与可靠性强相关，调整影响较大。</a:t>
            </a:r>
            <a:endParaRPr lang="en-US" altLang="zh-CN" sz="2000" dirty="0">
              <a:solidFill>
                <a:srgbClr val="FF0000"/>
              </a:solidFill>
            </a:endParaRPr>
          </a:p>
        </p:txBody>
      </p:sp>
    </p:spTree>
    <p:extLst>
      <p:ext uri="{BB962C8B-B14F-4D97-AF65-F5344CB8AC3E}">
        <p14:creationId xmlns:p14="http://schemas.microsoft.com/office/powerpoint/2010/main" val="16412321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21</a:t>
            </a:fld>
            <a:endParaRPr lang="zh-CN" altLang="en-US" dirty="0"/>
          </a:p>
        </p:txBody>
      </p:sp>
      <p:sp>
        <p:nvSpPr>
          <p:cNvPr id="9" name="标题 5">
            <a:extLst>
              <a:ext uri="{FF2B5EF4-FFF2-40B4-BE49-F238E27FC236}">
                <a16:creationId xmlns:a16="http://schemas.microsoft.com/office/drawing/2014/main" xmlns="" id="{83DA6937-1B1F-F945-AD4F-D498F209AEDC}"/>
              </a:ext>
            </a:extLst>
          </p:cNvPr>
          <p:cNvSpPr>
            <a:spLocks noGrp="1"/>
          </p:cNvSpPr>
          <p:nvPr>
            <p:ph type="title"/>
          </p:nvPr>
        </p:nvSpPr>
        <p:spPr>
          <a:xfrm>
            <a:off x="103934" y="140130"/>
            <a:ext cx="9144000" cy="688975"/>
          </a:xfrm>
        </p:spPr>
        <p:txBody>
          <a:bodyPr/>
          <a:lstStyle/>
          <a:p>
            <a:r>
              <a:rPr lang="zh-CN" altLang="en-US" dirty="0">
                <a:latin typeface="微软雅黑" panose="020B0503020204020204" pitchFamily="34" charset="-122"/>
                <a:ea typeface="微软雅黑" panose="020B0503020204020204" pitchFamily="34" charset="-122"/>
              </a:rPr>
              <a:t>解决方案：增强防御能力</a:t>
            </a:r>
          </a:p>
        </p:txBody>
      </p:sp>
      <p:sp>
        <p:nvSpPr>
          <p:cNvPr id="12" name="文本框 1">
            <a:extLst>
              <a:ext uri="{FF2B5EF4-FFF2-40B4-BE49-F238E27FC236}">
                <a16:creationId xmlns:a16="http://schemas.microsoft.com/office/drawing/2014/main" xmlns="" id="{3B307CA5-BAC3-6645-9005-8FE1AF2F95CB}"/>
              </a:ext>
            </a:extLst>
          </p:cNvPr>
          <p:cNvSpPr txBox="1"/>
          <p:nvPr/>
        </p:nvSpPr>
        <p:spPr>
          <a:xfrm>
            <a:off x="1555216" y="5143134"/>
            <a:ext cx="6694704" cy="70788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285750" indent="-285750">
              <a:buFont typeface="Arial" panose="020B0604020202020204" pitchFamily="34" charset="0"/>
              <a:buChar char="•"/>
            </a:pPr>
            <a:r>
              <a:rPr lang="zh-CN" altLang="en-US" sz="2000" dirty="0">
                <a:solidFill>
                  <a:srgbClr val="0432FF"/>
                </a:solidFill>
              </a:rPr>
              <a:t>以</a:t>
            </a:r>
            <a:r>
              <a:rPr lang="en-US" altLang="zh-CN" sz="2000" dirty="0">
                <a:solidFill>
                  <a:srgbClr val="0432FF"/>
                </a:solidFill>
              </a:rPr>
              <a:t>FSG</a:t>
            </a:r>
            <a:r>
              <a:rPr lang="zh-CN" altLang="en-US" sz="2000" dirty="0">
                <a:solidFill>
                  <a:srgbClr val="0432FF"/>
                </a:solidFill>
              </a:rPr>
              <a:t> </a:t>
            </a:r>
            <a:r>
              <a:rPr lang="en-US" altLang="zh-CN" sz="2000" dirty="0">
                <a:solidFill>
                  <a:srgbClr val="0432FF"/>
                </a:solidFill>
              </a:rPr>
              <a:t>liner</a:t>
            </a:r>
            <a:r>
              <a:rPr lang="zh-CN" altLang="en-US" sz="2000" dirty="0">
                <a:solidFill>
                  <a:srgbClr val="0432FF"/>
                </a:solidFill>
              </a:rPr>
              <a:t> 替代富硅氧化层可以消除介电层气泡缺陷</a:t>
            </a:r>
            <a:r>
              <a:rPr lang="en-US" altLang="zh-CN" sz="2000" dirty="0">
                <a:solidFill>
                  <a:srgbClr val="0432FF"/>
                </a:solidFill>
              </a:rPr>
              <a:t> </a:t>
            </a:r>
            <a:r>
              <a:rPr lang="zh-CN" altLang="en-US" sz="2000" dirty="0">
                <a:solidFill>
                  <a:srgbClr val="0432FF"/>
                </a:solidFill>
              </a:rPr>
              <a:t>。</a:t>
            </a:r>
            <a:endParaRPr lang="en-US" altLang="zh-CN" sz="2000" dirty="0">
              <a:solidFill>
                <a:srgbClr val="0432FF"/>
              </a:solidFill>
            </a:endParaRPr>
          </a:p>
          <a:p>
            <a:pPr marL="285750" indent="-285750">
              <a:buFont typeface="Arial" panose="020B0604020202020204" pitchFamily="34" charset="0"/>
              <a:buChar char="•"/>
            </a:pPr>
            <a:r>
              <a:rPr lang="zh-CN" altLang="en-US" sz="2000" dirty="0">
                <a:solidFill>
                  <a:schemeClr val="tx1"/>
                </a:solidFill>
              </a:rPr>
              <a:t>改变外保护层反应方式无法完全消除介电层气泡缺陷。</a:t>
            </a:r>
            <a:endParaRPr lang="en-US" altLang="zh-CN" sz="2000" dirty="0">
              <a:solidFill>
                <a:schemeClr val="tx1"/>
              </a:solidFill>
            </a:endParaRPr>
          </a:p>
        </p:txBody>
      </p:sp>
      <p:pic>
        <p:nvPicPr>
          <p:cNvPr id="6" name="Picture 14" descr="Picture 14">
            <a:extLst>
              <a:ext uri="{FF2B5EF4-FFF2-40B4-BE49-F238E27FC236}">
                <a16:creationId xmlns:a16="http://schemas.microsoft.com/office/drawing/2014/main" xmlns="" id="{03581289-2F2A-1447-9392-9DF4CB336182}"/>
              </a:ext>
            </a:extLst>
          </p:cNvPr>
          <p:cNvPicPr>
            <a:picLocks noChangeAspect="1"/>
          </p:cNvPicPr>
          <p:nvPr/>
        </p:nvPicPr>
        <p:blipFill>
          <a:blip r:embed="rId3">
            <a:extLst/>
          </a:blip>
          <a:stretch>
            <a:fillRect/>
          </a:stretch>
        </p:blipFill>
        <p:spPr>
          <a:xfrm>
            <a:off x="1287205" y="879442"/>
            <a:ext cx="6864966" cy="4121914"/>
          </a:xfrm>
          <a:prstGeom prst="rect">
            <a:avLst/>
          </a:prstGeom>
          <a:ln w="12700">
            <a:miter lim="400000"/>
          </a:ln>
        </p:spPr>
      </p:pic>
    </p:spTree>
    <p:extLst>
      <p:ext uri="{BB962C8B-B14F-4D97-AF65-F5344CB8AC3E}">
        <p14:creationId xmlns:p14="http://schemas.microsoft.com/office/powerpoint/2010/main" val="20490568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5">
            <a:extLst>
              <a:ext uri="{FF2B5EF4-FFF2-40B4-BE49-F238E27FC236}">
                <a16:creationId xmlns:a16="http://schemas.microsoft.com/office/drawing/2014/main" xmlns="" id="{51A27694-3AB3-824D-AA13-BE7AC21C4616}"/>
              </a:ext>
            </a:extLst>
          </p:cNvPr>
          <p:cNvSpPr>
            <a:spLocks noGrp="1"/>
          </p:cNvSpPr>
          <p:nvPr>
            <p:ph type="title"/>
          </p:nvPr>
        </p:nvSpPr>
        <p:spPr>
          <a:xfrm>
            <a:off x="500174" y="135212"/>
            <a:ext cx="9144000" cy="688975"/>
          </a:xfrm>
        </p:spPr>
        <p:txBody>
          <a:bodyPr/>
          <a:lstStyle/>
          <a:p>
            <a:r>
              <a:rPr lang="zh-CN" altLang="en-US" dirty="0">
                <a:latin typeface="微软雅黑" panose="020B0503020204020204" pitchFamily="34" charset="-122"/>
                <a:ea typeface="微软雅黑" panose="020B0503020204020204" pitchFamily="34" charset="-122"/>
              </a:rPr>
              <a:t>解决方案：增强防御能力效果确认</a:t>
            </a:r>
          </a:p>
        </p:txBody>
      </p:sp>
      <p:pic>
        <p:nvPicPr>
          <p:cNvPr id="17" name="Picture 16">
            <a:extLst>
              <a:ext uri="{FF2B5EF4-FFF2-40B4-BE49-F238E27FC236}">
                <a16:creationId xmlns:a16="http://schemas.microsoft.com/office/drawing/2014/main" xmlns="" id="{E7EF6A45-0BD8-2547-9EAF-67DF5D1DF39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53110" y="1163831"/>
            <a:ext cx="5016500" cy="5232400"/>
          </a:xfrm>
          <a:prstGeom prst="rect">
            <a:avLst/>
          </a:prstGeom>
          <a:noFill/>
          <a:ln>
            <a:noFill/>
          </a:ln>
        </p:spPr>
      </p:pic>
      <p:sp>
        <p:nvSpPr>
          <p:cNvPr id="21" name="文本框 1">
            <a:extLst>
              <a:ext uri="{FF2B5EF4-FFF2-40B4-BE49-F238E27FC236}">
                <a16:creationId xmlns:a16="http://schemas.microsoft.com/office/drawing/2014/main" xmlns="" id="{92847228-25ED-B840-BC76-A1B967FF0657}"/>
              </a:ext>
            </a:extLst>
          </p:cNvPr>
          <p:cNvSpPr txBox="1"/>
          <p:nvPr/>
        </p:nvSpPr>
        <p:spPr>
          <a:xfrm>
            <a:off x="5769610" y="1843118"/>
            <a:ext cx="3345382"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dirty="0"/>
              <a:t>以</a:t>
            </a:r>
            <a:r>
              <a:rPr lang="en-US" altLang="zh-CN" sz="2000" dirty="0"/>
              <a:t>FSG liner </a:t>
            </a:r>
            <a:r>
              <a:rPr lang="zh-CN" altLang="en-US" sz="2000" dirty="0"/>
              <a:t>替代富硅氧化层可以使缺陷产品在恶化条件下依然没有介电层气泡缺陷出现：</a:t>
            </a:r>
            <a:endParaRPr lang="en-US" altLang="zh-CN" sz="2000" dirty="0"/>
          </a:p>
          <a:p>
            <a:pPr marL="285750" indent="-285750">
              <a:buFont typeface="Arial" panose="020B0604020202020204" pitchFamily="34" charset="0"/>
              <a:buChar char="•"/>
            </a:pPr>
            <a:r>
              <a:rPr lang="zh-CN" altLang="en-US" sz="2000" dirty="0">
                <a:solidFill>
                  <a:srgbClr val="0432FF"/>
                </a:solidFill>
              </a:rPr>
              <a:t>高氟浓度。</a:t>
            </a:r>
            <a:endParaRPr lang="en-US" altLang="zh-CN" sz="2000" dirty="0">
              <a:solidFill>
                <a:srgbClr val="0432FF"/>
              </a:solidFill>
            </a:endParaRPr>
          </a:p>
          <a:p>
            <a:pPr marL="285750" indent="-285750">
              <a:buFont typeface="Arial" panose="020B0604020202020204" pitchFamily="34" charset="0"/>
              <a:buChar char="•"/>
            </a:pPr>
            <a:r>
              <a:rPr lang="zh-CN" altLang="en-US" sz="2000" dirty="0">
                <a:solidFill>
                  <a:srgbClr val="0432FF"/>
                </a:solidFill>
              </a:rPr>
              <a:t>额外七次高温老化。</a:t>
            </a:r>
            <a:endParaRPr lang="en-US" altLang="zh-CN" sz="2000" dirty="0">
              <a:solidFill>
                <a:srgbClr val="0432FF"/>
              </a:solidFill>
            </a:endParaRPr>
          </a:p>
        </p:txBody>
      </p:sp>
    </p:spTree>
    <p:extLst>
      <p:ext uri="{BB962C8B-B14F-4D97-AF65-F5344CB8AC3E}">
        <p14:creationId xmlns:p14="http://schemas.microsoft.com/office/powerpoint/2010/main" val="13865271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0560" y="177568"/>
            <a:ext cx="9144000"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解决方案实验产品电性以及良率测试</a:t>
            </a:r>
          </a:p>
        </p:txBody>
      </p:sp>
      <p:sp>
        <p:nvSpPr>
          <p:cNvPr id="12" name="灯片编号占位符 11"/>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23</a:t>
            </a:fld>
            <a:endParaRPr lang="zh-CN" altLang="en-US" dirty="0"/>
          </a:p>
        </p:txBody>
      </p:sp>
      <p:sp>
        <p:nvSpPr>
          <p:cNvPr id="11" name="文本框 10"/>
          <p:cNvSpPr txBox="1"/>
          <p:nvPr/>
        </p:nvSpPr>
        <p:spPr>
          <a:xfrm>
            <a:off x="670560" y="4987028"/>
            <a:ext cx="3082565"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1600" dirty="0"/>
              <a:t>不同实验产品的电性与标准组处在同一个水准上，没有特别明显的差异</a:t>
            </a:r>
          </a:p>
        </p:txBody>
      </p:sp>
      <p:pic>
        <p:nvPicPr>
          <p:cNvPr id="9" name="Picture 19" descr="Picture 19">
            <a:extLst>
              <a:ext uri="{FF2B5EF4-FFF2-40B4-BE49-F238E27FC236}">
                <a16:creationId xmlns:a16="http://schemas.microsoft.com/office/drawing/2014/main" xmlns="" id="{E24FC2AF-2847-0B44-A506-B51AE1409121}"/>
              </a:ext>
            </a:extLst>
          </p:cNvPr>
          <p:cNvPicPr>
            <a:picLocks noChangeAspect="1"/>
          </p:cNvPicPr>
          <p:nvPr/>
        </p:nvPicPr>
        <p:blipFill>
          <a:blip r:embed="rId3">
            <a:extLst/>
          </a:blip>
          <a:stretch>
            <a:fillRect/>
          </a:stretch>
        </p:blipFill>
        <p:spPr>
          <a:xfrm>
            <a:off x="367391" y="1211030"/>
            <a:ext cx="3940449" cy="3431510"/>
          </a:xfrm>
          <a:prstGeom prst="rect">
            <a:avLst/>
          </a:prstGeom>
          <a:ln w="12700">
            <a:miter lim="400000"/>
          </a:ln>
        </p:spPr>
      </p:pic>
      <p:pic>
        <p:nvPicPr>
          <p:cNvPr id="10" name="Picture 20" descr="Picture 20">
            <a:extLst>
              <a:ext uri="{FF2B5EF4-FFF2-40B4-BE49-F238E27FC236}">
                <a16:creationId xmlns:a16="http://schemas.microsoft.com/office/drawing/2014/main" xmlns="" id="{44835045-E442-8047-A2FC-19399C19BFF9}"/>
              </a:ext>
            </a:extLst>
          </p:cNvPr>
          <p:cNvPicPr>
            <a:picLocks noChangeAspect="1"/>
          </p:cNvPicPr>
          <p:nvPr/>
        </p:nvPicPr>
        <p:blipFill>
          <a:blip r:embed="rId4">
            <a:extLst/>
          </a:blip>
          <a:stretch>
            <a:fillRect/>
          </a:stretch>
        </p:blipFill>
        <p:spPr>
          <a:xfrm>
            <a:off x="4758290" y="1228258"/>
            <a:ext cx="3576472" cy="3424442"/>
          </a:xfrm>
          <a:prstGeom prst="rect">
            <a:avLst/>
          </a:prstGeom>
          <a:ln w="12700">
            <a:miter lim="400000"/>
          </a:ln>
        </p:spPr>
      </p:pic>
      <p:sp>
        <p:nvSpPr>
          <p:cNvPr id="14" name="文本框 10">
            <a:extLst>
              <a:ext uri="{FF2B5EF4-FFF2-40B4-BE49-F238E27FC236}">
                <a16:creationId xmlns:a16="http://schemas.microsoft.com/office/drawing/2014/main" xmlns="" id="{6B439D8E-09BA-E84F-887A-2A4AFFA2B337}"/>
              </a:ext>
            </a:extLst>
          </p:cNvPr>
          <p:cNvSpPr txBox="1"/>
          <p:nvPr/>
        </p:nvSpPr>
        <p:spPr>
          <a:xfrm>
            <a:off x="4958080" y="4987027"/>
            <a:ext cx="3082565"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1600" dirty="0"/>
              <a:t>实验产品的良率与标准组处在同一个水准上，没有特别明显的差异</a:t>
            </a:r>
          </a:p>
        </p:txBody>
      </p:sp>
    </p:spTree>
    <p:extLst>
      <p:ext uri="{BB962C8B-B14F-4D97-AF65-F5344CB8AC3E}">
        <p14:creationId xmlns:p14="http://schemas.microsoft.com/office/powerpoint/2010/main" val="39333477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0560" y="177568"/>
            <a:ext cx="9144000" cy="688975"/>
          </a:xfrm>
        </p:spPr>
        <p:txBody>
          <a:bodyPr/>
          <a:lstStyle/>
          <a:p>
            <a:r>
              <a:rPr lang="zh-CN" altLang="en-US" dirty="0">
                <a:latin typeface="微软雅黑" panose="020B0503020204020204" pitchFamily="34" charset="-122"/>
                <a:ea typeface="微软雅黑" panose="020B0503020204020204" pitchFamily="34" charset="-122"/>
                <a:cs typeface="Times New Roman" panose="02020603050405020304" pitchFamily="18" charset="0"/>
              </a:rPr>
              <a:t>解决方案的安全制程管控范围</a:t>
            </a:r>
          </a:p>
        </p:txBody>
      </p:sp>
      <p:sp>
        <p:nvSpPr>
          <p:cNvPr id="12" name="灯片编号占位符 11"/>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24</a:t>
            </a:fld>
            <a:endParaRPr lang="zh-CN" altLang="en-US" dirty="0"/>
          </a:p>
        </p:txBody>
      </p:sp>
      <p:sp>
        <p:nvSpPr>
          <p:cNvPr id="14" name="文本框 10">
            <a:extLst>
              <a:ext uri="{FF2B5EF4-FFF2-40B4-BE49-F238E27FC236}">
                <a16:creationId xmlns:a16="http://schemas.microsoft.com/office/drawing/2014/main" xmlns="" id="{6B439D8E-09BA-E84F-887A-2A4AFFA2B337}"/>
              </a:ext>
            </a:extLst>
          </p:cNvPr>
          <p:cNvSpPr txBox="1"/>
          <p:nvPr/>
        </p:nvSpPr>
        <p:spPr>
          <a:xfrm>
            <a:off x="5726155" y="2411623"/>
            <a:ext cx="3082565"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1600" dirty="0"/>
              <a:t>以</a:t>
            </a:r>
            <a:r>
              <a:rPr lang="en-US" altLang="zh-CN" sz="1600" dirty="0"/>
              <a:t>FSG Liner </a:t>
            </a:r>
            <a:r>
              <a:rPr lang="zh-CN" altLang="en-US" sz="1600" dirty="0"/>
              <a:t>取代富硅氧化层的解决方案拥有足够的安全制程管控范围</a:t>
            </a:r>
            <a:endParaRPr lang="en-US" altLang="zh-CN" sz="1600" dirty="0"/>
          </a:p>
          <a:p>
            <a:pPr marL="285750" indent="-285750">
              <a:buFont typeface="Arial" panose="020B0604020202020204" pitchFamily="34" charset="0"/>
              <a:buChar char="•"/>
            </a:pPr>
            <a:r>
              <a:rPr lang="en-US" altLang="zh-CN" sz="1600" dirty="0">
                <a:solidFill>
                  <a:srgbClr val="0432FF"/>
                </a:solidFill>
              </a:rPr>
              <a:t>300+/-</a:t>
            </a:r>
            <a:r>
              <a:rPr lang="zh-CN" altLang="en-US" sz="1600" dirty="0">
                <a:solidFill>
                  <a:srgbClr val="0432FF"/>
                </a:solidFill>
              </a:rPr>
              <a:t> </a:t>
            </a:r>
            <a:r>
              <a:rPr lang="en-US" altLang="zh-CN" sz="1600" dirty="0">
                <a:solidFill>
                  <a:srgbClr val="0432FF"/>
                </a:solidFill>
              </a:rPr>
              <a:t>150A </a:t>
            </a:r>
            <a:r>
              <a:rPr lang="zh-CN" altLang="en-US" sz="1600" dirty="0">
                <a:solidFill>
                  <a:srgbClr val="0432FF"/>
                </a:solidFill>
              </a:rPr>
              <a:t>范围内对产品没有明显差异。</a:t>
            </a:r>
          </a:p>
        </p:txBody>
      </p:sp>
      <p:sp>
        <p:nvSpPr>
          <p:cNvPr id="8" name="矩形 23">
            <a:extLst>
              <a:ext uri="{FF2B5EF4-FFF2-40B4-BE49-F238E27FC236}">
                <a16:creationId xmlns:a16="http://schemas.microsoft.com/office/drawing/2014/main" xmlns="" id="{97332FF3-43FC-7648-A413-8D30E02D5F85}"/>
              </a:ext>
            </a:extLst>
          </p:cNvPr>
          <p:cNvSpPr/>
          <p:nvPr/>
        </p:nvSpPr>
        <p:spPr>
          <a:xfrm rot="3316126">
            <a:off x="5053156" y="1956702"/>
            <a:ext cx="360041" cy="159118"/>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pic>
        <p:nvPicPr>
          <p:cNvPr id="13" name="Picture 15" descr="Picture 15">
            <a:extLst>
              <a:ext uri="{FF2B5EF4-FFF2-40B4-BE49-F238E27FC236}">
                <a16:creationId xmlns:a16="http://schemas.microsoft.com/office/drawing/2014/main" xmlns="" id="{B5960BBA-E9F2-F042-A62B-6054E864B98F}"/>
              </a:ext>
            </a:extLst>
          </p:cNvPr>
          <p:cNvPicPr>
            <a:picLocks noChangeAspect="1"/>
          </p:cNvPicPr>
          <p:nvPr/>
        </p:nvPicPr>
        <p:blipFill>
          <a:blip r:embed="rId3">
            <a:extLst/>
          </a:blip>
          <a:stretch>
            <a:fillRect/>
          </a:stretch>
        </p:blipFill>
        <p:spPr>
          <a:xfrm>
            <a:off x="348705" y="1342726"/>
            <a:ext cx="5184578" cy="3789842"/>
          </a:xfrm>
          <a:prstGeom prst="rect">
            <a:avLst/>
          </a:prstGeom>
          <a:ln w="12700">
            <a:miter lim="400000"/>
          </a:ln>
        </p:spPr>
      </p:pic>
      <p:sp>
        <p:nvSpPr>
          <p:cNvPr id="15" name="Rectangle 16">
            <a:extLst>
              <a:ext uri="{FF2B5EF4-FFF2-40B4-BE49-F238E27FC236}">
                <a16:creationId xmlns:a16="http://schemas.microsoft.com/office/drawing/2014/main" xmlns="" id="{1838EB25-83E8-1F48-8EE1-72138EC2AC71}"/>
              </a:ext>
            </a:extLst>
          </p:cNvPr>
          <p:cNvSpPr/>
          <p:nvPr/>
        </p:nvSpPr>
        <p:spPr>
          <a:xfrm>
            <a:off x="1392822" y="1712186"/>
            <a:ext cx="2736304" cy="3685701"/>
          </a:xfrm>
          <a:prstGeom prst="rect">
            <a:avLst/>
          </a:prstGeom>
          <a:ln w="12700">
            <a:solidFill>
              <a:srgbClr val="0432FF"/>
            </a:solidFill>
            <a:prstDash val="sysDash"/>
            <a:miter/>
          </a:ln>
        </p:spPr>
        <p:txBody>
          <a:bodyPr lIns="45719" rIns="45719" anchor="ctr"/>
          <a:lstStyle/>
          <a:p>
            <a:pPr algn="ctr">
              <a:defRPr>
                <a:solidFill>
                  <a:srgbClr val="FFFFFF"/>
                </a:solidFill>
              </a:defRPr>
            </a:pPr>
            <a:endParaRPr/>
          </a:p>
        </p:txBody>
      </p:sp>
    </p:spTree>
    <p:extLst>
      <p:ext uri="{BB962C8B-B14F-4D97-AF65-F5344CB8AC3E}">
        <p14:creationId xmlns:p14="http://schemas.microsoft.com/office/powerpoint/2010/main" val="362784096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3040" y="179173"/>
            <a:ext cx="9144000" cy="688975"/>
          </a:xfrm>
        </p:spPr>
        <p:txBody>
          <a:bodyPr/>
          <a:lstStyle/>
          <a:p>
            <a:r>
              <a:rPr lang="zh-CN" altLang="en-US" dirty="0">
                <a:latin typeface="微软雅黑" panose="020B0503020204020204" pitchFamily="34" charset="-122"/>
                <a:ea typeface="微软雅黑" panose="020B0503020204020204" pitchFamily="34" charset="-122"/>
              </a:rPr>
              <a:t>解决方案大规模应用效果确认</a:t>
            </a:r>
            <a:endParaRPr lang="zh-CN" altLang="en-US" dirty="0"/>
          </a:p>
        </p:txBody>
      </p:sp>
      <p:sp>
        <p:nvSpPr>
          <p:cNvPr id="7" name="矩形 6"/>
          <p:cNvSpPr/>
          <p:nvPr/>
        </p:nvSpPr>
        <p:spPr>
          <a:xfrm>
            <a:off x="1691200" y="2099577"/>
            <a:ext cx="1002508" cy="400110"/>
          </a:xfrm>
          <a:prstGeom prst="rect">
            <a:avLst/>
          </a:prstGeom>
        </p:spPr>
        <p:txBody>
          <a:bodyPr wrap="square">
            <a:spAutoFit/>
          </a:bodyPr>
          <a:lstStyle/>
          <a:p>
            <a:r>
              <a:rPr lang="zh-CN" altLang="zh-CN" sz="20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浸泡前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5896861" y="2099577"/>
            <a:ext cx="1649288" cy="400110"/>
          </a:xfrm>
          <a:prstGeom prst="rect">
            <a:avLst/>
          </a:prstGeom>
        </p:spPr>
        <p:txBody>
          <a:bodyPr wrap="square">
            <a:spAutoFit/>
          </a:bodyPr>
          <a:lstStyle/>
          <a:p>
            <a:r>
              <a:rPr lang="en-US" altLang="zh-CN" sz="20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49 d </a:t>
            </a:r>
            <a:r>
              <a:rPr lang="zh-CN" altLang="zh-CN" sz="20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浸泡</a:t>
            </a:r>
            <a:r>
              <a:rPr lang="zh-CN" altLang="en-US" sz="20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后</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1" name="灯片编号占位符 10"/>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25</a:t>
            </a:fld>
            <a:endParaRPr lang="zh-CN" altLang="en-US" dirty="0"/>
          </a:p>
        </p:txBody>
      </p:sp>
      <p:sp>
        <p:nvSpPr>
          <p:cNvPr id="13" name="文本框 12"/>
          <p:cNvSpPr txBox="1"/>
          <p:nvPr/>
        </p:nvSpPr>
        <p:spPr>
          <a:xfrm>
            <a:off x="1868863" y="5249912"/>
            <a:ext cx="498640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dirty="0"/>
              <a:t>解决方案大规模应用效果确认：介电层气泡缺陷消失，生产良率提升</a:t>
            </a:r>
            <a:r>
              <a:rPr lang="en-US" altLang="zh-CN" dirty="0">
                <a:solidFill>
                  <a:srgbClr val="0432FF"/>
                </a:solidFill>
              </a:rPr>
              <a:t>0.8%</a:t>
            </a:r>
            <a:r>
              <a:rPr lang="zh-CN" altLang="en-US" dirty="0"/>
              <a:t>。</a:t>
            </a:r>
            <a:endParaRPr lang="en-US" altLang="zh-CN" dirty="0"/>
          </a:p>
        </p:txBody>
      </p:sp>
      <p:pic>
        <p:nvPicPr>
          <p:cNvPr id="15" name="Picture 14" descr="Picture 14">
            <a:extLst>
              <a:ext uri="{FF2B5EF4-FFF2-40B4-BE49-F238E27FC236}">
                <a16:creationId xmlns:a16="http://schemas.microsoft.com/office/drawing/2014/main" xmlns="" id="{E1D7AFB8-F7FB-BF4B-8FB4-0AE69F3E5622}"/>
              </a:ext>
            </a:extLst>
          </p:cNvPr>
          <p:cNvPicPr>
            <a:picLocks noChangeAspect="1"/>
          </p:cNvPicPr>
          <p:nvPr/>
        </p:nvPicPr>
        <p:blipFill>
          <a:blip r:embed="rId3">
            <a:extLst/>
          </a:blip>
          <a:stretch>
            <a:fillRect/>
          </a:stretch>
        </p:blipFill>
        <p:spPr>
          <a:xfrm>
            <a:off x="1395485" y="988054"/>
            <a:ext cx="6261426" cy="3665226"/>
          </a:xfrm>
          <a:prstGeom prst="rect">
            <a:avLst/>
          </a:prstGeom>
          <a:ln w="12700">
            <a:miter lim="400000"/>
          </a:ln>
        </p:spPr>
      </p:pic>
      <p:sp>
        <p:nvSpPr>
          <p:cNvPr id="16" name="Straight Connector 17">
            <a:extLst>
              <a:ext uri="{FF2B5EF4-FFF2-40B4-BE49-F238E27FC236}">
                <a16:creationId xmlns:a16="http://schemas.microsoft.com/office/drawing/2014/main" xmlns="" id="{1AE29470-B502-2445-94B3-F7CC1236D89B}"/>
              </a:ext>
            </a:extLst>
          </p:cNvPr>
          <p:cNvSpPr/>
          <p:nvPr/>
        </p:nvSpPr>
        <p:spPr>
          <a:xfrm flipH="1">
            <a:off x="3616684" y="1451171"/>
            <a:ext cx="1" cy="3588867"/>
          </a:xfrm>
          <a:prstGeom prst="line">
            <a:avLst/>
          </a:prstGeom>
          <a:ln w="47625">
            <a:solidFill>
              <a:srgbClr val="0432FF"/>
            </a:solidFill>
            <a:prstDash val="sysDash"/>
            <a:miter/>
          </a:ln>
        </p:spPr>
        <p:txBody>
          <a:bodyPr lIns="45719" rIns="45719"/>
          <a:lstStyle/>
          <a:p>
            <a:endParaRPr/>
          </a:p>
        </p:txBody>
      </p:sp>
      <p:sp>
        <p:nvSpPr>
          <p:cNvPr id="17" name="TextBox 18">
            <a:extLst>
              <a:ext uri="{FF2B5EF4-FFF2-40B4-BE49-F238E27FC236}">
                <a16:creationId xmlns:a16="http://schemas.microsoft.com/office/drawing/2014/main" xmlns="" id="{C6347DA5-0262-284A-9EC0-E6C97668D646}"/>
              </a:ext>
            </a:extLst>
          </p:cNvPr>
          <p:cNvSpPr txBox="1"/>
          <p:nvPr/>
        </p:nvSpPr>
        <p:spPr>
          <a:xfrm>
            <a:off x="3764359" y="4588520"/>
            <a:ext cx="155060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a:solidFill>
                  <a:srgbClr val="0432FF"/>
                </a:solidFill>
                <a:latin typeface="Microsoft YaHei"/>
                <a:ea typeface="Microsoft YaHei"/>
                <a:cs typeface="Microsoft YaHei"/>
                <a:sym typeface="Microsoft YaHei"/>
              </a:defRPr>
            </a:lvl1pPr>
          </a:lstStyle>
          <a:p>
            <a:r>
              <a:t>解决方案上线</a:t>
            </a:r>
          </a:p>
        </p:txBody>
      </p:sp>
    </p:spTree>
    <p:extLst>
      <p:ext uri="{BB962C8B-B14F-4D97-AF65-F5344CB8AC3E}">
        <p14:creationId xmlns:p14="http://schemas.microsoft.com/office/powerpoint/2010/main" val="12464284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6"/>
          <p:cNvSpPr>
            <a:spLocks noGrp="1" noChangeArrowheads="1"/>
          </p:cNvSpPr>
          <p:nvPr>
            <p:ph type="title"/>
          </p:nvPr>
        </p:nvSpPr>
        <p:spPr/>
        <p:txBody>
          <a:bodyPr/>
          <a:lstStyle/>
          <a:p>
            <a:r>
              <a:rPr lang="zh-CN" altLang="en-US" smtClean="0"/>
              <a:t>目录</a:t>
            </a:r>
            <a:endParaRPr lang="zh-CN" altLang="zh-CN" dirty="0"/>
          </a:p>
        </p:txBody>
      </p:sp>
      <p:sp>
        <p:nvSpPr>
          <p:cNvPr id="2" name="内容占位符 1"/>
          <p:cNvSpPr>
            <a:spLocks noGrp="1"/>
          </p:cNvSpPr>
          <p:nvPr>
            <p:ph idx="1"/>
          </p:nvPr>
        </p:nvSpPr>
        <p:spPr/>
        <p:txBody>
          <a:bodyPr/>
          <a:lstStyle/>
          <a:p>
            <a:r>
              <a:rPr lang="zh-CN" altLang="en-US" dirty="0" smtClean="0"/>
              <a:t>背景介绍</a:t>
            </a:r>
            <a:endParaRPr lang="en-US" altLang="zh-CN" dirty="0" smtClean="0"/>
          </a:p>
          <a:p>
            <a:r>
              <a:rPr lang="zh-CN" altLang="en-US" dirty="0" smtClean="0"/>
              <a:t>研究目的与意义</a:t>
            </a:r>
            <a:endParaRPr lang="en-US" altLang="zh-CN" dirty="0" smtClean="0"/>
          </a:p>
          <a:p>
            <a:r>
              <a:rPr lang="zh-CN" altLang="en-US" dirty="0" smtClean="0"/>
              <a:t>介电层气泡缺陷的特征</a:t>
            </a:r>
            <a:endParaRPr lang="en-US" altLang="zh-CN" dirty="0" smtClean="0"/>
          </a:p>
          <a:p>
            <a:r>
              <a:rPr lang="zh-CN" altLang="en-US" dirty="0" smtClean="0"/>
              <a:t>介电层气泡缺陷的失效机制以及解决方案</a:t>
            </a:r>
          </a:p>
          <a:p>
            <a:r>
              <a:rPr lang="zh-CN" altLang="en-US" dirty="0" smtClean="0"/>
              <a:t>总结与展望</a:t>
            </a:r>
          </a:p>
          <a:p>
            <a:endParaRPr lang="en-US" altLang="zh-CN" dirty="0"/>
          </a:p>
        </p:txBody>
      </p:sp>
      <p:sp>
        <p:nvSpPr>
          <p:cNvPr id="10" name="灯片编号占位符 9"/>
          <p:cNvSpPr>
            <a:spLocks noGrp="1"/>
          </p:cNvSpPr>
          <p:nvPr>
            <p:ph type="sldNum" sz="quarter" idx="4"/>
          </p:nvPr>
        </p:nvSpPr>
        <p:spPr/>
        <p:txBody>
          <a:bodyPr/>
          <a:lstStyle/>
          <a:p>
            <a:fld id="{70143B0C-38F1-43DA-9D8F-75DF5FB7F23F}" type="slidenum">
              <a:rPr lang="zh-CN" altLang="en-US" smtClean="0"/>
              <a:pPr/>
              <a:t>26</a:t>
            </a:fld>
            <a:endParaRPr lang="zh-CN" altLang="en-US" dirty="0"/>
          </a:p>
        </p:txBody>
      </p:sp>
      <p:sp>
        <p:nvSpPr>
          <p:cNvPr id="3" name="右箭头 2"/>
          <p:cNvSpPr/>
          <p:nvPr/>
        </p:nvSpPr>
        <p:spPr bwMode="auto">
          <a:xfrm>
            <a:off x="0" y="3667919"/>
            <a:ext cx="447675" cy="266700"/>
          </a:xfrm>
          <a:prstGeom prst="rightArrow">
            <a:avLst/>
          </a:prstGeom>
          <a:solidFill>
            <a:srgbClr val="DDDDDD"/>
          </a:solidFill>
          <a:ln w="28575" cap="flat" cmpd="sng" algn="ctr">
            <a:solidFill>
              <a:srgbClr val="92270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000" tIns="46800" rIns="90000" bIns="4680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267085296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结论</a:t>
            </a:r>
          </a:p>
        </p:txBody>
      </p:sp>
      <p:sp>
        <p:nvSpPr>
          <p:cNvPr id="7" name="灯片编号占位符 6"/>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27</a:t>
            </a:fld>
            <a:endParaRPr lang="zh-CN" altLang="en-US" dirty="0"/>
          </a:p>
        </p:txBody>
      </p:sp>
      <p:sp>
        <p:nvSpPr>
          <p:cNvPr id="8" name="TextBox 3">
            <a:extLst>
              <a:ext uri="{FF2B5EF4-FFF2-40B4-BE49-F238E27FC236}">
                <a16:creationId xmlns:a16="http://schemas.microsoft.com/office/drawing/2014/main" xmlns="" id="{6903E775-ECAF-AD4A-9D8F-994455A9DEC3}"/>
              </a:ext>
            </a:extLst>
          </p:cNvPr>
          <p:cNvSpPr txBox="1"/>
          <p:nvPr/>
        </p:nvSpPr>
        <p:spPr>
          <a:xfrm>
            <a:off x="571033" y="997613"/>
            <a:ext cx="8217367" cy="52393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marL="285750" indent="-285750">
              <a:lnSpc>
                <a:spcPct val="150000"/>
              </a:lnSpc>
              <a:buSzPct val="100000"/>
              <a:buChar char="❖"/>
              <a:defRPr>
                <a:latin typeface="Microsoft YaHei"/>
                <a:ea typeface="Microsoft YaHei"/>
                <a:cs typeface="Microsoft YaHei"/>
                <a:sym typeface="Microsoft YaHei"/>
              </a:defRPr>
            </a:lvl1pPr>
          </a:lstStyle>
          <a:p>
            <a:pPr marL="449263" indent="-449263" eaLnBrk="0" fontAlgn="base" hangingPunct="0">
              <a:lnSpc>
                <a:spcPct val="110000"/>
              </a:lnSpc>
              <a:spcBef>
                <a:spcPct val="20000"/>
              </a:spcBef>
              <a:spcAft>
                <a:spcPct val="0"/>
              </a:spcAft>
              <a:buSzPct val="120000"/>
              <a:buFont typeface="Wingdings" panose="05000000000000000000" pitchFamily="2" charset="2"/>
              <a:buChar char="ü"/>
            </a:pPr>
            <a:r>
              <a:rPr lang="zh-CN" altLang="en-US" sz="2000" dirty="0">
                <a:solidFill>
                  <a:srgbClr val="133984"/>
                </a:solidFill>
                <a:latin typeface="+mn-lt"/>
                <a:ea typeface="+mn-ea"/>
                <a:cs typeface="+mn-cs"/>
              </a:rPr>
              <a:t>准确的认识了介电层气泡缺陷的特征，并在此基础上认识到介电层气泡缺陷与</a:t>
            </a:r>
            <a:r>
              <a:rPr lang="en-US" altLang="zh-CN" sz="2000" dirty="0">
                <a:solidFill>
                  <a:srgbClr val="133984"/>
                </a:solidFill>
                <a:latin typeface="+mn-lt"/>
                <a:ea typeface="+mn-ea"/>
                <a:cs typeface="+mn-cs"/>
              </a:rPr>
              <a:t>0.11</a:t>
            </a:r>
            <a:r>
              <a:rPr lang="zh-CN" altLang="en-US" sz="2000" dirty="0">
                <a:solidFill>
                  <a:srgbClr val="133984"/>
                </a:solidFill>
                <a:latin typeface="+mn-lt"/>
                <a:ea typeface="+mn-ea"/>
                <a:cs typeface="+mn-cs"/>
              </a:rPr>
              <a:t>～</a:t>
            </a:r>
            <a:r>
              <a:rPr lang="en-US" altLang="zh-CN" sz="2000" dirty="0">
                <a:solidFill>
                  <a:srgbClr val="133984"/>
                </a:solidFill>
                <a:latin typeface="+mn-lt"/>
                <a:ea typeface="+mn-ea"/>
                <a:cs typeface="+mn-cs"/>
              </a:rPr>
              <a:t>0.18</a:t>
            </a:r>
            <a:r>
              <a:rPr lang="zh-CN" altLang="en-US" sz="2000" dirty="0">
                <a:solidFill>
                  <a:srgbClr val="133984"/>
                </a:solidFill>
                <a:latin typeface="+mn-lt"/>
                <a:ea typeface="+mn-ea"/>
                <a:cs typeface="+mn-cs"/>
              </a:rPr>
              <a:t>微米产品的介电层结构工艺相关。</a:t>
            </a:r>
            <a:endParaRPr lang="en-US" altLang="zh-CN" sz="2000" dirty="0">
              <a:solidFill>
                <a:srgbClr val="133984"/>
              </a:solidFill>
              <a:latin typeface="+mn-lt"/>
              <a:ea typeface="+mn-ea"/>
              <a:cs typeface="+mn-cs"/>
            </a:endParaRPr>
          </a:p>
          <a:p>
            <a:pPr marL="449263" indent="-449263" eaLnBrk="0" fontAlgn="base" hangingPunct="0">
              <a:lnSpc>
                <a:spcPct val="110000"/>
              </a:lnSpc>
              <a:spcBef>
                <a:spcPct val="20000"/>
              </a:spcBef>
              <a:spcAft>
                <a:spcPct val="0"/>
              </a:spcAft>
              <a:buSzPct val="120000"/>
              <a:buFont typeface="Wingdings" panose="05000000000000000000" pitchFamily="2" charset="2"/>
              <a:buChar char="ü"/>
            </a:pPr>
            <a:r>
              <a:rPr lang="zh-CN" altLang="en-US" sz="2000" dirty="0">
                <a:solidFill>
                  <a:srgbClr val="133984"/>
                </a:solidFill>
                <a:latin typeface="+mn-lt"/>
                <a:ea typeface="+mn-ea"/>
                <a:cs typeface="+mn-cs"/>
              </a:rPr>
              <a:t>通过将存在介电层缺陷的</a:t>
            </a:r>
            <a:r>
              <a:rPr lang="en-US" altLang="zh-CN" sz="2000" dirty="0">
                <a:solidFill>
                  <a:srgbClr val="133984"/>
                </a:solidFill>
                <a:latin typeface="+mn-lt"/>
                <a:ea typeface="+mn-ea"/>
                <a:cs typeface="+mn-cs"/>
              </a:rPr>
              <a:t>0.11</a:t>
            </a:r>
            <a:r>
              <a:rPr lang="zh-CN" altLang="en-US" sz="2000" dirty="0">
                <a:solidFill>
                  <a:srgbClr val="133984"/>
                </a:solidFill>
                <a:latin typeface="+mn-lt"/>
                <a:ea typeface="+mn-ea"/>
                <a:cs typeface="+mn-cs"/>
              </a:rPr>
              <a:t>～</a:t>
            </a:r>
            <a:r>
              <a:rPr lang="en-US" altLang="zh-CN" sz="2000" dirty="0">
                <a:solidFill>
                  <a:srgbClr val="133984"/>
                </a:solidFill>
                <a:latin typeface="+mn-lt"/>
                <a:ea typeface="+mn-ea"/>
                <a:cs typeface="+mn-cs"/>
              </a:rPr>
              <a:t>0.18</a:t>
            </a:r>
            <a:r>
              <a:rPr lang="zh-CN" altLang="en-US" sz="2000" dirty="0">
                <a:solidFill>
                  <a:srgbClr val="133984"/>
                </a:solidFill>
                <a:latin typeface="+mn-lt"/>
                <a:ea typeface="+mn-ea"/>
                <a:cs typeface="+mn-cs"/>
              </a:rPr>
              <a:t>微米产品与正常产品进行工艺物理特性的对比，澄清了介电层缺陷形成的主要推动者为掺氟硅玻璃工艺中的游离氟离子，排除了仅仅依靠薄膜氧化层本声的应力，热膨胀特性等特性导致缺陷产生的可能性。</a:t>
            </a:r>
            <a:endParaRPr lang="en-US" altLang="zh-CN" sz="2000" dirty="0">
              <a:solidFill>
                <a:srgbClr val="133984"/>
              </a:solidFill>
              <a:latin typeface="+mn-lt"/>
              <a:ea typeface="+mn-ea"/>
              <a:cs typeface="+mn-cs"/>
            </a:endParaRPr>
          </a:p>
          <a:p>
            <a:pPr marL="449263" indent="-449263" eaLnBrk="0" fontAlgn="base" hangingPunct="0">
              <a:lnSpc>
                <a:spcPct val="110000"/>
              </a:lnSpc>
              <a:spcBef>
                <a:spcPct val="20000"/>
              </a:spcBef>
              <a:spcAft>
                <a:spcPct val="0"/>
              </a:spcAft>
              <a:buSzPct val="120000"/>
              <a:buFont typeface="Wingdings" panose="05000000000000000000" pitchFamily="2" charset="2"/>
              <a:buChar char="ü"/>
            </a:pPr>
            <a:r>
              <a:rPr lang="zh-CN" altLang="en-US" sz="2000" dirty="0">
                <a:solidFill>
                  <a:srgbClr val="0432FF"/>
                </a:solidFill>
                <a:latin typeface="+mn-lt"/>
                <a:ea typeface="+mn-ea"/>
                <a:cs typeface="+mn-cs"/>
              </a:rPr>
              <a:t>提出并验证了在集成电路生产端运用多次高温老化的方法作为检验介电层气泡缺陷改善效果的标准，有效的缩短了验证周期。</a:t>
            </a:r>
            <a:endParaRPr lang="en-US" altLang="zh-CN" sz="2000" dirty="0">
              <a:solidFill>
                <a:srgbClr val="0432FF"/>
              </a:solidFill>
              <a:latin typeface="+mn-lt"/>
              <a:ea typeface="+mn-ea"/>
              <a:cs typeface="+mn-cs"/>
            </a:endParaRPr>
          </a:p>
          <a:p>
            <a:pPr marL="449263" indent="-449263" eaLnBrk="0" fontAlgn="base" hangingPunct="0">
              <a:lnSpc>
                <a:spcPct val="110000"/>
              </a:lnSpc>
              <a:spcBef>
                <a:spcPct val="20000"/>
              </a:spcBef>
              <a:spcAft>
                <a:spcPct val="0"/>
              </a:spcAft>
              <a:buSzPct val="120000"/>
              <a:buFont typeface="Wingdings" panose="05000000000000000000" pitchFamily="2" charset="2"/>
              <a:buChar char="ü"/>
            </a:pPr>
            <a:r>
              <a:rPr lang="zh-CN" altLang="en-US" sz="2000" dirty="0">
                <a:solidFill>
                  <a:srgbClr val="0432FF"/>
                </a:solidFill>
                <a:latin typeface="+mn-lt"/>
                <a:ea typeface="+mn-ea"/>
                <a:cs typeface="+mn-cs"/>
              </a:rPr>
              <a:t>提出并验证了介电层气泡缺陷的失效模型：掺氟硅玻璃工艺中的游离氟离子在高温环境中活性加强，突破外围薄膜氧化层的限制并将其撕裂，导致气泡缺陷的产生。</a:t>
            </a:r>
            <a:endParaRPr lang="en-US" altLang="zh-CN" sz="2000" dirty="0">
              <a:solidFill>
                <a:srgbClr val="0432FF"/>
              </a:solidFill>
              <a:latin typeface="+mn-lt"/>
              <a:ea typeface="+mn-ea"/>
              <a:cs typeface="+mn-cs"/>
            </a:endParaRPr>
          </a:p>
          <a:p>
            <a:pPr marL="449263" indent="-449263" eaLnBrk="0" fontAlgn="base" hangingPunct="0">
              <a:lnSpc>
                <a:spcPct val="110000"/>
              </a:lnSpc>
              <a:spcBef>
                <a:spcPct val="20000"/>
              </a:spcBef>
              <a:spcAft>
                <a:spcPct val="0"/>
              </a:spcAft>
              <a:buSzPct val="120000"/>
              <a:buFont typeface="Wingdings" panose="05000000000000000000" pitchFamily="2" charset="2"/>
              <a:buChar char="ü"/>
            </a:pPr>
            <a:r>
              <a:rPr lang="zh-CN" altLang="en-US" sz="2000" dirty="0">
                <a:solidFill>
                  <a:srgbClr val="133984"/>
                </a:solidFill>
                <a:latin typeface="+mn-lt"/>
                <a:ea typeface="+mn-ea"/>
                <a:cs typeface="+mn-cs"/>
              </a:rPr>
              <a:t>提供了便于在大规模生产中应用的介电层气泡缺陷的解决方案：以</a:t>
            </a:r>
            <a:r>
              <a:rPr lang="en-US" altLang="zh-CN" sz="2000" dirty="0">
                <a:solidFill>
                  <a:srgbClr val="133984"/>
                </a:solidFill>
                <a:latin typeface="+mn-lt"/>
                <a:ea typeface="+mn-ea"/>
                <a:cs typeface="+mn-cs"/>
              </a:rPr>
              <a:t>FSG liner </a:t>
            </a:r>
            <a:r>
              <a:rPr lang="zh-CN" altLang="en-US" sz="2000" dirty="0">
                <a:solidFill>
                  <a:srgbClr val="133984"/>
                </a:solidFill>
                <a:latin typeface="+mn-lt"/>
                <a:ea typeface="+mn-ea"/>
                <a:cs typeface="+mn-cs"/>
              </a:rPr>
              <a:t>取代富硅氧化层，改善生产良率</a:t>
            </a:r>
            <a:r>
              <a:rPr lang="en-US" altLang="zh-CN" sz="2000" dirty="0">
                <a:solidFill>
                  <a:srgbClr val="133984"/>
                </a:solidFill>
                <a:latin typeface="+mn-lt"/>
                <a:ea typeface="+mn-ea"/>
                <a:cs typeface="+mn-cs"/>
              </a:rPr>
              <a:t>0.8%</a:t>
            </a:r>
            <a:r>
              <a:rPr lang="zh-CN" altLang="en-US" sz="2000" dirty="0">
                <a:solidFill>
                  <a:srgbClr val="133984"/>
                </a:solidFill>
                <a:latin typeface="+mn-lt"/>
                <a:ea typeface="+mn-ea"/>
                <a:cs typeface="+mn-cs"/>
              </a:rPr>
              <a:t>。</a:t>
            </a:r>
            <a:endParaRPr lang="en-US" altLang="zh-CN" sz="2000" dirty="0">
              <a:solidFill>
                <a:srgbClr val="133984"/>
              </a:solidFill>
              <a:latin typeface="+mn-lt"/>
              <a:ea typeface="+mn-ea"/>
              <a:cs typeface="+mn-cs"/>
            </a:endParaRPr>
          </a:p>
          <a:p>
            <a:endParaRPr sz="2000" dirty="0"/>
          </a:p>
        </p:txBody>
      </p:sp>
    </p:spTree>
    <p:extLst>
      <p:ext uri="{BB962C8B-B14F-4D97-AF65-F5344CB8AC3E}">
        <p14:creationId xmlns:p14="http://schemas.microsoft.com/office/powerpoint/2010/main" val="24820576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展望</a:t>
            </a:r>
            <a:endParaRPr lang="zh-CN" altLang="en-US" dirty="0"/>
          </a:p>
        </p:txBody>
      </p:sp>
      <p:sp>
        <p:nvSpPr>
          <p:cNvPr id="3" name="内容占位符 2"/>
          <p:cNvSpPr>
            <a:spLocks noGrp="1"/>
          </p:cNvSpPr>
          <p:nvPr>
            <p:ph idx="1"/>
          </p:nvPr>
        </p:nvSpPr>
        <p:spPr/>
        <p:txBody>
          <a:bodyPr/>
          <a:lstStyle/>
          <a:p>
            <a:r>
              <a:rPr lang="zh-CN" altLang="en-US" smtClean="0"/>
              <a:t>在集成电路生产企业中建立科学规范的工艺改善流程。</a:t>
            </a:r>
          </a:p>
          <a:p>
            <a:r>
              <a:rPr lang="zh-CN" altLang="en-US" smtClean="0"/>
              <a:t>研究继续提升集成电路生产企业生产良率的方向和机遇点。</a:t>
            </a:r>
          </a:p>
          <a:p>
            <a:r>
              <a:rPr lang="zh-CN" altLang="en-US" smtClean="0"/>
              <a:t>建立并打通集成电路生产，封装测试相关企业之间的沟通路径，相互学习，共同成长。</a:t>
            </a:r>
            <a:endParaRPr lang="zh-CN" altLang="en-US" dirty="0"/>
          </a:p>
        </p:txBody>
      </p:sp>
      <p:sp>
        <p:nvSpPr>
          <p:cNvPr id="7" name="灯片编号占位符 6"/>
          <p:cNvSpPr>
            <a:spLocks noGrp="1"/>
          </p:cNvSpPr>
          <p:nvPr>
            <p:ph type="sldNum" sz="quarter" idx="4"/>
          </p:nvPr>
        </p:nvSpPr>
        <p:spPr/>
        <p:txBody>
          <a:bodyPr/>
          <a:lstStyle/>
          <a:p>
            <a:fld id="{70143B0C-38F1-43DA-9D8F-75DF5FB7F23F}" type="slidenum">
              <a:rPr lang="zh-CN" altLang="en-US" smtClean="0"/>
              <a:pPr/>
              <a:t>28</a:t>
            </a:fld>
            <a:endParaRPr lang="zh-CN" altLang="en-US" dirty="0"/>
          </a:p>
        </p:txBody>
      </p:sp>
    </p:spTree>
    <p:extLst>
      <p:ext uri="{BB962C8B-B14F-4D97-AF65-F5344CB8AC3E}">
        <p14:creationId xmlns:p14="http://schemas.microsoft.com/office/powerpoint/2010/main" val="8294231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致谢</a:t>
            </a:r>
          </a:p>
        </p:txBody>
      </p:sp>
      <p:sp>
        <p:nvSpPr>
          <p:cNvPr id="3" name="内容占位符 2"/>
          <p:cNvSpPr>
            <a:spLocks noGrp="1"/>
          </p:cNvSpPr>
          <p:nvPr>
            <p:ph idx="1"/>
          </p:nvPr>
        </p:nvSpPr>
        <p:spPr/>
        <p:txBody>
          <a:bodyPr/>
          <a:lstStyle/>
          <a:p>
            <a:pPr marL="0" lvl="0" indent="0">
              <a:buSzPct val="80000"/>
              <a:buNone/>
            </a:pPr>
            <a:endParaRPr lang="en-US" altLang="zh-CN" sz="1000" dirty="0">
              <a:latin typeface="微软雅黑" panose="020B0503020204020204" pitchFamily="34" charset="-122"/>
              <a:ea typeface="微软雅黑" panose="020B0503020204020204" pitchFamily="34" charset="-122"/>
            </a:endParaRPr>
          </a:p>
          <a:p>
            <a:pPr lvl="0">
              <a:buSzPct val="80000"/>
              <a:buFont typeface="Wingdings" panose="05000000000000000000" pitchFamily="2" charset="2"/>
              <a:buChar char="u"/>
            </a:pPr>
            <a:r>
              <a:rPr lang="zh-CN" altLang="en-US" sz="2000" dirty="0">
                <a:latin typeface="微软雅黑" panose="020B0503020204020204" pitchFamily="34" charset="-122"/>
                <a:ea typeface="微软雅黑" panose="020B0503020204020204" pitchFamily="34" charset="-122"/>
              </a:rPr>
              <a:t>感谢我的导师段力教授，段</a:t>
            </a:r>
            <a:r>
              <a:rPr lang="zh-CN" altLang="zh-CN" sz="2000" dirty="0">
                <a:latin typeface="微软雅黑" panose="020B0503020204020204" pitchFamily="34" charset="-122"/>
                <a:ea typeface="微软雅黑" panose="020B0503020204020204" pitchFamily="34" charset="-122"/>
              </a:rPr>
              <a:t>老师为人师表的工作作风、实事求是的处事原则、严谨治学的科研精神、诲人不倦的育人态度</a:t>
            </a:r>
            <a:r>
              <a:rPr lang="zh-CN" altLang="en-US" sz="2000" dirty="0">
                <a:latin typeface="微软雅黑" panose="020B0503020204020204" pitchFamily="34" charset="-122"/>
                <a:ea typeface="微软雅黑" panose="020B0503020204020204" pitchFamily="34" charset="-122"/>
              </a:rPr>
              <a:t>让</a:t>
            </a:r>
            <a:r>
              <a:rPr lang="zh-CN" altLang="zh-CN" sz="2000" dirty="0">
                <a:latin typeface="微软雅黑" panose="020B0503020204020204" pitchFamily="34" charset="-122"/>
                <a:ea typeface="微软雅黑" panose="020B0503020204020204" pitchFamily="34" charset="-122"/>
              </a:rPr>
              <a:t>我终身受益</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lvl="0">
              <a:buSzPct val="80000"/>
              <a:buFont typeface="Wingdings" panose="05000000000000000000" pitchFamily="2" charset="2"/>
              <a:buChar char="u"/>
            </a:pPr>
            <a:endParaRPr lang="en-US" altLang="zh-CN" sz="1000" dirty="0">
              <a:latin typeface="微软雅黑" panose="020B0503020204020204" pitchFamily="34" charset="-122"/>
              <a:ea typeface="微软雅黑" panose="020B0503020204020204" pitchFamily="34" charset="-122"/>
            </a:endParaRPr>
          </a:p>
          <a:p>
            <a:pPr lvl="0">
              <a:buSzPct val="80000"/>
              <a:buFont typeface="Wingdings" panose="05000000000000000000" pitchFamily="2" charset="2"/>
              <a:buChar char="u"/>
            </a:pPr>
            <a:r>
              <a:rPr lang="zh-CN" altLang="en-US" sz="2000" dirty="0">
                <a:latin typeface="微软雅黑" panose="020B0503020204020204" pitchFamily="34" charset="-122"/>
                <a:ea typeface="微软雅黑" panose="020B0503020204020204" pitchFamily="34" charset="-122"/>
              </a:rPr>
              <a:t>感谢我的企业导师张洪志同志在科研和生活中给予的帮助。感谢台积电的兄弟姐妹们在实验和学习中给予的帮助。</a:t>
            </a:r>
            <a:endParaRPr lang="en-US" altLang="zh-CN" sz="2000" dirty="0">
              <a:latin typeface="微软雅黑" panose="020B0503020204020204" pitchFamily="34" charset="-122"/>
              <a:ea typeface="微软雅黑" panose="020B0503020204020204" pitchFamily="34" charset="-122"/>
            </a:endParaRPr>
          </a:p>
          <a:p>
            <a:pPr>
              <a:buSzPct val="80000"/>
              <a:buFont typeface="Wingdings" panose="05000000000000000000" pitchFamily="2" charset="2"/>
              <a:buChar char="u"/>
            </a:pPr>
            <a:endParaRPr lang="en-US" altLang="zh-CN" sz="1000" dirty="0">
              <a:latin typeface="微软雅黑" panose="020B0503020204020204" pitchFamily="34" charset="-122"/>
              <a:ea typeface="微软雅黑" panose="020B0503020204020204" pitchFamily="34" charset="-122"/>
            </a:endParaRPr>
          </a:p>
          <a:p>
            <a:pPr lvl="0">
              <a:buSzPct val="80000"/>
              <a:buFont typeface="Wingdings" panose="05000000000000000000" pitchFamily="2" charset="2"/>
              <a:buChar char="u"/>
            </a:pP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感谢我的</a:t>
            </a: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家人和朋友</a:t>
            </a:r>
            <a:r>
              <a:rPr lang="zh-CN" altLang="zh-CN" sz="2000" kern="100" dirty="0">
                <a:latin typeface="微软雅黑" panose="020B0503020204020204" pitchFamily="34" charset="-122"/>
                <a:ea typeface="微软雅黑" panose="020B0503020204020204" pitchFamily="34" charset="-122"/>
                <a:cs typeface="Times New Roman" panose="02020603050405020304" pitchFamily="18" charset="0"/>
              </a:rPr>
              <a:t>给予我的关怀和照顾，以及一如既往的支持与鼓励。</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灯片编号占位符 5"/>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29</a:t>
            </a:fld>
            <a:endParaRPr lang="zh-CN" altLang="en-US" dirty="0"/>
          </a:p>
        </p:txBody>
      </p:sp>
    </p:spTree>
    <p:extLst>
      <p:ext uri="{BB962C8B-B14F-4D97-AF65-F5344CB8AC3E}">
        <p14:creationId xmlns:p14="http://schemas.microsoft.com/office/powerpoint/2010/main" val="189905282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smtClean="0"/>
              <a:t>背景介绍</a:t>
            </a:r>
            <a:endParaRPr lang="zh-CN" altLang="en-US" dirty="0"/>
          </a:p>
        </p:txBody>
      </p:sp>
      <p:sp>
        <p:nvSpPr>
          <p:cNvPr id="6" name="灯片编号占位符 5"/>
          <p:cNvSpPr>
            <a:spLocks noGrp="1"/>
          </p:cNvSpPr>
          <p:nvPr>
            <p:ph type="sldNum" sz="quarter" idx="4"/>
          </p:nvPr>
        </p:nvSpPr>
        <p:spPr/>
        <p:txBody>
          <a:bodyPr/>
          <a:lstStyle/>
          <a:p>
            <a:fld id="{70143B0C-38F1-43DA-9D8F-75DF5FB7F23F}" type="slidenum">
              <a:rPr lang="zh-CN" altLang="en-US" smtClean="0"/>
              <a:pPr/>
              <a:t>3</a:t>
            </a:fld>
            <a:endParaRPr lang="zh-CN" altLang="en-US" dirty="0"/>
          </a:p>
        </p:txBody>
      </p:sp>
      <p:sp>
        <p:nvSpPr>
          <p:cNvPr id="18" name="TextBox 3">
            <a:extLst>
              <a:ext uri="{FF2B5EF4-FFF2-40B4-BE49-F238E27FC236}">
                <a16:creationId xmlns:a16="http://schemas.microsoft.com/office/drawing/2014/main" xmlns="" id="{D2FBC1EF-6334-7F4E-8006-01230361BB30}"/>
              </a:ext>
            </a:extLst>
          </p:cNvPr>
          <p:cNvSpPr txBox="1"/>
          <p:nvPr/>
        </p:nvSpPr>
        <p:spPr>
          <a:xfrm>
            <a:off x="171510" y="1685840"/>
            <a:ext cx="3451365" cy="5810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85750" indent="-285750">
              <a:lnSpc>
                <a:spcPct val="150000"/>
              </a:lnSpc>
              <a:buSzPct val="100000"/>
              <a:buChar char="❖"/>
              <a:defRPr>
                <a:latin typeface="Microsoft YaHei"/>
                <a:ea typeface="Microsoft YaHei"/>
                <a:cs typeface="Microsoft YaHei"/>
                <a:sym typeface="Microsoft YaHei"/>
              </a:defRPr>
            </a:pPr>
            <a:endParaRPr sz="2400" dirty="0"/>
          </a:p>
        </p:txBody>
      </p:sp>
      <p:pic>
        <p:nvPicPr>
          <p:cNvPr id="8" name="Picture 7">
            <a:extLst>
              <a:ext uri="{FF2B5EF4-FFF2-40B4-BE49-F238E27FC236}">
                <a16:creationId xmlns:a16="http://schemas.microsoft.com/office/drawing/2014/main" xmlns="" id="{FC16C428-2F9B-B148-822F-4715BA80A9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4747" y="1493996"/>
            <a:ext cx="4974666" cy="3870008"/>
          </a:xfrm>
          <a:prstGeom prst="rect">
            <a:avLst/>
          </a:prstGeom>
        </p:spPr>
      </p:pic>
      <p:sp>
        <p:nvSpPr>
          <p:cNvPr id="9" name="矩形 1">
            <a:extLst>
              <a:ext uri="{FF2B5EF4-FFF2-40B4-BE49-F238E27FC236}">
                <a16:creationId xmlns:a16="http://schemas.microsoft.com/office/drawing/2014/main" xmlns="" id="{4AA3A523-51A3-7A45-897A-BDCF6D08A84F}"/>
              </a:ext>
            </a:extLst>
          </p:cNvPr>
          <p:cNvSpPr/>
          <p:nvPr/>
        </p:nvSpPr>
        <p:spPr>
          <a:xfrm>
            <a:off x="5769860" y="1870758"/>
            <a:ext cx="2669289"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400" dirty="0"/>
              <a:t>以</a:t>
            </a:r>
            <a:r>
              <a:rPr lang="en-US" altLang="zh-CN" sz="2400" dirty="0"/>
              <a:t>0.11</a:t>
            </a:r>
            <a:r>
              <a:rPr lang="zh-CN" altLang="en-US" sz="2400" dirty="0"/>
              <a:t>～</a:t>
            </a:r>
            <a:r>
              <a:rPr lang="en-US" altLang="zh-CN" sz="2400" dirty="0"/>
              <a:t>0.18</a:t>
            </a:r>
            <a:r>
              <a:rPr lang="zh-CN" altLang="en-US" sz="2400" dirty="0"/>
              <a:t>微米为主的</a:t>
            </a:r>
            <a:r>
              <a:rPr lang="en-US" altLang="zh-CN" sz="2400" dirty="0"/>
              <a:t>200mm</a:t>
            </a:r>
            <a:r>
              <a:rPr lang="zh-CN" altLang="en-US" sz="2400" dirty="0"/>
              <a:t>晶圆生产在集成电路生产链中具有非常重要的地位</a:t>
            </a:r>
          </a:p>
          <a:p>
            <a:endParaRPr lang="en-US" sz="2400" dirty="0"/>
          </a:p>
        </p:txBody>
      </p:sp>
    </p:spTree>
    <p:extLst>
      <p:ext uri="{BB962C8B-B14F-4D97-AF65-F5344CB8AC3E}">
        <p14:creationId xmlns:p14="http://schemas.microsoft.com/office/powerpoint/2010/main" val="14778378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85800" y="2487613"/>
            <a:ext cx="7772400" cy="1652587"/>
          </a:xfrm>
        </p:spPr>
        <p:txBody>
          <a:bodyPr/>
          <a:lstStyle/>
          <a:p>
            <a:r>
              <a:rPr lang="zh-CN" altLang="en-US" sz="4800" dirty="0">
                <a:latin typeface="微软雅黑" panose="020B0503020204020204" pitchFamily="34" charset="-122"/>
                <a:ea typeface="微软雅黑" panose="020B0503020204020204" pitchFamily="34" charset="-122"/>
              </a:rPr>
              <a:t>谢 谢</a:t>
            </a:r>
            <a:r>
              <a:rPr lang="zh-CN" altLang="en-US" sz="4800" dirty="0" smtClean="0">
                <a:latin typeface="微软雅黑" panose="020B0503020204020204" pitchFamily="34" charset="-122"/>
                <a:ea typeface="微软雅黑" panose="020B0503020204020204" pitchFamily="34" charset="-122"/>
              </a:rPr>
              <a:t>！</a:t>
            </a:r>
            <a:r>
              <a:rPr lang="en-US" altLang="zh-CN" sz="4800" dirty="0" smtClean="0">
                <a:latin typeface="微软雅黑" panose="020B0503020204020204" pitchFamily="34" charset="-122"/>
                <a:ea typeface="微软雅黑" panose="020B0503020204020204" pitchFamily="34" charset="-122"/>
              </a:rPr>
              <a:t/>
            </a:r>
            <a:br>
              <a:rPr lang="en-US" altLang="zh-CN" sz="4800" dirty="0" smtClean="0">
                <a:latin typeface="微软雅黑" panose="020B0503020204020204" pitchFamily="34" charset="-122"/>
                <a:ea typeface="微软雅黑" panose="020B0503020204020204" pitchFamily="34" charset="-122"/>
              </a:rPr>
            </a:br>
            <a:r>
              <a:rPr lang="zh-CN" altLang="en-US" sz="4800" dirty="0" smtClean="0">
                <a:latin typeface="微软雅黑" panose="020B0503020204020204" pitchFamily="34" charset="-122"/>
                <a:ea typeface="微软雅黑" panose="020B0503020204020204" pitchFamily="34" charset="-122"/>
              </a:rPr>
              <a:t>敬请批评指正</a:t>
            </a:r>
            <a:endParaRPr lang="zh-CN" altLang="en-US" sz="4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83239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背景介绍</a:t>
            </a:r>
          </a:p>
        </p:txBody>
      </p:sp>
      <p:sp>
        <p:nvSpPr>
          <p:cNvPr id="6" name="灯片编号占位符 5"/>
          <p:cNvSpPr>
            <a:spLocks noGrp="1"/>
          </p:cNvSpPr>
          <p:nvPr>
            <p:ph type="sldNum" sz="quarter" idx="4"/>
          </p:nvPr>
        </p:nvSpPr>
        <p:spPr>
          <a:xfrm>
            <a:off x="7010400" y="6492875"/>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4</a:t>
            </a:fld>
            <a:endParaRPr lang="zh-CN" altLang="en-US" dirty="0"/>
          </a:p>
        </p:txBody>
      </p:sp>
      <p:sp>
        <p:nvSpPr>
          <p:cNvPr id="21" name="TextBox 3">
            <a:extLst>
              <a:ext uri="{FF2B5EF4-FFF2-40B4-BE49-F238E27FC236}">
                <a16:creationId xmlns:a16="http://schemas.microsoft.com/office/drawing/2014/main" xmlns="" id="{75A179F0-907B-CA4D-A12A-718C7A33002C}"/>
              </a:ext>
            </a:extLst>
          </p:cNvPr>
          <p:cNvSpPr txBox="1"/>
          <p:nvPr/>
        </p:nvSpPr>
        <p:spPr>
          <a:xfrm>
            <a:off x="136786" y="1639540"/>
            <a:ext cx="2742517" cy="5810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85750" indent="-285750">
              <a:lnSpc>
                <a:spcPct val="150000"/>
              </a:lnSpc>
              <a:buSzPct val="100000"/>
              <a:buChar char="❖"/>
              <a:defRPr>
                <a:latin typeface="Microsoft YaHei"/>
                <a:ea typeface="Microsoft YaHei"/>
                <a:cs typeface="Microsoft YaHei"/>
                <a:sym typeface="Microsoft YaHei"/>
              </a:defRPr>
            </a:pPr>
            <a:endParaRPr sz="2400" dirty="0"/>
          </a:p>
        </p:txBody>
      </p:sp>
      <p:pic>
        <p:nvPicPr>
          <p:cNvPr id="22" name="Picture 20" descr="Picture 20">
            <a:extLst>
              <a:ext uri="{FF2B5EF4-FFF2-40B4-BE49-F238E27FC236}">
                <a16:creationId xmlns:a16="http://schemas.microsoft.com/office/drawing/2014/main" xmlns="" id="{0C538658-F170-6441-9ACE-7C6D59DDB956}"/>
              </a:ext>
            </a:extLst>
          </p:cNvPr>
          <p:cNvPicPr>
            <a:picLocks noChangeAspect="1"/>
          </p:cNvPicPr>
          <p:nvPr/>
        </p:nvPicPr>
        <p:blipFill>
          <a:blip r:embed="rId3">
            <a:extLst/>
          </a:blip>
          <a:stretch>
            <a:fillRect/>
          </a:stretch>
        </p:blipFill>
        <p:spPr>
          <a:xfrm>
            <a:off x="230628" y="1477615"/>
            <a:ext cx="6264697" cy="3672409"/>
          </a:xfrm>
          <a:prstGeom prst="rect">
            <a:avLst/>
          </a:prstGeom>
          <a:ln w="12700">
            <a:miter lim="400000"/>
          </a:ln>
        </p:spPr>
      </p:pic>
      <p:sp>
        <p:nvSpPr>
          <p:cNvPr id="7" name="矩形 1">
            <a:extLst>
              <a:ext uri="{FF2B5EF4-FFF2-40B4-BE49-F238E27FC236}">
                <a16:creationId xmlns:a16="http://schemas.microsoft.com/office/drawing/2014/main" xmlns="" id="{4AA3A523-51A3-7A45-897A-BDCF6D08A84F}"/>
              </a:ext>
            </a:extLst>
          </p:cNvPr>
          <p:cNvSpPr/>
          <p:nvPr/>
        </p:nvSpPr>
        <p:spPr>
          <a:xfrm>
            <a:off x="6408035" y="2090172"/>
            <a:ext cx="2669289" cy="267765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lnSpc>
                <a:spcPct val="150000"/>
              </a:lnSpc>
              <a:buSzPct val="100000"/>
              <a:buChar char="❖"/>
              <a:defRPr>
                <a:latin typeface="Microsoft YaHei"/>
                <a:ea typeface="Microsoft YaHei"/>
                <a:cs typeface="Microsoft YaHei"/>
                <a:sym typeface="Microsoft YaHei"/>
              </a:defRPr>
            </a:pPr>
            <a:r>
              <a:rPr lang="en-US" altLang="zh-CN" sz="2400" dirty="0"/>
              <a:t>200mm </a:t>
            </a:r>
            <a:r>
              <a:rPr lang="zh-CN" altLang="en-US" sz="2400" dirty="0"/>
              <a:t>晶圆生产制造面临的主要问题之一：介电层气泡缺陷</a:t>
            </a:r>
          </a:p>
          <a:p>
            <a:endParaRPr lang="en-US" sz="2400" dirty="0"/>
          </a:p>
        </p:txBody>
      </p:sp>
    </p:spTree>
    <p:extLst>
      <p:ext uri="{BB962C8B-B14F-4D97-AF65-F5344CB8AC3E}">
        <p14:creationId xmlns:p14="http://schemas.microsoft.com/office/powerpoint/2010/main" val="15174042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6"/>
          <p:cNvSpPr>
            <a:spLocks noGrp="1" noChangeArrowheads="1"/>
          </p:cNvSpPr>
          <p:nvPr>
            <p:ph type="title"/>
          </p:nvPr>
        </p:nvSpPr>
        <p:spPr/>
        <p:txBody>
          <a:bodyPr/>
          <a:lstStyle/>
          <a:p>
            <a:r>
              <a:rPr lang="zh-CN" altLang="en-US" smtClean="0"/>
              <a:t>目录</a:t>
            </a:r>
            <a:endParaRPr lang="zh-CN" altLang="zh-CN" dirty="0"/>
          </a:p>
        </p:txBody>
      </p:sp>
      <p:sp>
        <p:nvSpPr>
          <p:cNvPr id="2" name="内容占位符 1"/>
          <p:cNvSpPr>
            <a:spLocks noGrp="1"/>
          </p:cNvSpPr>
          <p:nvPr>
            <p:ph idx="1"/>
          </p:nvPr>
        </p:nvSpPr>
        <p:spPr/>
        <p:txBody>
          <a:bodyPr/>
          <a:lstStyle/>
          <a:p>
            <a:r>
              <a:rPr lang="zh-CN" altLang="en-US" dirty="0" smtClean="0"/>
              <a:t>背景介绍</a:t>
            </a:r>
            <a:endParaRPr lang="en-US" altLang="zh-CN" dirty="0" smtClean="0"/>
          </a:p>
          <a:p>
            <a:r>
              <a:rPr lang="zh-CN" altLang="en-US" dirty="0" smtClean="0"/>
              <a:t>研究目的与意义</a:t>
            </a:r>
            <a:endParaRPr lang="en-US" altLang="zh-CN" dirty="0" smtClean="0"/>
          </a:p>
          <a:p>
            <a:r>
              <a:rPr lang="zh-CN" altLang="en-US" dirty="0" smtClean="0"/>
              <a:t>介电层气泡缺陷的特征</a:t>
            </a:r>
            <a:endParaRPr lang="en-US" altLang="zh-CN" dirty="0" smtClean="0"/>
          </a:p>
          <a:p>
            <a:r>
              <a:rPr lang="zh-CN" altLang="en-US" dirty="0" smtClean="0"/>
              <a:t>介电层气泡缺陷的失效机制以及解决方案</a:t>
            </a:r>
          </a:p>
          <a:p>
            <a:r>
              <a:rPr lang="zh-CN" altLang="en-US" dirty="0" smtClean="0"/>
              <a:t>总结与展望</a:t>
            </a:r>
          </a:p>
          <a:p>
            <a:endParaRPr lang="en-US" altLang="zh-CN" dirty="0"/>
          </a:p>
        </p:txBody>
      </p:sp>
      <p:sp>
        <p:nvSpPr>
          <p:cNvPr id="10" name="灯片编号占位符 9"/>
          <p:cNvSpPr>
            <a:spLocks noGrp="1"/>
          </p:cNvSpPr>
          <p:nvPr>
            <p:ph type="sldNum" sz="quarter" idx="4"/>
          </p:nvPr>
        </p:nvSpPr>
        <p:spPr/>
        <p:txBody>
          <a:bodyPr/>
          <a:lstStyle/>
          <a:p>
            <a:fld id="{70143B0C-38F1-43DA-9D8F-75DF5FB7F23F}" type="slidenum">
              <a:rPr lang="zh-CN" altLang="en-US" smtClean="0"/>
              <a:pPr/>
              <a:t>5</a:t>
            </a:fld>
            <a:endParaRPr lang="zh-CN" altLang="en-US" dirty="0"/>
          </a:p>
        </p:txBody>
      </p:sp>
      <p:sp>
        <p:nvSpPr>
          <p:cNvPr id="3" name="右箭头 2"/>
          <p:cNvSpPr/>
          <p:nvPr/>
        </p:nvSpPr>
        <p:spPr bwMode="auto">
          <a:xfrm>
            <a:off x="66675" y="1981200"/>
            <a:ext cx="447675" cy="266700"/>
          </a:xfrm>
          <a:prstGeom prst="rightArrow">
            <a:avLst/>
          </a:prstGeom>
          <a:solidFill>
            <a:srgbClr val="DDDDDD"/>
          </a:solidFill>
          <a:ln w="28575" cap="flat" cmpd="sng" algn="ctr">
            <a:solidFill>
              <a:srgbClr val="92270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000" tIns="46800" rIns="90000" bIns="4680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2707703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6"/>
          <p:cNvSpPr>
            <a:spLocks noGrp="1" noChangeArrowheads="1"/>
          </p:cNvSpPr>
          <p:nvPr>
            <p:ph type="title"/>
          </p:nvPr>
        </p:nvSpPr>
        <p:spPr/>
        <p:txBody>
          <a:bodyPr/>
          <a:lstStyle/>
          <a:p>
            <a:pPr lvl="0"/>
            <a:r>
              <a:rPr lang="zh-CN" altLang="en-US" dirty="0"/>
              <a:t>研究目的</a:t>
            </a:r>
            <a:endParaRPr lang="zh-CN" altLang="en-US" dirty="0"/>
          </a:p>
        </p:txBody>
      </p:sp>
      <p:sp>
        <p:nvSpPr>
          <p:cNvPr id="2" name="内容占位符 1"/>
          <p:cNvSpPr>
            <a:spLocks noGrp="1"/>
          </p:cNvSpPr>
          <p:nvPr>
            <p:ph idx="1"/>
          </p:nvPr>
        </p:nvSpPr>
        <p:spPr/>
        <p:txBody>
          <a:bodyPr/>
          <a:lstStyle/>
          <a:p>
            <a:pPr lvl="0"/>
            <a:r>
              <a:rPr lang="zh-CN" altLang="en-US" dirty="0"/>
              <a:t>认识介电层气泡缺陷特性</a:t>
            </a:r>
          </a:p>
          <a:p>
            <a:pPr lvl="0"/>
            <a:r>
              <a:rPr lang="zh-CN" altLang="en-US" dirty="0"/>
              <a:t>探索介电层气泡缺陷的失效机制</a:t>
            </a:r>
          </a:p>
          <a:p>
            <a:pPr lvl="0"/>
            <a:r>
              <a:rPr lang="zh-CN" altLang="en-US" dirty="0"/>
              <a:t>寻求易于在大规模生产中应用的介电层气泡缺陷的解决方案</a:t>
            </a:r>
          </a:p>
          <a:p>
            <a:endParaRPr lang="en-US" altLang="zh-CN" dirty="0"/>
          </a:p>
        </p:txBody>
      </p:sp>
      <p:sp>
        <p:nvSpPr>
          <p:cNvPr id="10" name="灯片编号占位符 9"/>
          <p:cNvSpPr>
            <a:spLocks noGrp="1"/>
          </p:cNvSpPr>
          <p:nvPr>
            <p:ph type="sldNum" sz="quarter" idx="4"/>
          </p:nvPr>
        </p:nvSpPr>
        <p:spPr/>
        <p:txBody>
          <a:bodyPr/>
          <a:lstStyle/>
          <a:p>
            <a:fld id="{70143B0C-38F1-43DA-9D8F-75DF5FB7F23F}" type="slidenum">
              <a:rPr lang="zh-CN" altLang="en-US" smtClean="0"/>
              <a:pPr/>
              <a:t>6</a:t>
            </a:fld>
            <a:endParaRPr lang="zh-CN" altLang="en-US" dirty="0"/>
          </a:p>
        </p:txBody>
      </p:sp>
    </p:spTree>
    <p:extLst>
      <p:ext uri="{BB962C8B-B14F-4D97-AF65-F5344CB8AC3E}">
        <p14:creationId xmlns:p14="http://schemas.microsoft.com/office/powerpoint/2010/main" val="12364567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研究意义</a:t>
            </a:r>
            <a:br>
              <a:rPr lang="zh-CN" altLang="en-US" dirty="0"/>
            </a:br>
            <a:endParaRPr lang="en-US" dirty="0"/>
          </a:p>
        </p:txBody>
      </p:sp>
      <p:sp>
        <p:nvSpPr>
          <p:cNvPr id="3" name="内容占位符 2"/>
          <p:cNvSpPr>
            <a:spLocks noGrp="1"/>
          </p:cNvSpPr>
          <p:nvPr>
            <p:ph idx="1"/>
          </p:nvPr>
        </p:nvSpPr>
        <p:spPr/>
        <p:txBody>
          <a:bodyPr/>
          <a:lstStyle/>
          <a:p>
            <a:pPr lvl="0"/>
            <a:r>
              <a:rPr lang="zh-CN" altLang="en-US" dirty="0"/>
              <a:t>解决</a:t>
            </a:r>
            <a:r>
              <a:rPr lang="en-US" altLang="zh-CN" dirty="0"/>
              <a:t>200mm</a:t>
            </a:r>
            <a:r>
              <a:rPr lang="zh-CN" altLang="en-US" dirty="0"/>
              <a:t>集成电路生产中的顽疾：介电层气泡缺陷问</a:t>
            </a:r>
            <a:r>
              <a:rPr lang="zh-CN" altLang="en-US" dirty="0" smtClean="0"/>
              <a:t>题</a:t>
            </a:r>
            <a:endParaRPr lang="en-US" altLang="zh-CN" dirty="0" smtClean="0"/>
          </a:p>
          <a:p>
            <a:pPr lvl="0"/>
            <a:r>
              <a:rPr lang="zh-CN" altLang="en-US" dirty="0" smtClean="0"/>
              <a:t>提</a:t>
            </a:r>
            <a:r>
              <a:rPr lang="zh-CN" altLang="en-US" dirty="0"/>
              <a:t>高产品质量和相关企业的生产良率</a:t>
            </a:r>
          </a:p>
          <a:p>
            <a:pPr lvl="0"/>
            <a:r>
              <a:rPr lang="zh-CN" altLang="en-US" dirty="0"/>
              <a:t>在探索介电层气泡缺陷失效机制和解决方案过程中加深对工艺特性以及整合需求的理解</a:t>
            </a:r>
          </a:p>
          <a:p>
            <a:endParaRPr lang="en-US" dirty="0"/>
          </a:p>
        </p:txBody>
      </p:sp>
      <p:sp>
        <p:nvSpPr>
          <p:cNvPr id="4" name="灯片编号占位符 3"/>
          <p:cNvSpPr>
            <a:spLocks noGrp="1"/>
          </p:cNvSpPr>
          <p:nvPr>
            <p:ph type="sldNum" sz="quarter" idx="4"/>
          </p:nvPr>
        </p:nvSpPr>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7</a:t>
            </a:fld>
            <a:endParaRPr lang="zh-CN" altLang="en-US" dirty="0"/>
          </a:p>
        </p:txBody>
      </p:sp>
    </p:spTree>
    <p:extLst>
      <p:ext uri="{BB962C8B-B14F-4D97-AF65-F5344CB8AC3E}">
        <p14:creationId xmlns:p14="http://schemas.microsoft.com/office/powerpoint/2010/main" val="10277901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6"/>
          <p:cNvSpPr>
            <a:spLocks noGrp="1" noChangeArrowheads="1"/>
          </p:cNvSpPr>
          <p:nvPr>
            <p:ph type="title"/>
          </p:nvPr>
        </p:nvSpPr>
        <p:spPr/>
        <p:txBody>
          <a:bodyPr/>
          <a:lstStyle/>
          <a:p>
            <a:r>
              <a:rPr lang="zh-CN" altLang="en-US" smtClean="0"/>
              <a:t>目录</a:t>
            </a:r>
            <a:endParaRPr lang="zh-CN" altLang="zh-CN" dirty="0"/>
          </a:p>
        </p:txBody>
      </p:sp>
      <p:sp>
        <p:nvSpPr>
          <p:cNvPr id="2" name="内容占位符 1"/>
          <p:cNvSpPr>
            <a:spLocks noGrp="1"/>
          </p:cNvSpPr>
          <p:nvPr>
            <p:ph idx="1"/>
          </p:nvPr>
        </p:nvSpPr>
        <p:spPr/>
        <p:txBody>
          <a:bodyPr/>
          <a:lstStyle/>
          <a:p>
            <a:r>
              <a:rPr lang="zh-CN" altLang="en-US" dirty="0" smtClean="0"/>
              <a:t>背景介绍</a:t>
            </a:r>
            <a:endParaRPr lang="en-US" altLang="zh-CN" dirty="0" smtClean="0"/>
          </a:p>
          <a:p>
            <a:r>
              <a:rPr lang="zh-CN" altLang="en-US" dirty="0" smtClean="0"/>
              <a:t>研究目的与意义</a:t>
            </a:r>
            <a:endParaRPr lang="en-US" altLang="zh-CN" dirty="0" smtClean="0"/>
          </a:p>
          <a:p>
            <a:r>
              <a:rPr lang="zh-CN" altLang="en-US" dirty="0" smtClean="0"/>
              <a:t>介电层气泡缺陷的特征</a:t>
            </a:r>
            <a:endParaRPr lang="en-US" altLang="zh-CN" dirty="0" smtClean="0"/>
          </a:p>
          <a:p>
            <a:r>
              <a:rPr lang="zh-CN" altLang="en-US" dirty="0" smtClean="0"/>
              <a:t>介电层气泡缺陷的失效机制以及解决方案</a:t>
            </a:r>
          </a:p>
          <a:p>
            <a:r>
              <a:rPr lang="zh-CN" altLang="en-US" dirty="0" smtClean="0"/>
              <a:t>总结与展望</a:t>
            </a:r>
          </a:p>
          <a:p>
            <a:endParaRPr lang="en-US" altLang="zh-CN" dirty="0"/>
          </a:p>
        </p:txBody>
      </p:sp>
      <p:sp>
        <p:nvSpPr>
          <p:cNvPr id="10" name="灯片编号占位符 9"/>
          <p:cNvSpPr>
            <a:spLocks noGrp="1"/>
          </p:cNvSpPr>
          <p:nvPr>
            <p:ph type="sldNum" sz="quarter" idx="4"/>
          </p:nvPr>
        </p:nvSpPr>
        <p:spPr/>
        <p:txBody>
          <a:bodyPr/>
          <a:lstStyle/>
          <a:p>
            <a:fld id="{70143B0C-38F1-43DA-9D8F-75DF5FB7F23F}" type="slidenum">
              <a:rPr lang="zh-CN" altLang="en-US" smtClean="0"/>
              <a:pPr/>
              <a:t>8</a:t>
            </a:fld>
            <a:endParaRPr lang="zh-CN" altLang="en-US" dirty="0"/>
          </a:p>
        </p:txBody>
      </p:sp>
      <p:sp>
        <p:nvSpPr>
          <p:cNvPr id="3" name="右箭头 2"/>
          <p:cNvSpPr/>
          <p:nvPr/>
        </p:nvSpPr>
        <p:spPr bwMode="auto">
          <a:xfrm>
            <a:off x="0" y="2505075"/>
            <a:ext cx="447675" cy="266700"/>
          </a:xfrm>
          <a:prstGeom prst="rightArrow">
            <a:avLst/>
          </a:prstGeom>
          <a:solidFill>
            <a:srgbClr val="DDDDDD"/>
          </a:solidFill>
          <a:ln w="28575" cap="flat" cmpd="sng" algn="ctr">
            <a:solidFill>
              <a:srgbClr val="92270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0000" tIns="46800" rIns="90000" bIns="4680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36060533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extLst>
              <p:ext uri="{D42A27DB-BD31-4B8C-83A1-F6EECF244321}">
                <p14:modId xmlns:p14="http://schemas.microsoft.com/office/powerpoint/2010/main" val="2555798384"/>
              </p:ext>
            </p:extLst>
          </p:nvPr>
        </p:nvGraphicFramePr>
        <p:xfrm>
          <a:off x="228280" y="5357016"/>
          <a:ext cx="8687437" cy="1459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标题 1"/>
          <p:cNvSpPr>
            <a:spLocks noGrp="1"/>
          </p:cNvSpPr>
          <p:nvPr>
            <p:ph type="title"/>
          </p:nvPr>
        </p:nvSpPr>
        <p:spPr>
          <a:xfrm>
            <a:off x="321282" y="179388"/>
            <a:ext cx="9144000" cy="688975"/>
          </a:xfrm>
        </p:spPr>
        <p:txBody>
          <a:bodyPr/>
          <a:lstStyle/>
          <a:p>
            <a:pPr>
              <a:lnSpc>
                <a:spcPct val="110000"/>
              </a:lnSpc>
              <a:spcBef>
                <a:spcPct val="20000"/>
              </a:spcBef>
              <a:buSzPct val="80000"/>
              <a:defRPr/>
            </a:pPr>
            <a:r>
              <a:rPr lang="zh-CN" altLang="en-US" dirty="0">
                <a:latin typeface="微软雅黑" panose="020B0503020204020204" pitchFamily="34" charset="-122"/>
                <a:ea typeface="微软雅黑" panose="020B0503020204020204" pitchFamily="34" charset="-122"/>
              </a:rPr>
              <a:t>介电层气泡缺陷的特征</a:t>
            </a:r>
            <a:endParaRPr lang="en-US" altLang="zh-CN" dirty="0">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4"/>
          </p:nvPr>
        </p:nvSpPr>
        <p:spPr>
          <a:xfrm>
            <a:off x="7010400" y="6472022"/>
            <a:ext cx="2133600" cy="365125"/>
          </a:xfrm>
        </p:spPr>
        <p:txBody>
          <a:bodyPr/>
          <a:lstStyle/>
          <a:p>
            <a:pPr fontAlgn="base">
              <a:spcBef>
                <a:spcPct val="0"/>
              </a:spcBef>
              <a:spcAft>
                <a:spcPct val="0"/>
              </a:spcAft>
            </a:pPr>
            <a:fld id="{70143B0C-38F1-43DA-9D8F-75DF5FB7F23F}" type="slidenum">
              <a:rPr lang="zh-CN" altLang="en-US" smtClean="0"/>
              <a:pPr fontAlgn="base">
                <a:spcBef>
                  <a:spcPct val="0"/>
                </a:spcBef>
                <a:spcAft>
                  <a:spcPct val="0"/>
                </a:spcAft>
              </a:pPr>
              <a:t>9</a:t>
            </a:fld>
            <a:endParaRPr lang="zh-CN" altLang="en-US" dirty="0"/>
          </a:p>
        </p:txBody>
      </p:sp>
      <p:pic>
        <p:nvPicPr>
          <p:cNvPr id="12" name="Picture 16" descr="Picture 16">
            <a:extLst>
              <a:ext uri="{FF2B5EF4-FFF2-40B4-BE49-F238E27FC236}">
                <a16:creationId xmlns:a16="http://schemas.microsoft.com/office/drawing/2014/main" xmlns="" id="{ABCC1525-956C-1C40-B7A4-5857E6166807}"/>
              </a:ext>
            </a:extLst>
          </p:cNvPr>
          <p:cNvPicPr>
            <a:picLocks noChangeAspect="1"/>
          </p:cNvPicPr>
          <p:nvPr/>
        </p:nvPicPr>
        <p:blipFill>
          <a:blip r:embed="rId8">
            <a:extLst/>
          </a:blip>
          <a:stretch>
            <a:fillRect/>
          </a:stretch>
        </p:blipFill>
        <p:spPr>
          <a:xfrm>
            <a:off x="4893282" y="868363"/>
            <a:ext cx="3702906" cy="2093857"/>
          </a:xfrm>
          <a:prstGeom prst="rect">
            <a:avLst/>
          </a:prstGeom>
          <a:ln w="12700">
            <a:miter lim="400000"/>
          </a:ln>
        </p:spPr>
      </p:pic>
      <p:pic>
        <p:nvPicPr>
          <p:cNvPr id="13" name="Picture 12">
            <a:extLst>
              <a:ext uri="{FF2B5EF4-FFF2-40B4-BE49-F238E27FC236}">
                <a16:creationId xmlns:a16="http://schemas.microsoft.com/office/drawing/2014/main" xmlns="" id="{C867BA9F-992C-CA4F-8BE5-77937CAA5F28}"/>
              </a:ext>
            </a:extLst>
          </p:cNvPr>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78766" y="963545"/>
            <a:ext cx="3693232" cy="1998675"/>
          </a:xfrm>
          <a:prstGeom prst="rect">
            <a:avLst/>
          </a:prstGeom>
          <a:noFill/>
          <a:ln>
            <a:noFill/>
          </a:ln>
        </p:spPr>
      </p:pic>
      <p:grpSp>
        <p:nvGrpSpPr>
          <p:cNvPr id="19" name="Group 18">
            <a:extLst>
              <a:ext uri="{FF2B5EF4-FFF2-40B4-BE49-F238E27FC236}">
                <a16:creationId xmlns:a16="http://schemas.microsoft.com/office/drawing/2014/main" xmlns="" id="{57E020B7-B113-C941-94D1-3B2ED4995BC1}"/>
              </a:ext>
            </a:extLst>
          </p:cNvPr>
          <p:cNvGrpSpPr/>
          <p:nvPr/>
        </p:nvGrpSpPr>
        <p:grpSpPr>
          <a:xfrm>
            <a:off x="1028212" y="3140727"/>
            <a:ext cx="3543785" cy="2183627"/>
            <a:chOff x="2255129" y="627533"/>
            <a:chExt cx="6552728" cy="3960442"/>
          </a:xfrm>
        </p:grpSpPr>
        <p:pic>
          <p:nvPicPr>
            <p:cNvPr id="20" name="Picture 16" descr="Picture 16">
              <a:extLst>
                <a:ext uri="{FF2B5EF4-FFF2-40B4-BE49-F238E27FC236}">
                  <a16:creationId xmlns:a16="http://schemas.microsoft.com/office/drawing/2014/main" xmlns="" id="{3688A951-0F31-DD4F-B8F7-70BE180E65A0}"/>
                </a:ext>
              </a:extLst>
            </p:cNvPr>
            <p:cNvPicPr>
              <a:picLocks noChangeAspect="1"/>
            </p:cNvPicPr>
            <p:nvPr/>
          </p:nvPicPr>
          <p:blipFill>
            <a:blip r:embed="rId10">
              <a:extLst/>
            </a:blip>
            <a:stretch>
              <a:fillRect/>
            </a:stretch>
          </p:blipFill>
          <p:spPr>
            <a:xfrm>
              <a:off x="2255129" y="627533"/>
              <a:ext cx="6552728" cy="3960442"/>
            </a:xfrm>
            <a:prstGeom prst="rect">
              <a:avLst/>
            </a:prstGeom>
            <a:ln w="12700">
              <a:miter lim="400000"/>
            </a:ln>
          </p:spPr>
        </p:pic>
        <p:sp>
          <p:nvSpPr>
            <p:cNvPr id="21" name="Rounded Rectangle 18">
              <a:extLst>
                <a:ext uri="{FF2B5EF4-FFF2-40B4-BE49-F238E27FC236}">
                  <a16:creationId xmlns:a16="http://schemas.microsoft.com/office/drawing/2014/main" xmlns="" id="{F83FF399-9828-EC47-AC5F-8721AB62E9FF}"/>
                </a:ext>
              </a:extLst>
            </p:cNvPr>
            <p:cNvSpPr/>
            <p:nvPr/>
          </p:nvSpPr>
          <p:spPr>
            <a:xfrm>
              <a:off x="3629319" y="4131592"/>
              <a:ext cx="4950981" cy="456383"/>
            </a:xfrm>
            <a:prstGeom prst="roundRect">
              <a:avLst>
                <a:gd name="adj" fmla="val 16667"/>
              </a:avLst>
            </a:prstGeom>
            <a:noFill/>
            <a:ln w="28575" cap="flat">
              <a:solidFill>
                <a:srgbClr val="FF0000"/>
              </a:solidFill>
              <a:prstDash val="dash"/>
              <a:miter lim="800000"/>
            </a:ln>
            <a:effectLst/>
          </p:spPr>
          <p:txBody>
            <a:bodyPr wrap="square" lIns="45719" tIns="45719" rIns="45719" bIns="45719" numCol="1" anchor="ctr">
              <a:noAutofit/>
            </a:bodyPr>
            <a:lstStyle/>
            <a:p>
              <a:pPr algn="ctr">
                <a:defRPr>
                  <a:solidFill>
                    <a:srgbClr val="FFFFFF"/>
                  </a:solidFill>
                </a:defRPr>
              </a:pPr>
              <a:endParaRPr/>
            </a:p>
          </p:txBody>
        </p:sp>
      </p:grpSp>
      <p:grpSp>
        <p:nvGrpSpPr>
          <p:cNvPr id="22" name="Group 14">
            <a:extLst>
              <a:ext uri="{FF2B5EF4-FFF2-40B4-BE49-F238E27FC236}">
                <a16:creationId xmlns:a16="http://schemas.microsoft.com/office/drawing/2014/main" xmlns="" id="{36047E23-CFBC-CE46-BEFE-89C986B7CD3E}"/>
              </a:ext>
            </a:extLst>
          </p:cNvPr>
          <p:cNvGrpSpPr/>
          <p:nvPr/>
        </p:nvGrpSpPr>
        <p:grpSpPr>
          <a:xfrm>
            <a:off x="4791919" y="3159453"/>
            <a:ext cx="3815416" cy="2164901"/>
            <a:chOff x="0" y="0"/>
            <a:chExt cx="4392486" cy="4041787"/>
          </a:xfrm>
        </p:grpSpPr>
        <p:pic>
          <p:nvPicPr>
            <p:cNvPr id="23" name="Picture 17" descr="Picture 17">
              <a:extLst>
                <a:ext uri="{FF2B5EF4-FFF2-40B4-BE49-F238E27FC236}">
                  <a16:creationId xmlns:a16="http://schemas.microsoft.com/office/drawing/2014/main" xmlns="" id="{CC0C9DA9-9A27-1042-8FC9-FBBCCD17B9E6}"/>
                </a:ext>
              </a:extLst>
            </p:cNvPr>
            <p:cNvPicPr>
              <a:picLocks noChangeAspect="1"/>
            </p:cNvPicPr>
            <p:nvPr/>
          </p:nvPicPr>
          <p:blipFill>
            <a:blip r:embed="rId11">
              <a:extLst/>
            </a:blip>
            <a:stretch>
              <a:fillRect/>
            </a:stretch>
          </p:blipFill>
          <p:spPr>
            <a:xfrm>
              <a:off x="104137" y="1022122"/>
              <a:ext cx="4276215" cy="3019666"/>
            </a:xfrm>
            <a:prstGeom prst="rect">
              <a:avLst/>
            </a:prstGeom>
            <a:ln w="12700" cap="flat">
              <a:noFill/>
              <a:miter lim="400000"/>
            </a:ln>
            <a:effectLst/>
          </p:spPr>
        </p:pic>
        <p:sp>
          <p:nvSpPr>
            <p:cNvPr id="24" name="Rounded Rectangle 18">
              <a:extLst>
                <a:ext uri="{FF2B5EF4-FFF2-40B4-BE49-F238E27FC236}">
                  <a16:creationId xmlns:a16="http://schemas.microsoft.com/office/drawing/2014/main" xmlns="" id="{F536BA7C-7331-214A-B639-160DF63D0C97}"/>
                </a:ext>
              </a:extLst>
            </p:cNvPr>
            <p:cNvSpPr/>
            <p:nvPr/>
          </p:nvSpPr>
          <p:spPr>
            <a:xfrm>
              <a:off x="0" y="2808312"/>
              <a:ext cx="4392486" cy="1233476"/>
            </a:xfrm>
            <a:prstGeom prst="roundRect">
              <a:avLst>
                <a:gd name="adj" fmla="val 16667"/>
              </a:avLst>
            </a:prstGeom>
            <a:noFill/>
            <a:ln w="28575" cap="flat">
              <a:solidFill>
                <a:srgbClr val="FF0000"/>
              </a:solidFill>
              <a:prstDash val="dash"/>
              <a:miter lim="800000"/>
            </a:ln>
            <a:effectLst/>
          </p:spPr>
          <p:txBody>
            <a:bodyPr wrap="square" lIns="45719" tIns="45719" rIns="45719" bIns="45719" numCol="1" anchor="ctr">
              <a:noAutofit/>
            </a:bodyPr>
            <a:lstStyle/>
            <a:p>
              <a:pPr algn="ctr">
                <a:defRPr>
                  <a:solidFill>
                    <a:srgbClr val="FFFFFF"/>
                  </a:solidFill>
                </a:defRPr>
              </a:pPr>
              <a:endParaRPr/>
            </a:p>
          </p:txBody>
        </p:sp>
        <p:pic>
          <p:nvPicPr>
            <p:cNvPr id="25" name="Picture 19" descr="Picture 19">
              <a:extLst>
                <a:ext uri="{FF2B5EF4-FFF2-40B4-BE49-F238E27FC236}">
                  <a16:creationId xmlns:a16="http://schemas.microsoft.com/office/drawing/2014/main" xmlns="" id="{B86D9A79-C0EA-284B-B7AD-F9A3EF98B87B}"/>
                </a:ext>
              </a:extLst>
            </p:cNvPr>
            <p:cNvPicPr>
              <a:picLocks noChangeAspect="1"/>
            </p:cNvPicPr>
            <p:nvPr/>
          </p:nvPicPr>
          <p:blipFill>
            <a:blip r:embed="rId12">
              <a:extLst/>
            </a:blip>
            <a:stretch>
              <a:fillRect/>
            </a:stretch>
          </p:blipFill>
          <p:spPr>
            <a:xfrm>
              <a:off x="104295" y="-1"/>
              <a:ext cx="4288192" cy="1037085"/>
            </a:xfrm>
            <a:prstGeom prst="rect">
              <a:avLst/>
            </a:prstGeom>
            <a:ln w="12700" cap="flat">
              <a:noFill/>
              <a:miter lim="400000"/>
            </a:ln>
            <a:effectLst/>
          </p:spPr>
        </p:pic>
      </p:grpSp>
      <p:pic>
        <p:nvPicPr>
          <p:cNvPr id="26" name="Picture 25">
            <a:extLst>
              <a:ext uri="{FF2B5EF4-FFF2-40B4-BE49-F238E27FC236}">
                <a16:creationId xmlns:a16="http://schemas.microsoft.com/office/drawing/2014/main" xmlns="" id="{72A3F752-F080-1040-BF32-94FF855F7305}"/>
              </a:ext>
            </a:extLst>
          </p:cNvPr>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337105" y="2192131"/>
            <a:ext cx="2469783" cy="1097607"/>
          </a:xfrm>
          <a:prstGeom prst="rect">
            <a:avLst/>
          </a:prstGeom>
          <a:noFill/>
          <a:ln>
            <a:noFill/>
          </a:ln>
        </p:spPr>
      </p:pic>
    </p:spTree>
    <p:extLst>
      <p:ext uri="{BB962C8B-B14F-4D97-AF65-F5344CB8AC3E}">
        <p14:creationId xmlns:p14="http://schemas.microsoft.com/office/powerpoint/2010/main" val="18371578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1_自定义设计方案">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华文新魏"/>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DDDDDD"/>
        </a:solidFill>
        <a:ln w="28575" cap="flat" cmpd="sng" algn="ctr">
          <a:solidFill>
            <a:srgbClr val="92270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2400" b="0" i="0" u="none" strike="noStrike" cap="none" normalizeH="0" baseline="0" smtClean="0">
            <a:ln>
              <a:noFill/>
            </a:ln>
            <a:solidFill>
              <a:schemeClr val="tx1"/>
            </a:solidFill>
            <a:effectLst/>
            <a:latin typeface="Arial" charset="0"/>
            <a:ea typeface="黑体" pitchFamily="2" charset="-122"/>
          </a:defRPr>
        </a:defPPr>
      </a:lstStyle>
    </a:spDef>
    <a:lnDef>
      <a:spPr bwMode="auto">
        <a:xfrm>
          <a:off x="0" y="0"/>
          <a:ext cx="1" cy="1"/>
        </a:xfrm>
        <a:custGeom>
          <a:avLst/>
          <a:gdLst/>
          <a:ahLst/>
          <a:cxnLst/>
          <a:rect l="0" t="0" r="0" b="0"/>
          <a:pathLst/>
        </a:custGeom>
        <a:solidFill>
          <a:srgbClr val="DDDDDD"/>
        </a:solidFill>
        <a:ln w="28575" cap="flat" cmpd="sng" algn="ctr">
          <a:solidFill>
            <a:srgbClr val="92270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2400" b="0" i="0" u="none" strike="noStrike" cap="none" normalizeH="0" baseline="0" smtClean="0">
            <a:ln>
              <a:noFill/>
            </a:ln>
            <a:solidFill>
              <a:schemeClr val="tx1"/>
            </a:solidFill>
            <a:effectLst/>
            <a:latin typeface="Arial" charset="0"/>
            <a:ea typeface="黑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3240</TotalTime>
  <Words>1961</Words>
  <Application>Microsoft Office PowerPoint</Application>
  <PresentationFormat>全屏显示(4:3)</PresentationFormat>
  <Paragraphs>144</Paragraphs>
  <Slides>30</Slides>
  <Notes>28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30</vt:i4>
      </vt:variant>
    </vt:vector>
  </HeadingPairs>
  <TitlesOfParts>
    <vt:vector size="40" baseType="lpstr">
      <vt:lpstr>黑体</vt:lpstr>
      <vt:lpstr>华文新魏</vt:lpstr>
      <vt:lpstr>宋体</vt:lpstr>
      <vt:lpstr>Microsoft YaHei</vt:lpstr>
      <vt:lpstr>Microsoft YaHei</vt:lpstr>
      <vt:lpstr>Arial</vt:lpstr>
      <vt:lpstr>Calibri</vt:lpstr>
      <vt:lpstr>Times New Roman</vt:lpstr>
      <vt:lpstr>Wingdings</vt:lpstr>
      <vt:lpstr>1_自定义设计方案</vt:lpstr>
      <vt:lpstr>0.11~0.18µm集成电路制造当中介电层气泡缺陷研究</vt:lpstr>
      <vt:lpstr>大纲</vt:lpstr>
      <vt:lpstr>背景介绍</vt:lpstr>
      <vt:lpstr>背景介绍</vt:lpstr>
      <vt:lpstr>目录</vt:lpstr>
      <vt:lpstr>研究目的</vt:lpstr>
      <vt:lpstr>研究意义 </vt:lpstr>
      <vt:lpstr>目录</vt:lpstr>
      <vt:lpstr>介电层气泡缺陷的特征</vt:lpstr>
      <vt:lpstr>介电层气泡起始位置：富硅氧化层</vt:lpstr>
      <vt:lpstr>介电层气泡外层结构：无顶层金属导线</vt:lpstr>
      <vt:lpstr>目录</vt:lpstr>
      <vt:lpstr>缺陷和产品的介电层结构相关</vt:lpstr>
      <vt:lpstr>差异薄膜氧化层物理特性测试</vt:lpstr>
      <vt:lpstr>差异薄膜氧化层热膨胀效果测试</vt:lpstr>
      <vt:lpstr>掺氟硅玻璃中氟元素的性质</vt:lpstr>
      <vt:lpstr>实效模型</vt:lpstr>
      <vt:lpstr>解决方案效果检验方法-七次高温老化</vt:lpstr>
      <vt:lpstr>解决方案：降低或者去除介电层中的氟元素</vt:lpstr>
      <vt:lpstr>解决方案：增强防御能力</vt:lpstr>
      <vt:lpstr>解决方案：增强防御能力</vt:lpstr>
      <vt:lpstr>解决方案：增强防御能力效果确认</vt:lpstr>
      <vt:lpstr>解决方案实验产品电性以及良率测试</vt:lpstr>
      <vt:lpstr>解决方案的安全制程管控范围</vt:lpstr>
      <vt:lpstr>解决方案大规模应用效果确认</vt:lpstr>
      <vt:lpstr>目录</vt:lpstr>
      <vt:lpstr>结论</vt:lpstr>
      <vt:lpstr>展望</vt:lpstr>
      <vt:lpstr>致谢</vt:lpstr>
      <vt:lpstr>谢 谢！ 敬请批评指正</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多孔双相钙磷复合陶瓷的制备 及其生物医学性能研究</dc:title>
  <dc:creator>Personal</dc:creator>
  <cp:lastModifiedBy>Franklin 中国航发和上海交通大学</cp:lastModifiedBy>
  <cp:revision>302</cp:revision>
  <dcterms:created xsi:type="dcterms:W3CDTF">2015-04-17T12:57:04Z</dcterms:created>
  <dcterms:modified xsi:type="dcterms:W3CDTF">2019-12-20T05:14:05Z</dcterms:modified>
</cp:coreProperties>
</file>