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37"/>
  </p:notesMasterIdLst>
  <p:handoutMasterIdLst>
    <p:handoutMasterId r:id="rId38"/>
  </p:handoutMasterIdLst>
  <p:sldIdLst>
    <p:sldId id="256" r:id="rId2"/>
    <p:sldId id="257" r:id="rId3"/>
    <p:sldId id="282" r:id="rId4"/>
    <p:sldId id="283" r:id="rId5"/>
    <p:sldId id="284" r:id="rId6"/>
    <p:sldId id="311" r:id="rId7"/>
    <p:sldId id="285" r:id="rId8"/>
    <p:sldId id="271" r:id="rId9"/>
    <p:sldId id="286" r:id="rId10"/>
    <p:sldId id="287" r:id="rId11"/>
    <p:sldId id="288" r:id="rId12"/>
    <p:sldId id="259" r:id="rId13"/>
    <p:sldId id="312" r:id="rId14"/>
    <p:sldId id="324" r:id="rId15"/>
    <p:sldId id="317" r:id="rId16"/>
    <p:sldId id="323" r:id="rId17"/>
    <p:sldId id="325" r:id="rId18"/>
    <p:sldId id="313" r:id="rId19"/>
    <p:sldId id="315" r:id="rId20"/>
    <p:sldId id="289" r:id="rId21"/>
    <p:sldId id="314" r:id="rId22"/>
    <p:sldId id="293" r:id="rId23"/>
    <p:sldId id="316" r:id="rId24"/>
    <p:sldId id="326" r:id="rId25"/>
    <p:sldId id="274" r:id="rId26"/>
    <p:sldId id="276" r:id="rId27"/>
    <p:sldId id="318" r:id="rId28"/>
    <p:sldId id="319" r:id="rId29"/>
    <p:sldId id="320" r:id="rId30"/>
    <p:sldId id="321" r:id="rId31"/>
    <p:sldId id="296" r:id="rId32"/>
    <p:sldId id="298" r:id="rId33"/>
    <p:sldId id="303" r:id="rId34"/>
    <p:sldId id="304" r:id="rId35"/>
    <p:sldId id="266" r:id="rId36"/>
  </p:sldIdLst>
  <p:sldSz cx="9144000" cy="5143500" type="screen16x9"/>
  <p:notesSz cx="9926638" cy="679767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32FF"/>
    <a:srgbClr val="4F81BD"/>
    <a:srgbClr val="CB97FF"/>
    <a:srgbClr val="441D61"/>
    <a:srgbClr val="5D2884"/>
    <a:srgbClr val="FF65FF"/>
    <a:srgbClr val="CC3399"/>
    <a:srgbClr val="4070AA"/>
    <a:srgbClr val="7099CA"/>
    <a:srgbClr val="79797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747" autoAdjust="0"/>
    <p:restoredTop sz="94660"/>
  </p:normalViewPr>
  <p:slideViewPr>
    <p:cSldViewPr>
      <p:cViewPr>
        <p:scale>
          <a:sx n="109" d="100"/>
          <a:sy n="109" d="100"/>
        </p:scale>
        <p:origin x="1800" y="1120"/>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Sheet1!$D$1</c:f>
              <c:strCache>
                <c:ptCount val="1"/>
                <c:pt idx="0">
                  <c:v>Percentage</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2F4D-344A-8247-D8924931792B}"/>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2F4D-344A-8247-D8924931792B}"/>
              </c:ext>
            </c:extLst>
          </c:dPt>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val>
            <c:numRef>
              <c:f>Sheet1!$D$2:$D$3</c:f>
              <c:numCache>
                <c:formatCode>0.00%</c:formatCode>
                <c:ptCount val="2"/>
                <c:pt idx="0">
                  <c:v>0.70899999999999996</c:v>
                </c:pt>
                <c:pt idx="1">
                  <c:v>0.29099999999999998</c:v>
                </c:pt>
              </c:numCache>
            </c:numRef>
          </c:val>
          <c:extLst>
            <c:ext xmlns:c16="http://schemas.microsoft.com/office/drawing/2014/chart" uri="{C3380CC4-5D6E-409C-BE32-E72D297353CC}">
              <c16:uniqueId val="{00000004-2F4D-344A-8247-D8924931792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4301543" cy="339884"/>
          </a:xfrm>
          <a:prstGeom prst="rect">
            <a:avLst/>
          </a:prstGeom>
        </p:spPr>
        <p:txBody>
          <a:bodyPr vert="horz" lIns="91440" tIns="45720" rIns="91440" bIns="45720" rtlCol="0"/>
          <a:lstStyle>
            <a:lvl1pPr algn="l">
              <a:defRPr sz="1200"/>
            </a:lvl1pPr>
          </a:lstStyle>
          <a:p>
            <a:endParaRPr kumimoji="1" lang="ja-JP" altLang="en-US"/>
          </a:p>
        </p:txBody>
      </p:sp>
      <p:sp>
        <p:nvSpPr>
          <p:cNvPr id="3" name="日期占位符 2"/>
          <p:cNvSpPr>
            <a:spLocks noGrp="1"/>
          </p:cNvSpPr>
          <p:nvPr>
            <p:ph type="dt" sz="quarter" idx="1"/>
          </p:nvPr>
        </p:nvSpPr>
        <p:spPr>
          <a:xfrm>
            <a:off x="5622798" y="0"/>
            <a:ext cx="4301543" cy="339884"/>
          </a:xfrm>
          <a:prstGeom prst="rect">
            <a:avLst/>
          </a:prstGeom>
        </p:spPr>
        <p:txBody>
          <a:bodyPr vert="horz" lIns="91440" tIns="45720" rIns="91440" bIns="45720" rtlCol="0"/>
          <a:lstStyle>
            <a:lvl1pPr algn="r">
              <a:defRPr sz="1200"/>
            </a:lvl1pPr>
          </a:lstStyle>
          <a:p>
            <a:fld id="{E5DF8975-2727-4F1E-A38B-0B5D0720F46D}" type="datetimeFigureOut">
              <a:rPr kumimoji="1" lang="ja-JP" altLang="en-US" smtClean="0"/>
              <a:t>2019/12/12</a:t>
            </a:fld>
            <a:endParaRPr kumimoji="1" lang="ja-JP" altLang="en-US"/>
          </a:p>
        </p:txBody>
      </p:sp>
      <p:sp>
        <p:nvSpPr>
          <p:cNvPr id="4" name="页脚占位符 3"/>
          <p:cNvSpPr>
            <a:spLocks noGrp="1"/>
          </p:cNvSpPr>
          <p:nvPr>
            <p:ph type="ftr" sz="quarter" idx="2"/>
          </p:nvPr>
        </p:nvSpPr>
        <p:spPr>
          <a:xfrm>
            <a:off x="0" y="6456612"/>
            <a:ext cx="4301543" cy="339884"/>
          </a:xfrm>
          <a:prstGeom prst="rect">
            <a:avLst/>
          </a:prstGeom>
        </p:spPr>
        <p:txBody>
          <a:bodyPr vert="horz" lIns="91440" tIns="45720" rIns="91440" bIns="45720" rtlCol="0" anchor="b"/>
          <a:lstStyle>
            <a:lvl1pPr algn="l">
              <a:defRPr sz="1200"/>
            </a:lvl1pPr>
          </a:lstStyle>
          <a:p>
            <a:endParaRPr kumimoji="1" lang="ja-JP" altLang="en-US"/>
          </a:p>
        </p:txBody>
      </p:sp>
      <p:sp>
        <p:nvSpPr>
          <p:cNvPr id="5" name="灯片编号占位符 4"/>
          <p:cNvSpPr>
            <a:spLocks noGrp="1"/>
          </p:cNvSpPr>
          <p:nvPr>
            <p:ph type="sldNum" sz="quarter" idx="3"/>
          </p:nvPr>
        </p:nvSpPr>
        <p:spPr>
          <a:xfrm>
            <a:off x="5622798" y="6456612"/>
            <a:ext cx="4301543" cy="339884"/>
          </a:xfrm>
          <a:prstGeom prst="rect">
            <a:avLst/>
          </a:prstGeom>
        </p:spPr>
        <p:txBody>
          <a:bodyPr vert="horz" lIns="91440" tIns="45720" rIns="91440" bIns="45720" rtlCol="0" anchor="b"/>
          <a:lstStyle>
            <a:lvl1pPr algn="r">
              <a:defRPr sz="1200"/>
            </a:lvl1pPr>
          </a:lstStyle>
          <a:p>
            <a:fld id="{9D979A33-94D9-4CAA-AD60-6EE41C4B4B32}" type="slidenum">
              <a:rPr kumimoji="1" lang="ja-JP" altLang="en-US" smtClean="0"/>
              <a:t>‹#›</a:t>
            </a:fld>
            <a:endParaRPr kumimoji="1" lang="ja-JP" altLang="en-US"/>
          </a:p>
        </p:txBody>
      </p:sp>
    </p:spTree>
    <p:extLst>
      <p:ext uri="{BB962C8B-B14F-4D97-AF65-F5344CB8AC3E}">
        <p14:creationId xmlns:p14="http://schemas.microsoft.com/office/powerpoint/2010/main" val="7166317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4301543" cy="339884"/>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5622798" y="0"/>
            <a:ext cx="4301543" cy="339884"/>
          </a:xfrm>
          <a:prstGeom prst="rect">
            <a:avLst/>
          </a:prstGeom>
        </p:spPr>
        <p:txBody>
          <a:bodyPr vert="horz" lIns="91440" tIns="45720" rIns="91440" bIns="45720" rtlCol="0"/>
          <a:lstStyle>
            <a:lvl1pPr algn="r">
              <a:defRPr sz="1200"/>
            </a:lvl1pPr>
          </a:lstStyle>
          <a:p>
            <a:fld id="{7B9479E7-30D0-495B-949A-0657441ED612}" type="datetimeFigureOut">
              <a:rPr lang="zh-CN" altLang="en-US" smtClean="0"/>
              <a:t>2019/12/12</a:t>
            </a:fld>
            <a:endParaRPr lang="zh-CN" altLang="en-US"/>
          </a:p>
        </p:txBody>
      </p:sp>
      <p:sp>
        <p:nvSpPr>
          <p:cNvPr id="4" name="幻灯片图像占位符 3"/>
          <p:cNvSpPr>
            <a:spLocks noGrp="1" noRot="1" noChangeAspect="1"/>
          </p:cNvSpPr>
          <p:nvPr>
            <p:ph type="sldImg" idx="2"/>
          </p:nvPr>
        </p:nvSpPr>
        <p:spPr>
          <a:xfrm>
            <a:off x="2697163" y="509588"/>
            <a:ext cx="4532312" cy="254952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992664" y="3228896"/>
            <a:ext cx="7941310" cy="30589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6456612"/>
            <a:ext cx="4301543" cy="339884"/>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5622798" y="6456612"/>
            <a:ext cx="4301543" cy="339884"/>
          </a:xfrm>
          <a:prstGeom prst="rect">
            <a:avLst/>
          </a:prstGeom>
        </p:spPr>
        <p:txBody>
          <a:bodyPr vert="horz" lIns="91440" tIns="45720" rIns="91440" bIns="45720" rtlCol="0" anchor="b"/>
          <a:lstStyle>
            <a:lvl1pPr algn="r">
              <a:defRPr sz="1200"/>
            </a:lvl1pPr>
          </a:lstStyle>
          <a:p>
            <a:fld id="{1A1DB130-613E-4E78-9337-D0A6FC941270}" type="slidenum">
              <a:rPr lang="zh-CN" altLang="en-US" smtClean="0"/>
              <a:t>‹#›</a:t>
            </a:fld>
            <a:endParaRPr lang="zh-CN" altLang="en-US"/>
          </a:p>
        </p:txBody>
      </p:sp>
    </p:spTree>
    <p:extLst>
      <p:ext uri="{BB962C8B-B14F-4D97-AF65-F5344CB8AC3E}">
        <p14:creationId xmlns:p14="http://schemas.microsoft.com/office/powerpoint/2010/main" val="18646886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ja-JP" altLang="en-US" dirty="0"/>
          </a:p>
        </p:txBody>
      </p:sp>
      <p:sp>
        <p:nvSpPr>
          <p:cNvPr id="4" name="灯片编号占位符 3"/>
          <p:cNvSpPr>
            <a:spLocks noGrp="1"/>
          </p:cNvSpPr>
          <p:nvPr>
            <p:ph type="sldNum" sz="quarter" idx="10"/>
          </p:nvPr>
        </p:nvSpPr>
        <p:spPr/>
        <p:txBody>
          <a:bodyPr/>
          <a:lstStyle/>
          <a:p>
            <a:fld id="{51794F20-E6ED-41F4-BF82-1C27082E53FE}" type="slidenum">
              <a:rPr lang="en-US" smtClean="0"/>
              <a:pPr/>
              <a:t>25</a:t>
            </a:fld>
            <a:endParaRPr lang="en-US"/>
          </a:p>
        </p:txBody>
      </p:sp>
    </p:spTree>
    <p:extLst>
      <p:ext uri="{BB962C8B-B14F-4D97-AF65-F5344CB8AC3E}">
        <p14:creationId xmlns:p14="http://schemas.microsoft.com/office/powerpoint/2010/main" val="8509905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A1DB130-613E-4E78-9337-D0A6FC941270}" type="slidenum">
              <a:rPr lang="zh-CN" altLang="en-US" smtClean="0"/>
              <a:t>35</a:t>
            </a:fld>
            <a:endParaRPr lang="zh-CN" altLang="en-US"/>
          </a:p>
        </p:txBody>
      </p:sp>
    </p:spTree>
    <p:extLst>
      <p:ext uri="{BB962C8B-B14F-4D97-AF65-F5344CB8AC3E}">
        <p14:creationId xmlns:p14="http://schemas.microsoft.com/office/powerpoint/2010/main" val="41208452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B015CE-526C-6C41-B263-5A3D2AB769CC}"/>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02D9E922-4AD5-F243-A43C-9694F1BE917A}"/>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95D5F33B-400A-8740-B517-7C8561593BAA}"/>
              </a:ext>
            </a:extLst>
          </p:cNvPr>
          <p:cNvSpPr>
            <a:spLocks noGrp="1"/>
          </p:cNvSpPr>
          <p:nvPr>
            <p:ph type="dt" sz="half" idx="10"/>
          </p:nvPr>
        </p:nvSpPr>
        <p:spPr/>
        <p:txBody>
          <a:bodyPr/>
          <a:lstStyle/>
          <a:p>
            <a:fld id="{530820CF-B880-4189-942D-D702A7CBA730}" type="datetimeFigureOut">
              <a:rPr lang="zh-CN" altLang="en-US" smtClean="0"/>
              <a:t>2019/12/12</a:t>
            </a:fld>
            <a:endParaRPr lang="zh-CN" altLang="en-US"/>
          </a:p>
        </p:txBody>
      </p:sp>
      <p:sp>
        <p:nvSpPr>
          <p:cNvPr id="5" name="Footer Placeholder 4">
            <a:extLst>
              <a:ext uri="{FF2B5EF4-FFF2-40B4-BE49-F238E27FC236}">
                <a16:creationId xmlns:a16="http://schemas.microsoft.com/office/drawing/2014/main" id="{CC3CD32B-9DD8-984E-B4FA-CD25A2A1EC37}"/>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AEFF65B6-5FE3-0344-BADF-5CE161CAAF47}"/>
              </a:ext>
            </a:extLst>
          </p:cNvPr>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3555367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78B26C-7CA9-F848-B261-73D1584A33F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D5C0D84-96BB-E140-BB31-0F44CBF23B9C}"/>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E32518C-1DFA-B642-A1D5-CC4A139D1D54}"/>
              </a:ext>
            </a:extLst>
          </p:cNvPr>
          <p:cNvSpPr>
            <a:spLocks noGrp="1"/>
          </p:cNvSpPr>
          <p:nvPr>
            <p:ph type="dt" sz="half" idx="10"/>
          </p:nvPr>
        </p:nvSpPr>
        <p:spPr/>
        <p:txBody>
          <a:bodyPr/>
          <a:lstStyle/>
          <a:p>
            <a:fld id="{530820CF-B880-4189-942D-D702A7CBA730}" type="datetimeFigureOut">
              <a:rPr lang="zh-CN" altLang="en-US" smtClean="0"/>
              <a:t>2019/12/12</a:t>
            </a:fld>
            <a:endParaRPr lang="zh-CN" altLang="en-US"/>
          </a:p>
        </p:txBody>
      </p:sp>
      <p:sp>
        <p:nvSpPr>
          <p:cNvPr id="5" name="Footer Placeholder 4">
            <a:extLst>
              <a:ext uri="{FF2B5EF4-FFF2-40B4-BE49-F238E27FC236}">
                <a16:creationId xmlns:a16="http://schemas.microsoft.com/office/drawing/2014/main" id="{558D3F75-5201-D54C-944F-1EB93D163B3A}"/>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9F7AAF9F-CE23-7F42-AECD-D83242FF0784}"/>
              </a:ext>
            </a:extLst>
          </p:cNvPr>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8827117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C1CD66F-DD0D-E64C-A718-E00148DF05E5}"/>
              </a:ext>
            </a:extLst>
          </p:cNvPr>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213FC72-F412-EF44-8229-A5822169792F}"/>
              </a:ext>
            </a:extLst>
          </p:cNvPr>
          <p:cNvSpPr>
            <a:spLocks noGrp="1"/>
          </p:cNvSpPr>
          <p:nvPr>
            <p:ph type="body" orient="vert" idx="1"/>
          </p:nvPr>
        </p:nvSpPr>
        <p:spPr>
          <a:xfrm>
            <a:off x="628650" y="273844"/>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5DCFCEE-09DE-0643-B2A5-8F102A2AA33F}"/>
              </a:ext>
            </a:extLst>
          </p:cNvPr>
          <p:cNvSpPr>
            <a:spLocks noGrp="1"/>
          </p:cNvSpPr>
          <p:nvPr>
            <p:ph type="dt" sz="half" idx="10"/>
          </p:nvPr>
        </p:nvSpPr>
        <p:spPr/>
        <p:txBody>
          <a:bodyPr/>
          <a:lstStyle/>
          <a:p>
            <a:fld id="{530820CF-B880-4189-942D-D702A7CBA730}" type="datetimeFigureOut">
              <a:rPr lang="zh-CN" altLang="en-US" smtClean="0"/>
              <a:t>2019/12/12</a:t>
            </a:fld>
            <a:endParaRPr lang="zh-CN" altLang="en-US"/>
          </a:p>
        </p:txBody>
      </p:sp>
      <p:sp>
        <p:nvSpPr>
          <p:cNvPr id="5" name="Footer Placeholder 4">
            <a:extLst>
              <a:ext uri="{FF2B5EF4-FFF2-40B4-BE49-F238E27FC236}">
                <a16:creationId xmlns:a16="http://schemas.microsoft.com/office/drawing/2014/main" id="{4B1F652D-CB57-2A45-9449-7C9053DCD74F}"/>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0BCD6F86-7832-7B49-9BB2-74158563B0E6}"/>
              </a:ext>
            </a:extLst>
          </p:cNvPr>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9636059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Large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57200" y="897984"/>
            <a:ext cx="8229600" cy="3780000"/>
          </a:xfrm>
          <a:prstGeom prst="rect">
            <a:avLst/>
          </a:prstGeom>
        </p:spPr>
        <p:txBody>
          <a:bodyPr>
            <a:normAutofit/>
          </a:bodyPr>
          <a:lstStyle>
            <a:lvl1pPr>
              <a:buClr>
                <a:srgbClr val="67508F"/>
              </a:buClr>
              <a:buSzPct val="70000"/>
              <a:buFont typeface="Wingdings 3" pitchFamily="18" charset="2"/>
              <a:buChar char="u"/>
              <a:defRPr sz="1800" b="1">
                <a:solidFill>
                  <a:schemeClr val="tx1">
                    <a:lumMod val="85000"/>
                    <a:lumOff val="15000"/>
                  </a:schemeClr>
                </a:solidFill>
                <a:latin typeface="+mn-lt"/>
                <a:ea typeface="黑体" pitchFamily="2" charset="-122"/>
              </a:defRPr>
            </a:lvl1pPr>
            <a:lvl2pPr>
              <a:buClr>
                <a:srgbClr val="67508F"/>
              </a:buClr>
              <a:buFont typeface="Arial" pitchFamily="34" charset="0"/>
              <a:buChar char="–"/>
              <a:defRPr sz="1500" b="1">
                <a:solidFill>
                  <a:schemeClr val="tx1">
                    <a:lumMod val="85000"/>
                    <a:lumOff val="15000"/>
                  </a:schemeClr>
                </a:solidFill>
                <a:latin typeface="+mn-lt"/>
                <a:ea typeface="黑体" pitchFamily="2" charset="-122"/>
              </a:defRPr>
            </a:lvl2pPr>
            <a:lvl3pPr>
              <a:buClr>
                <a:srgbClr val="67508F"/>
              </a:buClr>
              <a:defRPr sz="1350" b="1">
                <a:solidFill>
                  <a:schemeClr val="tx1">
                    <a:lumMod val="85000"/>
                    <a:lumOff val="15000"/>
                  </a:schemeClr>
                </a:solidFill>
                <a:latin typeface="+mn-lt"/>
                <a:ea typeface="黑体" pitchFamily="2" charset="-122"/>
              </a:defRPr>
            </a:lvl3pPr>
            <a:lvl4pPr>
              <a:buClr>
                <a:srgbClr val="67508F"/>
              </a:buClr>
              <a:buFont typeface="黑体" pitchFamily="2" charset="-122"/>
              <a:buChar char="‐"/>
              <a:defRPr sz="1200" b="1">
                <a:solidFill>
                  <a:schemeClr val="tx1">
                    <a:lumMod val="85000"/>
                    <a:lumOff val="15000"/>
                  </a:schemeClr>
                </a:solidFill>
                <a:latin typeface="+mn-lt"/>
                <a:ea typeface="黑体" pitchFamily="2" charset="-122"/>
              </a:defRPr>
            </a:lvl4pPr>
            <a:lvl5pPr>
              <a:buClr>
                <a:srgbClr val="67508F"/>
              </a:buClr>
              <a:buFont typeface="Arial" pitchFamily="34" charset="0"/>
              <a:buChar char="»"/>
              <a:defRPr sz="1200" b="1">
                <a:solidFill>
                  <a:schemeClr val="tx1">
                    <a:lumMod val="85000"/>
                    <a:lumOff val="15000"/>
                  </a:schemeClr>
                </a:solidFill>
                <a:latin typeface="+mn-lt"/>
                <a:ea typeface="黑体" pitchFamily="2" charset="-122"/>
              </a:defRPr>
            </a:lvl5pPr>
          </a:lstStyle>
          <a:p>
            <a:pPr lvl="0"/>
            <a:r>
              <a:rPr lang="en-US" altLang="zh-CN" dirty="0"/>
              <a:t>Click to add text</a:t>
            </a:r>
            <a:endParaRPr lang="zh-CN" altLang="en-US" dirty="0"/>
          </a:p>
          <a:p>
            <a:pPr lvl="1"/>
            <a:r>
              <a:rPr lang="en-US" altLang="zh-CN" dirty="0"/>
              <a:t>Second level</a:t>
            </a:r>
            <a:endParaRPr lang="zh-CN" altLang="en-US" dirty="0"/>
          </a:p>
          <a:p>
            <a:pPr lvl="2"/>
            <a:r>
              <a:rPr lang="en-US" altLang="zh-CN" dirty="0"/>
              <a:t>Third level</a:t>
            </a:r>
            <a:endParaRPr lang="zh-CN" altLang="en-US" dirty="0"/>
          </a:p>
          <a:p>
            <a:pPr lvl="3"/>
            <a:r>
              <a:rPr lang="en-US" altLang="zh-CN" dirty="0"/>
              <a:t>Fourth level</a:t>
            </a:r>
            <a:endParaRPr lang="zh-CN" altLang="en-US" dirty="0"/>
          </a:p>
          <a:p>
            <a:pPr lvl="4"/>
            <a:r>
              <a:rPr lang="en-US" altLang="zh-CN" dirty="0"/>
              <a:t>Fifth level</a:t>
            </a:r>
            <a:endParaRPr lang="zh-CN" altLang="en-US" dirty="0"/>
          </a:p>
        </p:txBody>
      </p:sp>
      <p:sp>
        <p:nvSpPr>
          <p:cNvPr id="7" name="Title 6"/>
          <p:cNvSpPr>
            <a:spLocks noGrp="1"/>
          </p:cNvSpPr>
          <p:nvPr>
            <p:ph type="title"/>
          </p:nvPr>
        </p:nvSpPr>
        <p:spPr>
          <a:xfrm>
            <a:off x="457200" y="0"/>
            <a:ext cx="8229600" cy="702000"/>
          </a:xfrm>
          <a:prstGeom prst="rect">
            <a:avLst/>
          </a:prstGeom>
        </p:spPr>
        <p:txBody>
          <a:bodyPr anchor="ctr">
            <a:normAutofit/>
          </a:bodyPr>
          <a:lstStyle>
            <a:lvl1pPr algn="l">
              <a:defRPr sz="2400" b="1">
                <a:solidFill>
                  <a:schemeClr val="bg1"/>
                </a:solidFill>
                <a:effectLst>
                  <a:outerShdw blurRad="38100" dist="38100" dir="2700000" algn="tl">
                    <a:srgbClr val="000000">
                      <a:alpha val="43137"/>
                    </a:srgbClr>
                  </a:outerShdw>
                </a:effectLst>
              </a:defRPr>
            </a:lvl1pPr>
          </a:lstStyle>
          <a:p>
            <a:r>
              <a:rPr lang="zh-CN" altLang="en-US"/>
              <a:t>单击此处编辑母版标题样式</a:t>
            </a:r>
            <a:endParaRPr lang="en-US" dirty="0"/>
          </a:p>
        </p:txBody>
      </p:sp>
    </p:spTree>
    <p:extLst>
      <p:ext uri="{BB962C8B-B14F-4D97-AF65-F5344CB8AC3E}">
        <p14:creationId xmlns:p14="http://schemas.microsoft.com/office/powerpoint/2010/main" val="27276918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A7F76A-E89F-E444-84FE-85828235007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534DAC2-B006-D54C-B75F-9CF8B7D677C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A87E3F-1DC8-504B-9D31-ACB7822C7B6D}"/>
              </a:ext>
            </a:extLst>
          </p:cNvPr>
          <p:cNvSpPr>
            <a:spLocks noGrp="1"/>
          </p:cNvSpPr>
          <p:nvPr>
            <p:ph type="dt" sz="half" idx="10"/>
          </p:nvPr>
        </p:nvSpPr>
        <p:spPr/>
        <p:txBody>
          <a:bodyPr/>
          <a:lstStyle/>
          <a:p>
            <a:fld id="{530820CF-B880-4189-942D-D702A7CBA730}" type="datetimeFigureOut">
              <a:rPr lang="zh-CN" altLang="en-US" smtClean="0"/>
              <a:t>2019/12/12</a:t>
            </a:fld>
            <a:endParaRPr lang="zh-CN" altLang="en-US"/>
          </a:p>
        </p:txBody>
      </p:sp>
      <p:sp>
        <p:nvSpPr>
          <p:cNvPr id="5" name="Footer Placeholder 4">
            <a:extLst>
              <a:ext uri="{FF2B5EF4-FFF2-40B4-BE49-F238E27FC236}">
                <a16:creationId xmlns:a16="http://schemas.microsoft.com/office/drawing/2014/main" id="{A6FA3E20-EE55-554D-BC4A-E9A3963D8AC5}"/>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7D19473A-669D-8E46-8136-E1BD589381E4}"/>
              </a:ext>
            </a:extLst>
          </p:cNvPr>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0630821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C47F4E-21C0-7E42-99FD-036D9D1E9078}"/>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F56FD6C8-7A2B-CD4C-9B25-F83986AC162B}"/>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C538A02-1617-1C46-AE53-A5EF07EB8CB1}"/>
              </a:ext>
            </a:extLst>
          </p:cNvPr>
          <p:cNvSpPr>
            <a:spLocks noGrp="1"/>
          </p:cNvSpPr>
          <p:nvPr>
            <p:ph type="dt" sz="half" idx="10"/>
          </p:nvPr>
        </p:nvSpPr>
        <p:spPr/>
        <p:txBody>
          <a:bodyPr/>
          <a:lstStyle/>
          <a:p>
            <a:fld id="{530820CF-B880-4189-942D-D702A7CBA730}" type="datetimeFigureOut">
              <a:rPr lang="zh-CN" altLang="en-US" smtClean="0"/>
              <a:t>2019/12/12</a:t>
            </a:fld>
            <a:endParaRPr lang="zh-CN" altLang="en-US"/>
          </a:p>
        </p:txBody>
      </p:sp>
      <p:sp>
        <p:nvSpPr>
          <p:cNvPr id="5" name="Footer Placeholder 4">
            <a:extLst>
              <a:ext uri="{FF2B5EF4-FFF2-40B4-BE49-F238E27FC236}">
                <a16:creationId xmlns:a16="http://schemas.microsoft.com/office/drawing/2014/main" id="{70C77E28-610F-8449-8D66-E089098758F7}"/>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104C1B92-E55C-2443-8E79-15E67D9DB552}"/>
              </a:ext>
            </a:extLst>
          </p:cNvPr>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1377748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9F0797-5F89-9644-808C-CA8B1FB315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CAB0747-DFD5-DE44-9B80-5848348E3DF1}"/>
              </a:ext>
            </a:extLst>
          </p:cNvPr>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E097CFF-67D4-E54A-BD63-F2D57D50E418}"/>
              </a:ext>
            </a:extLst>
          </p:cNvPr>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08D9A25-F7AB-B14A-9F9B-22D0DDDAC368}"/>
              </a:ext>
            </a:extLst>
          </p:cNvPr>
          <p:cNvSpPr>
            <a:spLocks noGrp="1"/>
          </p:cNvSpPr>
          <p:nvPr>
            <p:ph type="dt" sz="half" idx="10"/>
          </p:nvPr>
        </p:nvSpPr>
        <p:spPr/>
        <p:txBody>
          <a:bodyPr/>
          <a:lstStyle/>
          <a:p>
            <a:fld id="{530820CF-B880-4189-942D-D702A7CBA730}" type="datetimeFigureOut">
              <a:rPr lang="zh-CN" altLang="en-US" smtClean="0"/>
              <a:t>2019/12/12</a:t>
            </a:fld>
            <a:endParaRPr lang="zh-CN" altLang="en-US"/>
          </a:p>
        </p:txBody>
      </p:sp>
      <p:sp>
        <p:nvSpPr>
          <p:cNvPr id="6" name="Footer Placeholder 5">
            <a:extLst>
              <a:ext uri="{FF2B5EF4-FFF2-40B4-BE49-F238E27FC236}">
                <a16:creationId xmlns:a16="http://schemas.microsoft.com/office/drawing/2014/main" id="{B98B35E1-CF30-0942-98FC-D5B147B208A8}"/>
              </a:ext>
            </a:extLst>
          </p:cNvPr>
          <p:cNvSpPr>
            <a:spLocks noGrp="1"/>
          </p:cNvSpPr>
          <p:nvPr>
            <p:ph type="ftr" sz="quarter" idx="11"/>
          </p:nvPr>
        </p:nvSpPr>
        <p:spPr/>
        <p:txBody>
          <a:bodyPr/>
          <a:lstStyle/>
          <a:p>
            <a:endParaRPr lang="zh-CN" altLang="en-US"/>
          </a:p>
        </p:txBody>
      </p:sp>
      <p:sp>
        <p:nvSpPr>
          <p:cNvPr id="7" name="Slide Number Placeholder 6">
            <a:extLst>
              <a:ext uri="{FF2B5EF4-FFF2-40B4-BE49-F238E27FC236}">
                <a16:creationId xmlns:a16="http://schemas.microsoft.com/office/drawing/2014/main" id="{96179476-CA18-FF43-A1FF-C758C11BC173}"/>
              </a:ext>
            </a:extLst>
          </p:cNvPr>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6116009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25B9CC-1F12-4544-97E0-CB3D1566E135}"/>
              </a:ext>
            </a:extLst>
          </p:cNvPr>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a:extLst>
              <a:ext uri="{FF2B5EF4-FFF2-40B4-BE49-F238E27FC236}">
                <a16:creationId xmlns:a16="http://schemas.microsoft.com/office/drawing/2014/main" id="{F9037B65-50A9-7D42-A265-02128C7FCDE0}"/>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id="{1F4D5037-45C1-7A47-9F34-0F603844F784}"/>
              </a:ext>
            </a:extLst>
          </p:cNvPr>
          <p:cNvSpPr>
            <a:spLocks noGrp="1"/>
          </p:cNvSpPr>
          <p:nvPr>
            <p:ph sz="half" idx="2"/>
          </p:nvPr>
        </p:nvSpPr>
        <p:spPr>
          <a:xfrm>
            <a:off x="629842" y="1878806"/>
            <a:ext cx="3868340"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8592AA4-CF21-2948-AA59-C6BBC688AC7D}"/>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a:extLst>
              <a:ext uri="{FF2B5EF4-FFF2-40B4-BE49-F238E27FC236}">
                <a16:creationId xmlns:a16="http://schemas.microsoft.com/office/drawing/2014/main" id="{866C4CDA-E672-014D-8576-EB471D74016F}"/>
              </a:ext>
            </a:extLst>
          </p:cNvPr>
          <p:cNvSpPr>
            <a:spLocks noGrp="1"/>
          </p:cNvSpPr>
          <p:nvPr>
            <p:ph sz="quarter" idx="4"/>
          </p:nvPr>
        </p:nvSpPr>
        <p:spPr>
          <a:xfrm>
            <a:off x="4629150" y="1878806"/>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DD9CA13-D897-A746-9983-912B019DE3D9}"/>
              </a:ext>
            </a:extLst>
          </p:cNvPr>
          <p:cNvSpPr>
            <a:spLocks noGrp="1"/>
          </p:cNvSpPr>
          <p:nvPr>
            <p:ph type="dt" sz="half" idx="10"/>
          </p:nvPr>
        </p:nvSpPr>
        <p:spPr/>
        <p:txBody>
          <a:bodyPr/>
          <a:lstStyle/>
          <a:p>
            <a:fld id="{530820CF-B880-4189-942D-D702A7CBA730}" type="datetimeFigureOut">
              <a:rPr lang="zh-CN" altLang="en-US" smtClean="0"/>
              <a:t>2019/12/12</a:t>
            </a:fld>
            <a:endParaRPr lang="zh-CN" altLang="en-US"/>
          </a:p>
        </p:txBody>
      </p:sp>
      <p:sp>
        <p:nvSpPr>
          <p:cNvPr id="8" name="Footer Placeholder 7">
            <a:extLst>
              <a:ext uri="{FF2B5EF4-FFF2-40B4-BE49-F238E27FC236}">
                <a16:creationId xmlns:a16="http://schemas.microsoft.com/office/drawing/2014/main" id="{9E0FAF19-EF67-5547-8BEF-9423745B15FE}"/>
              </a:ext>
            </a:extLst>
          </p:cNvPr>
          <p:cNvSpPr>
            <a:spLocks noGrp="1"/>
          </p:cNvSpPr>
          <p:nvPr>
            <p:ph type="ftr" sz="quarter" idx="11"/>
          </p:nvPr>
        </p:nvSpPr>
        <p:spPr/>
        <p:txBody>
          <a:bodyPr/>
          <a:lstStyle/>
          <a:p>
            <a:endParaRPr lang="zh-CN" altLang="en-US"/>
          </a:p>
        </p:txBody>
      </p:sp>
      <p:sp>
        <p:nvSpPr>
          <p:cNvPr id="9" name="Slide Number Placeholder 8">
            <a:extLst>
              <a:ext uri="{FF2B5EF4-FFF2-40B4-BE49-F238E27FC236}">
                <a16:creationId xmlns:a16="http://schemas.microsoft.com/office/drawing/2014/main" id="{35070DF2-473A-1946-B98D-3A2E5A9BFBB8}"/>
              </a:ext>
            </a:extLst>
          </p:cNvPr>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919810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7B9700-278F-3E4E-82EE-ED1E7BEF83A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257CE1C-7BB4-584D-A0F8-69746EACAD36}"/>
              </a:ext>
            </a:extLst>
          </p:cNvPr>
          <p:cNvSpPr>
            <a:spLocks noGrp="1"/>
          </p:cNvSpPr>
          <p:nvPr>
            <p:ph type="dt" sz="half" idx="10"/>
          </p:nvPr>
        </p:nvSpPr>
        <p:spPr/>
        <p:txBody>
          <a:bodyPr/>
          <a:lstStyle/>
          <a:p>
            <a:fld id="{530820CF-B880-4189-942D-D702A7CBA730}" type="datetimeFigureOut">
              <a:rPr lang="zh-CN" altLang="en-US" smtClean="0"/>
              <a:t>2019/12/12</a:t>
            </a:fld>
            <a:endParaRPr lang="zh-CN" altLang="en-US"/>
          </a:p>
        </p:txBody>
      </p:sp>
      <p:sp>
        <p:nvSpPr>
          <p:cNvPr id="4" name="Footer Placeholder 3">
            <a:extLst>
              <a:ext uri="{FF2B5EF4-FFF2-40B4-BE49-F238E27FC236}">
                <a16:creationId xmlns:a16="http://schemas.microsoft.com/office/drawing/2014/main" id="{8CE0E33F-7819-194D-B022-124741773ADD}"/>
              </a:ext>
            </a:extLst>
          </p:cNvPr>
          <p:cNvSpPr>
            <a:spLocks noGrp="1"/>
          </p:cNvSpPr>
          <p:nvPr>
            <p:ph type="ftr" sz="quarter" idx="11"/>
          </p:nvPr>
        </p:nvSpPr>
        <p:spPr/>
        <p:txBody>
          <a:bodyPr/>
          <a:lstStyle/>
          <a:p>
            <a:endParaRPr lang="zh-CN" altLang="en-US"/>
          </a:p>
        </p:txBody>
      </p:sp>
      <p:sp>
        <p:nvSpPr>
          <p:cNvPr id="5" name="Slide Number Placeholder 4">
            <a:extLst>
              <a:ext uri="{FF2B5EF4-FFF2-40B4-BE49-F238E27FC236}">
                <a16:creationId xmlns:a16="http://schemas.microsoft.com/office/drawing/2014/main" id="{0EA299D7-D1CA-4D44-8F5F-08254BCB7DE8}"/>
              </a:ext>
            </a:extLst>
          </p:cNvPr>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1210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A1A5045-0DE8-4E43-ADD4-7FD0132F9115}"/>
              </a:ext>
            </a:extLst>
          </p:cNvPr>
          <p:cNvSpPr>
            <a:spLocks noGrp="1"/>
          </p:cNvSpPr>
          <p:nvPr>
            <p:ph type="dt" sz="half" idx="10"/>
          </p:nvPr>
        </p:nvSpPr>
        <p:spPr/>
        <p:txBody>
          <a:bodyPr/>
          <a:lstStyle/>
          <a:p>
            <a:fld id="{530820CF-B880-4189-942D-D702A7CBA730}" type="datetimeFigureOut">
              <a:rPr lang="zh-CN" altLang="en-US" smtClean="0"/>
              <a:t>2019/12/12</a:t>
            </a:fld>
            <a:endParaRPr lang="zh-CN" altLang="en-US"/>
          </a:p>
        </p:txBody>
      </p:sp>
      <p:sp>
        <p:nvSpPr>
          <p:cNvPr id="3" name="Footer Placeholder 2">
            <a:extLst>
              <a:ext uri="{FF2B5EF4-FFF2-40B4-BE49-F238E27FC236}">
                <a16:creationId xmlns:a16="http://schemas.microsoft.com/office/drawing/2014/main" id="{8D4381D0-15FA-284E-A85E-08264231F92A}"/>
              </a:ext>
            </a:extLst>
          </p:cNvPr>
          <p:cNvSpPr>
            <a:spLocks noGrp="1"/>
          </p:cNvSpPr>
          <p:nvPr>
            <p:ph type="ftr" sz="quarter" idx="11"/>
          </p:nvPr>
        </p:nvSpPr>
        <p:spPr/>
        <p:txBody>
          <a:bodyPr/>
          <a:lstStyle/>
          <a:p>
            <a:endParaRPr lang="zh-CN" altLang="en-US"/>
          </a:p>
        </p:txBody>
      </p:sp>
      <p:sp>
        <p:nvSpPr>
          <p:cNvPr id="4" name="Slide Number Placeholder 3">
            <a:extLst>
              <a:ext uri="{FF2B5EF4-FFF2-40B4-BE49-F238E27FC236}">
                <a16:creationId xmlns:a16="http://schemas.microsoft.com/office/drawing/2014/main" id="{FC5DC756-16DC-BC4E-9909-DDE18CF8C7A2}"/>
              </a:ext>
            </a:extLst>
          </p:cNvPr>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3059816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AAB486-BE6E-9D42-B554-EBA5EEAE0A20}"/>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7CC94876-8C2E-6945-A2EB-4AC82D145EC1}"/>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54A8950-742B-B04C-8BA3-66A44F756E1E}"/>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EA4C828A-88D1-3543-B2A5-A988CEDA0FF2}"/>
              </a:ext>
            </a:extLst>
          </p:cNvPr>
          <p:cNvSpPr>
            <a:spLocks noGrp="1"/>
          </p:cNvSpPr>
          <p:nvPr>
            <p:ph type="dt" sz="half" idx="10"/>
          </p:nvPr>
        </p:nvSpPr>
        <p:spPr/>
        <p:txBody>
          <a:bodyPr/>
          <a:lstStyle/>
          <a:p>
            <a:fld id="{530820CF-B880-4189-942D-D702A7CBA730}" type="datetimeFigureOut">
              <a:rPr lang="zh-CN" altLang="en-US" smtClean="0"/>
              <a:t>2019/12/12</a:t>
            </a:fld>
            <a:endParaRPr lang="zh-CN" altLang="en-US"/>
          </a:p>
        </p:txBody>
      </p:sp>
      <p:sp>
        <p:nvSpPr>
          <p:cNvPr id="6" name="Footer Placeholder 5">
            <a:extLst>
              <a:ext uri="{FF2B5EF4-FFF2-40B4-BE49-F238E27FC236}">
                <a16:creationId xmlns:a16="http://schemas.microsoft.com/office/drawing/2014/main" id="{F5576CA1-0391-ED43-AAC4-056286A5A8F6}"/>
              </a:ext>
            </a:extLst>
          </p:cNvPr>
          <p:cNvSpPr>
            <a:spLocks noGrp="1"/>
          </p:cNvSpPr>
          <p:nvPr>
            <p:ph type="ftr" sz="quarter" idx="11"/>
          </p:nvPr>
        </p:nvSpPr>
        <p:spPr/>
        <p:txBody>
          <a:bodyPr/>
          <a:lstStyle/>
          <a:p>
            <a:endParaRPr lang="zh-CN" altLang="en-US"/>
          </a:p>
        </p:txBody>
      </p:sp>
      <p:sp>
        <p:nvSpPr>
          <p:cNvPr id="7" name="Slide Number Placeholder 6">
            <a:extLst>
              <a:ext uri="{FF2B5EF4-FFF2-40B4-BE49-F238E27FC236}">
                <a16:creationId xmlns:a16="http://schemas.microsoft.com/office/drawing/2014/main" id="{85627C55-17E7-0342-9EFF-FCFE92358573}"/>
              </a:ext>
            </a:extLst>
          </p:cNvPr>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5284005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F06DA8-6D65-EB40-A3EA-A28629361EE3}"/>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AFB88B25-FE78-4E4C-A6DD-5DB42B2934E8}"/>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F3AFEA45-E6F3-9C4C-A54F-2350146F1330}"/>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1B090809-B319-7A48-93FA-98505CE7371C}"/>
              </a:ext>
            </a:extLst>
          </p:cNvPr>
          <p:cNvSpPr>
            <a:spLocks noGrp="1"/>
          </p:cNvSpPr>
          <p:nvPr>
            <p:ph type="dt" sz="half" idx="10"/>
          </p:nvPr>
        </p:nvSpPr>
        <p:spPr/>
        <p:txBody>
          <a:bodyPr/>
          <a:lstStyle/>
          <a:p>
            <a:fld id="{530820CF-B880-4189-942D-D702A7CBA730}" type="datetimeFigureOut">
              <a:rPr lang="zh-CN" altLang="en-US" smtClean="0"/>
              <a:t>2019/12/12</a:t>
            </a:fld>
            <a:endParaRPr lang="zh-CN" altLang="en-US"/>
          </a:p>
        </p:txBody>
      </p:sp>
      <p:sp>
        <p:nvSpPr>
          <p:cNvPr id="6" name="Footer Placeholder 5">
            <a:extLst>
              <a:ext uri="{FF2B5EF4-FFF2-40B4-BE49-F238E27FC236}">
                <a16:creationId xmlns:a16="http://schemas.microsoft.com/office/drawing/2014/main" id="{FDEB9F97-C4C5-CE48-90E0-C48D3CE7C0A9}"/>
              </a:ext>
            </a:extLst>
          </p:cNvPr>
          <p:cNvSpPr>
            <a:spLocks noGrp="1"/>
          </p:cNvSpPr>
          <p:nvPr>
            <p:ph type="ftr" sz="quarter" idx="11"/>
          </p:nvPr>
        </p:nvSpPr>
        <p:spPr/>
        <p:txBody>
          <a:bodyPr/>
          <a:lstStyle/>
          <a:p>
            <a:endParaRPr lang="zh-CN" altLang="en-US"/>
          </a:p>
        </p:txBody>
      </p:sp>
      <p:sp>
        <p:nvSpPr>
          <p:cNvPr id="7" name="Slide Number Placeholder 6">
            <a:extLst>
              <a:ext uri="{FF2B5EF4-FFF2-40B4-BE49-F238E27FC236}">
                <a16:creationId xmlns:a16="http://schemas.microsoft.com/office/drawing/2014/main" id="{542369EE-2D98-6048-B2D3-1B6961C0FDC3}"/>
              </a:ext>
            </a:extLst>
          </p:cNvPr>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0319424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877E848-B913-9C4F-B5B2-9148977EED53}"/>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E9C88C8-FD5F-9B41-A908-74C776EF5B57}"/>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09472D-7CD8-D949-B920-D62284F8BDF0}"/>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30820CF-B880-4189-942D-D702A7CBA730}" type="datetimeFigureOut">
              <a:rPr lang="zh-CN" altLang="en-US" smtClean="0"/>
              <a:t>2019/12/12</a:t>
            </a:fld>
            <a:endParaRPr lang="zh-CN" altLang="en-US"/>
          </a:p>
        </p:txBody>
      </p:sp>
      <p:sp>
        <p:nvSpPr>
          <p:cNvPr id="5" name="Footer Placeholder 4">
            <a:extLst>
              <a:ext uri="{FF2B5EF4-FFF2-40B4-BE49-F238E27FC236}">
                <a16:creationId xmlns:a16="http://schemas.microsoft.com/office/drawing/2014/main" id="{6A91BCCE-FA4B-A543-842D-04D9C5A7822E}"/>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a:extLst>
              <a:ext uri="{FF2B5EF4-FFF2-40B4-BE49-F238E27FC236}">
                <a16:creationId xmlns:a16="http://schemas.microsoft.com/office/drawing/2014/main" id="{7C7B0EFD-E398-1C4E-8400-5C833FB471B9}"/>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702944300"/>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29.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4113668"/>
            <a:ext cx="9144000" cy="1056183"/>
          </a:xfrm>
          <a:prstGeom prst="rect">
            <a:avLst/>
          </a:prstGeom>
          <a:solidFill>
            <a:srgbClr val="4070AA">
              <a:alpha val="9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75000"/>
                </a:schemeClr>
              </a:solidFill>
            </a:endParaRPr>
          </a:p>
        </p:txBody>
      </p:sp>
      <p:sp>
        <p:nvSpPr>
          <p:cNvPr id="8" name="TextBox 7"/>
          <p:cNvSpPr txBox="1"/>
          <p:nvPr/>
        </p:nvSpPr>
        <p:spPr>
          <a:xfrm>
            <a:off x="977139" y="983262"/>
            <a:ext cx="7740352" cy="1308884"/>
          </a:xfrm>
          <a:prstGeom prst="rect">
            <a:avLst/>
          </a:prstGeom>
          <a:noFill/>
        </p:spPr>
        <p:txBody>
          <a:bodyPr wrap="square" rtlCol="0">
            <a:spAutoFit/>
          </a:bodyPr>
          <a:lstStyle/>
          <a:p>
            <a:pPr algn="ctr">
              <a:lnSpc>
                <a:spcPct val="150000"/>
              </a:lnSpc>
            </a:pPr>
            <a:r>
              <a:rPr lang="en-US" altLang="zh-CN" sz="2800" b="1" dirty="0">
                <a:latin typeface="Times New Roman" panose="02020603050405020304" pitchFamily="18" charset="0"/>
                <a:ea typeface="微软雅黑" panose="020B0503020204020204" pitchFamily="34" charset="-122"/>
                <a:cs typeface="Times New Roman" panose="02020603050405020304" pitchFamily="18" charset="0"/>
              </a:rPr>
              <a:t>0.11~0.18</a:t>
            </a:r>
            <a:r>
              <a:rPr lang="en-US" sz="2800" b="1" dirty="0">
                <a:latin typeface="Times New Roman" panose="02020603050405020304" pitchFamily="18" charset="0"/>
                <a:ea typeface="微软雅黑" panose="020B0503020204020204" pitchFamily="34" charset="-122"/>
                <a:cs typeface="Times New Roman" panose="02020603050405020304" pitchFamily="18" charset="0"/>
              </a:rPr>
              <a:t>µ</a:t>
            </a:r>
            <a:r>
              <a:rPr lang="en-US" altLang="zh-CN" sz="2800" b="1" dirty="0">
                <a:latin typeface="Times New Roman" panose="02020603050405020304" pitchFamily="18" charset="0"/>
                <a:ea typeface="微软雅黑" panose="020B0503020204020204" pitchFamily="34" charset="-122"/>
                <a:cs typeface="Times New Roman" panose="02020603050405020304" pitchFamily="18" charset="0"/>
              </a:rPr>
              <a:t>m</a:t>
            </a:r>
            <a:r>
              <a:rPr lang="zh-CN" altLang="en-US" sz="2800" b="1" dirty="0">
                <a:latin typeface="微软雅黑" panose="020B0503020204020204" pitchFamily="34" charset="-122"/>
                <a:ea typeface="微软雅黑" panose="020B0503020204020204" pitchFamily="34" charset="-122"/>
              </a:rPr>
              <a:t>集成电路制造当中的介电层气泡</a:t>
            </a:r>
            <a:r>
              <a:rPr lang="zh-CN" altLang="en-US" sz="2800" b="1" dirty="0">
                <a:latin typeface="Times New Roman" panose="02020603050405020304" pitchFamily="18" charset="0"/>
                <a:ea typeface="微软雅黑" panose="020B0503020204020204" pitchFamily="34" charset="-122"/>
                <a:cs typeface="Times New Roman" panose="02020603050405020304" pitchFamily="18" charset="0"/>
              </a:rPr>
              <a:t>缺陷</a:t>
            </a:r>
            <a:r>
              <a:rPr lang="zh-CN" altLang="en-US" sz="2800" b="1" dirty="0">
                <a:latin typeface="微软雅黑" panose="020B0503020204020204" pitchFamily="34" charset="-122"/>
                <a:ea typeface="微软雅黑" panose="020B0503020204020204" pitchFamily="34" charset="-122"/>
              </a:rPr>
              <a:t>研究</a:t>
            </a:r>
          </a:p>
        </p:txBody>
      </p:sp>
      <p:sp>
        <p:nvSpPr>
          <p:cNvPr id="9" name="TextBox 8"/>
          <p:cNvSpPr txBox="1"/>
          <p:nvPr/>
        </p:nvSpPr>
        <p:spPr>
          <a:xfrm>
            <a:off x="6998364" y="3369616"/>
            <a:ext cx="2144261" cy="1233030"/>
          </a:xfrm>
          <a:prstGeom prst="rect">
            <a:avLst/>
          </a:prstGeom>
          <a:noFill/>
        </p:spPr>
        <p:txBody>
          <a:bodyPr wrap="square" rtlCol="0">
            <a:spAutoFit/>
          </a:bodyPr>
          <a:lstStyle/>
          <a:p>
            <a:pPr>
              <a:lnSpc>
                <a:spcPts val="2300"/>
              </a:lnSpc>
            </a:pPr>
            <a:r>
              <a:rPr lang="zh-CN" altLang="en-US" sz="1600" b="1" dirty="0">
                <a:latin typeface="+mn-ea"/>
              </a:rPr>
              <a:t>答辩人：曹琛</a:t>
            </a:r>
            <a:endParaRPr lang="en-US" altLang="zh-CN" sz="1600" b="1" dirty="0">
              <a:latin typeface="+mn-ea"/>
            </a:endParaRPr>
          </a:p>
          <a:p>
            <a:pPr>
              <a:lnSpc>
                <a:spcPts val="2300"/>
              </a:lnSpc>
            </a:pPr>
            <a:r>
              <a:rPr lang="zh-CN" altLang="en-US" sz="1600" b="1" dirty="0">
                <a:latin typeface="+mn-ea"/>
              </a:rPr>
              <a:t>指导老师：段力</a:t>
            </a:r>
            <a:endParaRPr lang="en-US" altLang="zh-CN" sz="1600" b="1" dirty="0">
              <a:latin typeface="+mn-ea"/>
            </a:endParaRPr>
          </a:p>
          <a:p>
            <a:pPr>
              <a:lnSpc>
                <a:spcPts val="2300"/>
              </a:lnSpc>
            </a:pPr>
            <a:r>
              <a:rPr lang="zh-CN" altLang="en-US" sz="1600" b="1" dirty="0">
                <a:latin typeface="+mn-ea"/>
              </a:rPr>
              <a:t>专业：集成电路工程</a:t>
            </a:r>
            <a:endParaRPr lang="en-US" altLang="zh-CN" sz="1600" b="1" dirty="0">
              <a:latin typeface="+mn-ea"/>
            </a:endParaRPr>
          </a:p>
          <a:p>
            <a:pPr>
              <a:lnSpc>
                <a:spcPts val="2300"/>
              </a:lnSpc>
            </a:pPr>
            <a:r>
              <a:rPr lang="zh-CN" altLang="en-US" sz="1600" b="1" dirty="0">
                <a:latin typeface="+mn-ea"/>
              </a:rPr>
              <a:t>学号：</a:t>
            </a:r>
            <a:r>
              <a:rPr lang="en-US" altLang="zh-CN" sz="1600" b="1" dirty="0">
                <a:latin typeface="+mn-ea"/>
              </a:rPr>
              <a:t>1150392003</a:t>
            </a:r>
            <a:endParaRPr lang="zh-CN" altLang="en-US" sz="1600" b="1" dirty="0">
              <a:latin typeface="+mn-ea"/>
            </a:endParaRPr>
          </a:p>
        </p:txBody>
      </p:sp>
      <p:sp>
        <p:nvSpPr>
          <p:cNvPr id="16" name="椭圆 15"/>
          <p:cNvSpPr/>
          <p:nvPr/>
        </p:nvSpPr>
        <p:spPr>
          <a:xfrm>
            <a:off x="3590984" y="621161"/>
            <a:ext cx="853018" cy="792088"/>
          </a:xfrm>
          <a:prstGeom prst="ellipse">
            <a:avLst/>
          </a:prstGeom>
          <a:solidFill>
            <a:srgbClr val="67B7D8">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3342715" y="3395900"/>
            <a:ext cx="430754" cy="399986"/>
          </a:xfrm>
          <a:prstGeom prst="ellipse">
            <a:avLst/>
          </a:prstGeom>
          <a:solidFill>
            <a:srgbClr val="67B7D8">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5236535" y="2499193"/>
            <a:ext cx="558975" cy="465888"/>
          </a:xfrm>
          <a:prstGeom prst="ellipse">
            <a:avLst/>
          </a:prstGeom>
          <a:solidFill>
            <a:srgbClr val="67B7D8">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8717491" y="3321581"/>
            <a:ext cx="853018" cy="792088"/>
          </a:xfrm>
          <a:prstGeom prst="ellipse">
            <a:avLst/>
          </a:prstGeom>
          <a:solidFill>
            <a:srgbClr val="67B7D8">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301439" y="-396044"/>
            <a:ext cx="853018" cy="792088"/>
          </a:xfrm>
          <a:prstGeom prst="ellipse">
            <a:avLst/>
          </a:prstGeom>
          <a:solidFill>
            <a:srgbClr val="67B7D8">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6300192" y="-236562"/>
            <a:ext cx="853018" cy="792088"/>
          </a:xfrm>
          <a:prstGeom prst="ellipse">
            <a:avLst/>
          </a:prstGeom>
          <a:solidFill>
            <a:srgbClr val="67B7D8">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8585025" y="1285344"/>
            <a:ext cx="558975" cy="465888"/>
          </a:xfrm>
          <a:prstGeom prst="ellipse">
            <a:avLst/>
          </a:prstGeom>
          <a:solidFill>
            <a:srgbClr val="67B7D8">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34643" y="2571750"/>
            <a:ext cx="2321133" cy="2351854"/>
            <a:chOff x="125069" y="2725542"/>
            <a:chExt cx="2321133" cy="2351854"/>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069" y="2725542"/>
              <a:ext cx="2082771" cy="1984165"/>
            </a:xfrm>
            <a:prstGeom prst="ellipse">
              <a:avLst/>
            </a:prstGeom>
            <a:ln w="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6454" y="3786221"/>
              <a:ext cx="1279748" cy="1291175"/>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grpSp>
      <p:sp>
        <p:nvSpPr>
          <p:cNvPr id="5" name="TextBox 4"/>
          <p:cNvSpPr txBox="1"/>
          <p:nvPr/>
        </p:nvSpPr>
        <p:spPr>
          <a:xfrm>
            <a:off x="3059832" y="123478"/>
            <a:ext cx="3240360" cy="338554"/>
          </a:xfrm>
          <a:prstGeom prst="rect">
            <a:avLst/>
          </a:prstGeom>
          <a:noFill/>
        </p:spPr>
        <p:txBody>
          <a:bodyPr wrap="square" rtlCol="0">
            <a:spAutoFit/>
          </a:bodyPr>
          <a:lstStyle/>
          <a:p>
            <a:r>
              <a:rPr kumimoji="1" lang="zh-CN" altLang="en-US" sz="1600" b="1" u="sng" dirty="0">
                <a:solidFill>
                  <a:schemeClr val="accent1">
                    <a:lumMod val="75000"/>
                  </a:schemeClr>
                </a:solidFill>
              </a:rPr>
              <a:t>上海交通大学毕业论文答辩</a:t>
            </a:r>
            <a:endParaRPr kumimoji="1" lang="ja-JP" altLang="en-US" sz="1600" b="1" u="sng" dirty="0">
              <a:solidFill>
                <a:schemeClr val="accent1">
                  <a:lumMod val="75000"/>
                </a:schemeClr>
              </a:solidFill>
            </a:endParaRPr>
          </a:p>
        </p:txBody>
      </p:sp>
      <p:pic>
        <p:nvPicPr>
          <p:cNvPr id="7" name="图片 6"/>
          <p:cNvPicPr>
            <a:picLocks noChangeAspect="1"/>
          </p:cNvPicPr>
          <p:nvPr/>
        </p:nvPicPr>
        <p:blipFill>
          <a:blip r:embed="rId4"/>
          <a:stretch>
            <a:fillRect/>
          </a:stretch>
        </p:blipFill>
        <p:spPr>
          <a:xfrm>
            <a:off x="77123" y="46146"/>
            <a:ext cx="1326525" cy="869289"/>
          </a:xfrm>
          <a:prstGeom prst="rect">
            <a:avLst/>
          </a:prstGeom>
        </p:spPr>
      </p:pic>
    </p:spTree>
    <p:extLst>
      <p:ext uri="{BB962C8B-B14F-4D97-AF65-F5344CB8AC3E}">
        <p14:creationId xmlns:p14="http://schemas.microsoft.com/office/powerpoint/2010/main" val="3276963676"/>
      </p:ext>
    </p:extLst>
  </p:cSld>
  <p:clrMapOvr>
    <a:masterClrMapping/>
  </p:clrMapOvr>
  <p:transition spd="slow" advTm="12532">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243" y="1347614"/>
            <a:ext cx="2016224" cy="2016224"/>
            <a:chOff x="755576" y="1131590"/>
            <a:chExt cx="2016224" cy="2016224"/>
          </a:xfrm>
        </p:grpSpPr>
        <p:sp>
          <p:nvSpPr>
            <p:cNvPr id="2" name="五边形 1"/>
            <p:cNvSpPr/>
            <p:nvPr/>
          </p:nvSpPr>
          <p:spPr>
            <a:xfrm>
              <a:off x="755576" y="1131590"/>
              <a:ext cx="2016224" cy="2016224"/>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2"/>
            <p:cNvSpPr txBox="1"/>
            <p:nvPr/>
          </p:nvSpPr>
          <p:spPr>
            <a:xfrm>
              <a:off x="830909" y="1635646"/>
              <a:ext cx="1541095" cy="738664"/>
            </a:xfrm>
            <a:prstGeom prst="rect">
              <a:avLst/>
            </a:prstGeom>
            <a:noFill/>
          </p:spPr>
          <p:txBody>
            <a:bodyPr wrap="square" rtlCol="0">
              <a:spAutoFit/>
            </a:bodyPr>
            <a:lstStyle/>
            <a:p>
              <a:r>
                <a:rPr kumimoji="1" lang="zh-CN" altLang="en-US" sz="4200" b="1" dirty="0">
                  <a:solidFill>
                    <a:schemeClr val="bg1"/>
                  </a:solidFill>
                  <a:latin typeface="宋体" panose="02010600030101010101" pitchFamily="2" charset="-122"/>
                  <a:ea typeface="宋体" panose="02010600030101010101" pitchFamily="2" charset="-122"/>
                </a:rPr>
                <a:t>综</a:t>
              </a:r>
              <a:r>
                <a:rPr kumimoji="1" lang="en-US" altLang="zh-CN" b="1" dirty="0">
                  <a:solidFill>
                    <a:schemeClr val="bg1"/>
                  </a:solidFill>
                  <a:latin typeface="宋体" panose="02010600030101010101" pitchFamily="2" charset="-122"/>
                  <a:ea typeface="宋体" panose="02010600030101010101" pitchFamily="2" charset="-122"/>
                </a:rPr>
                <a:t> </a:t>
              </a:r>
              <a:r>
                <a:rPr kumimoji="1" lang="zh-CN" altLang="en-US" sz="4200" b="1" dirty="0">
                  <a:solidFill>
                    <a:schemeClr val="bg1"/>
                  </a:solidFill>
                  <a:latin typeface="宋体" panose="02010600030101010101" pitchFamily="2" charset="-122"/>
                  <a:ea typeface="宋体" panose="02010600030101010101" pitchFamily="2" charset="-122"/>
                </a:rPr>
                <a:t>述</a:t>
              </a:r>
              <a:endParaRPr kumimoji="1" lang="ja-JP" altLang="en-US" sz="4200" b="1" dirty="0">
                <a:solidFill>
                  <a:schemeClr val="bg1"/>
                </a:solidFill>
                <a:latin typeface="宋体" panose="02010600030101010101" pitchFamily="2" charset="-122"/>
                <a:ea typeface="宋体" panose="02010600030101010101" pitchFamily="2" charset="-122"/>
              </a:endParaRPr>
            </a:p>
          </p:txBody>
        </p:sp>
      </p:grpSp>
      <p:sp>
        <p:nvSpPr>
          <p:cNvPr id="6" name="Rectangle 5">
            <a:extLst>
              <a:ext uri="{FF2B5EF4-FFF2-40B4-BE49-F238E27FC236}">
                <a16:creationId xmlns:a16="http://schemas.microsoft.com/office/drawing/2014/main" id="{38794135-7AEE-8B4A-8C32-01BCFE5D316C}"/>
              </a:ext>
            </a:extLst>
          </p:cNvPr>
          <p:cNvSpPr/>
          <p:nvPr/>
        </p:nvSpPr>
        <p:spPr>
          <a:xfrm>
            <a:off x="1907704" y="-20538"/>
            <a:ext cx="7116419" cy="5181675"/>
          </a:xfrm>
          <a:prstGeom prst="rect">
            <a:avLst/>
          </a:prstGeom>
        </p:spPr>
        <p:txBody>
          <a:bodyPr wrap="square">
            <a:spAutoFit/>
          </a:bodyPr>
          <a:lstStyle/>
          <a:p>
            <a:pPr indent="304800">
              <a:lnSpc>
                <a:spcPct val="125000"/>
              </a:lnSpc>
              <a:spcAft>
                <a:spcPts val="0"/>
              </a:spcAft>
            </a:pPr>
            <a:r>
              <a:rPr lang="zh-CN" altLang="en-US" sz="1400" dirty="0">
                <a:solidFill>
                  <a:srgbClr val="000000"/>
                </a:solidFill>
                <a:latin typeface="Times New Roman" panose="02020603050405020304" pitchFamily="18" charset="0"/>
                <a:ea typeface="SimSun" panose="02010600030101010101" pitchFamily="2" charset="-122"/>
              </a:rPr>
              <a:t>本文结合</a:t>
            </a:r>
            <a:r>
              <a:rPr lang="en-US" sz="1400" dirty="0">
                <a:solidFill>
                  <a:srgbClr val="000000"/>
                </a:solidFill>
                <a:latin typeface="Times New Roman" panose="02020603050405020304" pitchFamily="18" charset="0"/>
                <a:ea typeface="SimSun" panose="02010600030101010101" pitchFamily="2" charset="-122"/>
              </a:rPr>
              <a:t>200mm</a:t>
            </a:r>
            <a:r>
              <a:rPr lang="zh-CN" altLang="en-US" sz="1400" dirty="0">
                <a:solidFill>
                  <a:srgbClr val="000000"/>
                </a:solidFill>
                <a:latin typeface="Times New Roman" panose="02020603050405020304" pitchFamily="18" charset="0"/>
                <a:ea typeface="SimSun" panose="02010600030101010101" pitchFamily="2" charset="-122"/>
              </a:rPr>
              <a:t>集成电路制造的实际情况，推测该缺陷的形成与</a:t>
            </a:r>
            <a:r>
              <a:rPr lang="en-US" sz="1400" dirty="0">
                <a:solidFill>
                  <a:srgbClr val="000000"/>
                </a:solidFill>
                <a:latin typeface="Times New Roman" panose="02020603050405020304" pitchFamily="18" charset="0"/>
                <a:ea typeface="SimSun" panose="02010600030101010101" pitchFamily="2" charset="-122"/>
              </a:rPr>
              <a:t>0.11</a:t>
            </a:r>
            <a:r>
              <a:rPr lang="zh-CN" altLang="en-US" sz="1400" dirty="0">
                <a:solidFill>
                  <a:srgbClr val="000000"/>
                </a:solidFill>
                <a:latin typeface="Times New Roman" panose="02020603050405020304" pitchFamily="18" charset="0"/>
                <a:ea typeface="SimSun" panose="02010600030101010101" pitchFamily="2" charset="-122"/>
              </a:rPr>
              <a:t>～</a:t>
            </a:r>
            <a:r>
              <a:rPr lang="en-US" sz="1400" dirty="0">
                <a:solidFill>
                  <a:srgbClr val="000000"/>
                </a:solidFill>
                <a:latin typeface="Times New Roman" panose="02020603050405020304" pitchFamily="18" charset="0"/>
                <a:ea typeface="SimSun" panose="02010600030101010101" pitchFamily="2" charset="-122"/>
              </a:rPr>
              <a:t>0.18</a:t>
            </a:r>
            <a:r>
              <a:rPr lang="en-US" sz="1400" dirty="0">
                <a:latin typeface="Times New Roman" panose="02020603050405020304" pitchFamily="18" charset="0"/>
                <a:ea typeface="Times New Roman" panose="02020603050405020304" pitchFamily="18" charset="0"/>
              </a:rPr>
              <a:t>µ</a:t>
            </a:r>
            <a:r>
              <a:rPr lang="en-US" sz="1400" dirty="0">
                <a:solidFill>
                  <a:srgbClr val="000000"/>
                </a:solidFill>
                <a:latin typeface="Times New Roman" panose="02020603050405020304" pitchFamily="18" charset="0"/>
                <a:ea typeface="SimSun" panose="02010600030101010101" pitchFamily="2" charset="-122"/>
              </a:rPr>
              <a:t>m</a:t>
            </a:r>
            <a:r>
              <a:rPr lang="zh-CN" altLang="en-US" sz="1400" dirty="0">
                <a:solidFill>
                  <a:srgbClr val="000000"/>
                </a:solidFill>
                <a:latin typeface="Times New Roman" panose="02020603050405020304" pitchFamily="18" charset="0"/>
                <a:ea typeface="SimSun" panose="02010600030101010101" pitchFamily="2" charset="-122"/>
              </a:rPr>
              <a:t>产品中的介电层工艺结构相关。通过对比</a:t>
            </a:r>
            <a:r>
              <a:rPr lang="en-US" sz="1400" dirty="0">
                <a:solidFill>
                  <a:srgbClr val="000000"/>
                </a:solidFill>
                <a:latin typeface="Times New Roman" panose="02020603050405020304" pitchFamily="18" charset="0"/>
                <a:ea typeface="SimSun" panose="02010600030101010101" pitchFamily="2" charset="-122"/>
              </a:rPr>
              <a:t>0.25</a:t>
            </a:r>
            <a:r>
              <a:rPr lang="zh-CN" altLang="en-US" sz="1400" dirty="0">
                <a:solidFill>
                  <a:srgbClr val="000000"/>
                </a:solidFill>
                <a:latin typeface="Times New Roman" panose="02020603050405020304" pitchFamily="18" charset="0"/>
                <a:ea typeface="SimSun" panose="02010600030101010101" pitchFamily="2" charset="-122"/>
              </a:rPr>
              <a:t>和</a:t>
            </a:r>
            <a:r>
              <a:rPr lang="en-US" sz="1400" dirty="0">
                <a:solidFill>
                  <a:srgbClr val="000000"/>
                </a:solidFill>
                <a:latin typeface="Times New Roman" panose="02020603050405020304" pitchFamily="18" charset="0"/>
                <a:ea typeface="SimSun" panose="02010600030101010101" pitchFamily="2" charset="-122"/>
              </a:rPr>
              <a:t>0.35</a:t>
            </a:r>
            <a:r>
              <a:rPr lang="en-US" sz="1400" dirty="0">
                <a:latin typeface="Times New Roman" panose="02020603050405020304" pitchFamily="18" charset="0"/>
                <a:ea typeface="Times New Roman" panose="02020603050405020304" pitchFamily="18" charset="0"/>
              </a:rPr>
              <a:t>µ</a:t>
            </a:r>
            <a:r>
              <a:rPr lang="en-US" sz="1400" dirty="0">
                <a:solidFill>
                  <a:srgbClr val="000000"/>
                </a:solidFill>
                <a:latin typeface="Times New Roman" panose="02020603050405020304" pitchFamily="18" charset="0"/>
                <a:ea typeface="SimSun" panose="02010600030101010101" pitchFamily="2" charset="-122"/>
              </a:rPr>
              <a:t>m</a:t>
            </a:r>
            <a:r>
              <a:rPr lang="zh-CN" altLang="en-US" sz="1400" dirty="0">
                <a:solidFill>
                  <a:srgbClr val="000000"/>
                </a:solidFill>
                <a:latin typeface="Times New Roman" panose="02020603050405020304" pitchFamily="18" charset="0"/>
                <a:ea typeface="SimSun" panose="02010600030101010101" pitchFamily="2" charset="-122"/>
              </a:rPr>
              <a:t>产品的介电层气泡缺陷发生几率以及工艺结构，我们发现如果产品的介电层结构中没有使用掺氟的工艺，在大规模生产中就不会发生介电层气泡缺陷</a:t>
            </a:r>
            <a:r>
              <a:rPr lang="en-US" sz="1400" dirty="0">
                <a:solidFill>
                  <a:srgbClr val="000000"/>
                </a:solidFill>
                <a:latin typeface="Times New Roman" panose="02020603050405020304" pitchFamily="18" charset="0"/>
                <a:ea typeface="SimSun" panose="02010600030101010101" pitchFamily="2" charset="-122"/>
              </a:rPr>
              <a:t>.</a:t>
            </a:r>
            <a:r>
              <a:rPr lang="zh-CN" altLang="en-US" sz="1400" dirty="0">
                <a:solidFill>
                  <a:srgbClr val="000000"/>
                </a:solidFill>
                <a:latin typeface="Segoe UI Symbol" panose="020B0502040204020203" pitchFamily="34" charset="0"/>
                <a:ea typeface="SimSun" panose="02010600030101010101" pitchFamily="2" charset="-122"/>
                <a:cs typeface="Segoe UI Symbol" panose="020B0502040204020203" pitchFamily="34" charset="0"/>
              </a:rPr>
              <a:t>因此本文</a:t>
            </a:r>
            <a:r>
              <a:rPr lang="zh-CN" altLang="en-US" sz="1400" dirty="0">
                <a:solidFill>
                  <a:srgbClr val="000000"/>
                </a:solidFill>
                <a:latin typeface="Times New Roman" panose="02020603050405020304" pitchFamily="18" charset="0"/>
                <a:ea typeface="SimSun" panose="02010600030101010101" pitchFamily="2" charset="-122"/>
              </a:rPr>
              <a:t>推测介电层气泡缺陷的生成机制是</a:t>
            </a:r>
            <a:r>
              <a:rPr lang="en-US" sz="1400" dirty="0">
                <a:solidFill>
                  <a:srgbClr val="000000"/>
                </a:solidFill>
                <a:latin typeface="Times New Roman" panose="02020603050405020304" pitchFamily="18" charset="0"/>
                <a:ea typeface="SimSun" panose="02010600030101010101" pitchFamily="2" charset="-122"/>
              </a:rPr>
              <a:t>:0.11~0.18</a:t>
            </a:r>
            <a:r>
              <a:rPr lang="en-US" sz="1400" dirty="0">
                <a:latin typeface="Times New Roman" panose="02020603050405020304" pitchFamily="18" charset="0"/>
                <a:ea typeface="Times New Roman" panose="02020603050405020304" pitchFamily="18" charset="0"/>
              </a:rPr>
              <a:t>µ</a:t>
            </a:r>
            <a:r>
              <a:rPr lang="en-US" sz="1400" dirty="0">
                <a:solidFill>
                  <a:srgbClr val="000000"/>
                </a:solidFill>
                <a:latin typeface="Times New Roman" panose="02020603050405020304" pitchFamily="18" charset="0"/>
                <a:ea typeface="SimSun" panose="02010600030101010101" pitchFamily="2" charset="-122"/>
              </a:rPr>
              <a:t>m</a:t>
            </a:r>
            <a:r>
              <a:rPr lang="zh-CN" altLang="en-US" sz="1400" dirty="0">
                <a:solidFill>
                  <a:srgbClr val="000000"/>
                </a:solidFill>
                <a:latin typeface="Times New Roman" panose="02020603050405020304" pitchFamily="18" charset="0"/>
                <a:ea typeface="SimSun" panose="02010600030101010101" pitchFamily="2" charset="-122"/>
              </a:rPr>
              <a:t>产品介电层中掺氟硅玻璃工艺所蕴含的氟离子在高温工艺过程中活性加强，将相关的薄膜氧化层撕裂，从而导致了介电层气泡缺陷的产生。</a:t>
            </a:r>
            <a:endParaRPr lang="en-US" sz="1400" dirty="0">
              <a:latin typeface="Times New Roman" panose="02020603050405020304" pitchFamily="18" charset="0"/>
              <a:ea typeface="Times New Roman" panose="02020603050405020304" pitchFamily="18" charset="0"/>
            </a:endParaRPr>
          </a:p>
          <a:p>
            <a:pPr indent="304800">
              <a:lnSpc>
                <a:spcPct val="125000"/>
              </a:lnSpc>
              <a:spcAft>
                <a:spcPts val="0"/>
              </a:spcAft>
            </a:pPr>
            <a:r>
              <a:rPr lang="zh-CN" altLang="en-US" sz="1400" dirty="0">
                <a:solidFill>
                  <a:srgbClr val="000000"/>
                </a:solidFill>
                <a:latin typeface="Times New Roman" panose="02020603050405020304" pitchFamily="18" charset="0"/>
                <a:ea typeface="SimSun" panose="02010600030101010101" pitchFamily="2" charset="-122"/>
              </a:rPr>
              <a:t>本文通过实验验证了缺陷生成机制的正确性，依据在不同条件下相关产品的缺陷发生几率以及严重程度来定义与缺陷相关的各个因素，并寻找各因素之间的主次关系，从源头和防御两个层面寻找问题的解决方案。通过增强薄膜氧化层的抗撕裂能力，使游离氟离子难以将其撕裂，从而达到杜绝介电层气泡缺陷产生的目的。最后结合集成电路制造的实际情况提出了解决这一问题的具体方案：运用</a:t>
            </a:r>
            <a:r>
              <a:rPr lang="en-US" sz="1400" dirty="0">
                <a:solidFill>
                  <a:srgbClr val="000000"/>
                </a:solidFill>
                <a:latin typeface="Times New Roman" panose="02020603050405020304" pitchFamily="18" charset="0"/>
                <a:ea typeface="SimSun" panose="02010600030101010101" pitchFamily="2" charset="-122"/>
              </a:rPr>
              <a:t>FSG liner</a:t>
            </a:r>
            <a:r>
              <a:rPr lang="zh-CN" altLang="en-US" sz="1400" dirty="0">
                <a:solidFill>
                  <a:srgbClr val="000000"/>
                </a:solidFill>
                <a:latin typeface="Times New Roman" panose="02020603050405020304" pitchFamily="18" charset="0"/>
                <a:ea typeface="SimSun" panose="02010600030101010101" pitchFamily="2" charset="-122"/>
              </a:rPr>
              <a:t>取代</a:t>
            </a:r>
            <a:r>
              <a:rPr lang="en-US" sz="1400" dirty="0">
                <a:solidFill>
                  <a:srgbClr val="000000"/>
                </a:solidFill>
                <a:latin typeface="Times New Roman" panose="02020603050405020304" pitchFamily="18" charset="0"/>
                <a:ea typeface="SimSun" panose="02010600030101010101" pitchFamily="2" charset="-122"/>
              </a:rPr>
              <a:t>0.11</a:t>
            </a:r>
            <a:r>
              <a:rPr lang="zh-CN" altLang="en-US" sz="1400" dirty="0">
                <a:solidFill>
                  <a:srgbClr val="000000"/>
                </a:solidFill>
                <a:latin typeface="Times New Roman" panose="02020603050405020304" pitchFamily="18" charset="0"/>
                <a:ea typeface="SimSun" panose="02010600030101010101" pitchFamily="2" charset="-122"/>
              </a:rPr>
              <a:t>～</a:t>
            </a:r>
            <a:r>
              <a:rPr lang="en-US" sz="1400" dirty="0">
                <a:solidFill>
                  <a:srgbClr val="000000"/>
                </a:solidFill>
                <a:latin typeface="Times New Roman" panose="02020603050405020304" pitchFamily="18" charset="0"/>
                <a:ea typeface="SimSun" panose="02010600030101010101" pitchFamily="2" charset="-122"/>
              </a:rPr>
              <a:t>0.18</a:t>
            </a:r>
            <a:r>
              <a:rPr lang="en-US" sz="1400" dirty="0">
                <a:latin typeface="Times New Roman" panose="02020603050405020304" pitchFamily="18" charset="0"/>
                <a:ea typeface="Times New Roman" panose="02020603050405020304" pitchFamily="18" charset="0"/>
              </a:rPr>
              <a:t>µ</a:t>
            </a:r>
            <a:r>
              <a:rPr lang="en-US" sz="1400" dirty="0">
                <a:solidFill>
                  <a:srgbClr val="000000"/>
                </a:solidFill>
                <a:latin typeface="Times New Roman" panose="02020603050405020304" pitchFamily="18" charset="0"/>
                <a:ea typeface="SimSun" panose="02010600030101010101" pitchFamily="2" charset="-122"/>
              </a:rPr>
              <a:t>m</a:t>
            </a:r>
            <a:r>
              <a:rPr lang="zh-CN" altLang="en-US" sz="1400" dirty="0">
                <a:solidFill>
                  <a:srgbClr val="000000"/>
                </a:solidFill>
                <a:latin typeface="Times New Roman" panose="02020603050405020304" pitchFamily="18" charset="0"/>
                <a:ea typeface="SimSun" panose="02010600030101010101" pitchFamily="2" charset="-122"/>
              </a:rPr>
              <a:t>产品介电层结构中的富硅氧化层，增强薄膜氧化层的抗撕裂能力，使氟离子难以将其撕裂，杜绝介电层气泡缺陷的产生。并将该方案应用到大规模的生产中，验证方案的可行性与稳定性，得到了令人满意的结果。</a:t>
            </a:r>
            <a:endParaRPr lang="en-US" sz="1400" dirty="0">
              <a:latin typeface="Times New Roman" panose="02020603050405020304" pitchFamily="18" charset="0"/>
              <a:ea typeface="Times New Roman" panose="02020603050405020304" pitchFamily="18" charset="0"/>
            </a:endParaRPr>
          </a:p>
          <a:p>
            <a:pPr indent="304800">
              <a:lnSpc>
                <a:spcPct val="125000"/>
              </a:lnSpc>
              <a:spcAft>
                <a:spcPts val="0"/>
              </a:spcAft>
            </a:pPr>
            <a:r>
              <a:rPr lang="zh-CN" altLang="en-US" sz="1400" dirty="0">
                <a:solidFill>
                  <a:srgbClr val="000000"/>
                </a:solidFill>
                <a:latin typeface="Times New Roman" panose="02020603050405020304" pitchFamily="18" charset="0"/>
                <a:ea typeface="SimSun" panose="02010600030101010101" pitchFamily="2" charset="-122"/>
              </a:rPr>
              <a:t>本文在分析介电层气泡缺陷特征的基础上，提出并验证了介电层气泡缺陷的生成机制，并依据该机制探索出一种彻底解决</a:t>
            </a:r>
            <a:r>
              <a:rPr lang="en-US" sz="1400" dirty="0">
                <a:solidFill>
                  <a:srgbClr val="000000"/>
                </a:solidFill>
                <a:latin typeface="Times New Roman" panose="02020603050405020304" pitchFamily="18" charset="0"/>
                <a:ea typeface="SimSun" panose="02010600030101010101" pitchFamily="2" charset="-122"/>
              </a:rPr>
              <a:t>0.11~0.18</a:t>
            </a:r>
            <a:r>
              <a:rPr lang="en-US" sz="1400" dirty="0">
                <a:latin typeface="Times New Roman" panose="02020603050405020304" pitchFamily="18" charset="0"/>
                <a:ea typeface="Times New Roman" panose="02020603050405020304" pitchFamily="18" charset="0"/>
              </a:rPr>
              <a:t>µ</a:t>
            </a:r>
            <a:r>
              <a:rPr lang="en-US" sz="1400" dirty="0">
                <a:solidFill>
                  <a:srgbClr val="000000"/>
                </a:solidFill>
                <a:latin typeface="Times New Roman" panose="02020603050405020304" pitchFamily="18" charset="0"/>
                <a:ea typeface="SimSun" panose="02010600030101010101" pitchFamily="2" charset="-122"/>
              </a:rPr>
              <a:t>m</a:t>
            </a:r>
            <a:r>
              <a:rPr lang="zh-CN" altLang="en-US" sz="1400" dirty="0">
                <a:solidFill>
                  <a:srgbClr val="000000"/>
                </a:solidFill>
                <a:latin typeface="Times New Roman" panose="02020603050405020304" pitchFamily="18" charset="0"/>
                <a:ea typeface="SimSun" panose="02010600030101010101" pitchFamily="2" charset="-122"/>
              </a:rPr>
              <a:t>集成电路生产中介电层气泡缺陷的方案。该方案在大规模生产中可以有效的解决介电层气泡缺陷对现有产品的影响，使单个企业年度减少产品报废约</a:t>
            </a:r>
            <a:r>
              <a:rPr lang="en-US" sz="1400" dirty="0">
                <a:solidFill>
                  <a:srgbClr val="000000"/>
                </a:solidFill>
                <a:latin typeface="Times New Roman" panose="02020603050405020304" pitchFamily="18" charset="0"/>
                <a:ea typeface="SimSun" panose="02010600030101010101" pitchFamily="2" charset="-122"/>
              </a:rPr>
              <a:t>1200</a:t>
            </a:r>
            <a:r>
              <a:rPr lang="zh-CN" altLang="en-US" sz="1400" dirty="0">
                <a:solidFill>
                  <a:srgbClr val="000000"/>
                </a:solidFill>
                <a:latin typeface="Times New Roman" panose="02020603050405020304" pitchFamily="18" charset="0"/>
                <a:ea typeface="SimSun" panose="02010600030101010101" pitchFamily="2" charset="-122"/>
              </a:rPr>
              <a:t>片，</a:t>
            </a:r>
            <a:r>
              <a:rPr lang="en-US" sz="1400" dirty="0">
                <a:solidFill>
                  <a:srgbClr val="000000"/>
                </a:solidFill>
                <a:latin typeface="Times New Roman" panose="02020603050405020304" pitchFamily="18" charset="0"/>
                <a:ea typeface="SimSun" panose="02010600030101010101" pitchFamily="2" charset="-122"/>
              </a:rPr>
              <a:t>0.11</a:t>
            </a:r>
            <a:r>
              <a:rPr lang="zh-CN" altLang="en-US" sz="1400" dirty="0">
                <a:solidFill>
                  <a:srgbClr val="000000"/>
                </a:solidFill>
                <a:latin typeface="Times New Roman" panose="02020603050405020304" pitchFamily="18" charset="0"/>
                <a:ea typeface="SimSun" panose="02010600030101010101" pitchFamily="2" charset="-122"/>
              </a:rPr>
              <a:t>～</a:t>
            </a:r>
            <a:r>
              <a:rPr lang="en-US" sz="1400" dirty="0">
                <a:solidFill>
                  <a:srgbClr val="000000"/>
                </a:solidFill>
                <a:latin typeface="Times New Roman" panose="02020603050405020304" pitchFamily="18" charset="0"/>
                <a:ea typeface="SimSun" panose="02010600030101010101" pitchFamily="2" charset="-122"/>
              </a:rPr>
              <a:t>0.18</a:t>
            </a:r>
            <a:r>
              <a:rPr lang="en-US" sz="1400" dirty="0">
                <a:latin typeface="Times New Roman" panose="02020603050405020304" pitchFamily="18" charset="0"/>
                <a:ea typeface="Times New Roman" panose="02020603050405020304" pitchFamily="18" charset="0"/>
              </a:rPr>
              <a:t>µ</a:t>
            </a:r>
            <a:r>
              <a:rPr lang="en-US" sz="1400" dirty="0">
                <a:solidFill>
                  <a:srgbClr val="000000"/>
                </a:solidFill>
                <a:latin typeface="Times New Roman" panose="02020603050405020304" pitchFamily="18" charset="0"/>
                <a:ea typeface="SimSun" panose="02010600030101010101" pitchFamily="2" charset="-122"/>
              </a:rPr>
              <a:t>m</a:t>
            </a:r>
            <a:r>
              <a:rPr lang="zh-CN" altLang="en-US" sz="1400" dirty="0">
                <a:solidFill>
                  <a:srgbClr val="000000"/>
                </a:solidFill>
                <a:latin typeface="Times New Roman" panose="02020603050405020304" pitchFamily="18" charset="0"/>
                <a:ea typeface="SimSun" panose="02010600030101010101" pitchFamily="2" charset="-122"/>
              </a:rPr>
              <a:t>产品的生产良率由</a:t>
            </a:r>
            <a:r>
              <a:rPr lang="en-US" sz="1400" dirty="0">
                <a:solidFill>
                  <a:srgbClr val="000000"/>
                </a:solidFill>
                <a:latin typeface="Times New Roman" panose="02020603050405020304" pitchFamily="18" charset="0"/>
                <a:ea typeface="SimSun" panose="02010600030101010101" pitchFamily="2" charset="-122"/>
              </a:rPr>
              <a:t>97.5%</a:t>
            </a:r>
            <a:r>
              <a:rPr lang="zh-CN" altLang="en-US" sz="1400" dirty="0">
                <a:solidFill>
                  <a:srgbClr val="000000"/>
                </a:solidFill>
                <a:latin typeface="Times New Roman" panose="02020603050405020304" pitchFamily="18" charset="0"/>
                <a:ea typeface="SimSun" panose="02010600030101010101" pitchFamily="2" charset="-122"/>
              </a:rPr>
              <a:t>提升至</a:t>
            </a:r>
            <a:r>
              <a:rPr lang="en-US" sz="1400" dirty="0">
                <a:solidFill>
                  <a:srgbClr val="000000"/>
                </a:solidFill>
                <a:latin typeface="Times New Roman" panose="02020603050405020304" pitchFamily="18" charset="0"/>
                <a:ea typeface="SimSun" panose="02010600030101010101" pitchFamily="2" charset="-122"/>
              </a:rPr>
              <a:t>98.3%</a:t>
            </a:r>
            <a:r>
              <a:rPr lang="zh-CN" altLang="en-US" sz="1400" dirty="0">
                <a:solidFill>
                  <a:srgbClr val="000000"/>
                </a:solidFill>
                <a:latin typeface="Times New Roman" panose="02020603050405020304" pitchFamily="18" charset="0"/>
                <a:ea typeface="SimSun" panose="02010600030101010101" pitchFamily="2" charset="-122"/>
              </a:rPr>
              <a:t>，减少客户诉讼的同时提升客户满意度，进而给相关的集成电路制造企业带来巨大的经济效益。</a:t>
            </a:r>
            <a:endParaRPr lang="en-US" sz="14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812188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rot="3316126">
            <a:off x="7440247" y="1074782"/>
            <a:ext cx="360040" cy="159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rot="3316126">
            <a:off x="8232334" y="453217"/>
            <a:ext cx="360040" cy="159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7236296" y="1"/>
            <a:ext cx="1584176" cy="1203598"/>
            <a:chOff x="467543" y="0"/>
            <a:chExt cx="1584176" cy="1203598"/>
          </a:xfrm>
        </p:grpSpPr>
        <p:grpSp>
          <p:nvGrpSpPr>
            <p:cNvPr id="5" name="组合 4"/>
            <p:cNvGrpSpPr/>
            <p:nvPr/>
          </p:nvGrpSpPr>
          <p:grpSpPr>
            <a:xfrm>
              <a:off x="467543" y="0"/>
              <a:ext cx="1584176" cy="1203598"/>
              <a:chOff x="467544" y="195486"/>
              <a:chExt cx="1584176" cy="1007698"/>
            </a:xfrm>
          </p:grpSpPr>
          <p:sp>
            <p:nvSpPr>
              <p:cNvPr id="2" name="矩形 1"/>
              <p:cNvSpPr/>
              <p:nvPr/>
            </p:nvSpPr>
            <p:spPr>
              <a:xfrm>
                <a:off x="467544" y="195486"/>
                <a:ext cx="1584176" cy="7655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等腰三角形 3"/>
              <p:cNvSpPr/>
              <p:nvPr/>
            </p:nvSpPr>
            <p:spPr>
              <a:xfrm rot="10800000">
                <a:off x="467544" y="962033"/>
                <a:ext cx="1584176" cy="24115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0" name="组合 9"/>
            <p:cNvGrpSpPr/>
            <p:nvPr/>
          </p:nvGrpSpPr>
          <p:grpSpPr>
            <a:xfrm>
              <a:off x="539552" y="123477"/>
              <a:ext cx="1440160" cy="707886"/>
              <a:chOff x="539552" y="123477"/>
              <a:chExt cx="1440160" cy="707886"/>
            </a:xfrm>
          </p:grpSpPr>
          <p:sp>
            <p:nvSpPr>
              <p:cNvPr id="6" name="TextBox 5"/>
              <p:cNvSpPr txBox="1"/>
              <p:nvPr/>
            </p:nvSpPr>
            <p:spPr>
              <a:xfrm>
                <a:off x="539552" y="123477"/>
                <a:ext cx="1440160" cy="707886"/>
              </a:xfrm>
              <a:prstGeom prst="rect">
                <a:avLst/>
              </a:prstGeom>
              <a:noFill/>
              <a:ln>
                <a:solidFill>
                  <a:schemeClr val="accent1">
                    <a:shade val="50000"/>
                  </a:schemeClr>
                </a:solidFill>
              </a:ln>
            </p:spPr>
            <p:txBody>
              <a:bodyPr wrap="square" rtlCol="0">
                <a:spAutoFit/>
              </a:bodyPr>
              <a:lstStyle/>
              <a:p>
                <a:pPr algn="ctr"/>
                <a:r>
                  <a:rPr kumimoji="1" lang="en-US" altLang="ja-JP" sz="4000" b="1" dirty="0">
                    <a:solidFill>
                      <a:schemeClr val="bg1"/>
                    </a:solidFill>
                    <a:latin typeface="宋体" panose="02010600030101010101" pitchFamily="2" charset="-122"/>
                    <a:ea typeface="宋体" panose="02010600030101010101" pitchFamily="2" charset="-122"/>
                  </a:rPr>
                  <a:t>03</a:t>
                </a:r>
                <a:endParaRPr kumimoji="1" lang="ja-JP" altLang="en-US" sz="4000" b="1" dirty="0">
                  <a:solidFill>
                    <a:schemeClr val="bg1"/>
                  </a:solidFill>
                  <a:latin typeface="宋体" panose="02010600030101010101" pitchFamily="2" charset="-122"/>
                  <a:ea typeface="宋体" panose="02010600030101010101" pitchFamily="2" charset="-122"/>
                </a:endParaRPr>
              </a:p>
            </p:txBody>
          </p:sp>
          <p:cxnSp>
            <p:nvCxnSpPr>
              <p:cNvPr id="8" name="直接连接符 7"/>
              <p:cNvCxnSpPr/>
              <p:nvPr/>
            </p:nvCxnSpPr>
            <p:spPr>
              <a:xfrm>
                <a:off x="683568" y="227290"/>
                <a:ext cx="1152128"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691519" y="771550"/>
                <a:ext cx="1152128"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3" name="组合 12"/>
          <p:cNvGrpSpPr/>
          <p:nvPr/>
        </p:nvGrpSpPr>
        <p:grpSpPr>
          <a:xfrm>
            <a:off x="0" y="2970454"/>
            <a:ext cx="4139952" cy="2173045"/>
            <a:chOff x="0" y="2891586"/>
            <a:chExt cx="3851920" cy="2251914"/>
          </a:xfrm>
        </p:grpSpPr>
        <p:sp>
          <p:nvSpPr>
            <p:cNvPr id="37" name="直角三角形 36"/>
            <p:cNvSpPr/>
            <p:nvPr/>
          </p:nvSpPr>
          <p:spPr>
            <a:xfrm>
              <a:off x="0" y="2891586"/>
              <a:ext cx="2627784" cy="2251914"/>
            </a:xfrm>
            <a:prstGeom prst="rtTriangle">
              <a:avLst/>
            </a:prstGeom>
            <a:solidFill>
              <a:srgbClr val="7099CA">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直角三角形 10"/>
            <p:cNvSpPr/>
            <p:nvPr/>
          </p:nvSpPr>
          <p:spPr>
            <a:xfrm>
              <a:off x="0" y="2904115"/>
              <a:ext cx="1800200" cy="2239385"/>
            </a:xfrm>
            <a:prstGeom prst="rtTriangle">
              <a:avLst/>
            </a:prstGeom>
            <a:solidFill>
              <a:srgbClr val="4F81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直角三角形 37"/>
            <p:cNvSpPr/>
            <p:nvPr/>
          </p:nvSpPr>
          <p:spPr>
            <a:xfrm>
              <a:off x="0" y="2904115"/>
              <a:ext cx="3851920" cy="2239385"/>
            </a:xfrm>
            <a:prstGeom prst="rtTriangle">
              <a:avLst/>
            </a:prstGeom>
            <a:solidFill>
              <a:srgbClr val="7099C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4" name="组合 13"/>
          <p:cNvGrpSpPr/>
          <p:nvPr/>
        </p:nvGrpSpPr>
        <p:grpSpPr>
          <a:xfrm>
            <a:off x="1837721" y="1131590"/>
            <a:ext cx="5614599" cy="2613542"/>
            <a:chOff x="755576" y="1132751"/>
            <a:chExt cx="5614599" cy="2613542"/>
          </a:xfrm>
        </p:grpSpPr>
        <p:grpSp>
          <p:nvGrpSpPr>
            <p:cNvPr id="17" name="组合 16"/>
            <p:cNvGrpSpPr/>
            <p:nvPr/>
          </p:nvGrpSpPr>
          <p:grpSpPr>
            <a:xfrm>
              <a:off x="2123728" y="1132751"/>
              <a:ext cx="2304256" cy="1282789"/>
              <a:chOff x="1920887" y="1744940"/>
              <a:chExt cx="2304256" cy="1282789"/>
            </a:xfrm>
          </p:grpSpPr>
          <p:sp>
            <p:nvSpPr>
              <p:cNvPr id="43" name="TextBox 42"/>
              <p:cNvSpPr txBox="1"/>
              <p:nvPr/>
            </p:nvSpPr>
            <p:spPr>
              <a:xfrm>
                <a:off x="2282952" y="1744940"/>
                <a:ext cx="1500616" cy="430887"/>
              </a:xfrm>
              <a:prstGeom prst="rect">
                <a:avLst/>
              </a:prstGeom>
              <a:noFill/>
              <a:ln>
                <a:solidFill>
                  <a:schemeClr val="accent1">
                    <a:shade val="50000"/>
                  </a:schemeClr>
                </a:solidFill>
              </a:ln>
            </p:spPr>
            <p:txBody>
              <a:bodyPr wrap="square" rtlCol="0">
                <a:spAutoFit/>
              </a:bodyPr>
              <a:lstStyle/>
              <a:p>
                <a:pPr algn="ctr"/>
                <a:r>
                  <a:rPr kumimoji="1" lang="zh-CN" altLang="en-US" sz="2200" dirty="0">
                    <a:solidFill>
                      <a:schemeClr val="tx2">
                        <a:lumMod val="75000"/>
                      </a:schemeClr>
                    </a:solidFill>
                    <a:latin typeface="华文细黑" panose="02010600040101010101" pitchFamily="2" charset="-122"/>
                    <a:ea typeface="华文细黑" panose="02010600040101010101" pitchFamily="2" charset="-122"/>
                  </a:rPr>
                  <a:t>第二部分</a:t>
                </a:r>
                <a:endParaRPr kumimoji="1" lang="ja-JP" altLang="en-US" sz="2200" dirty="0">
                  <a:solidFill>
                    <a:schemeClr val="tx2">
                      <a:lumMod val="75000"/>
                    </a:schemeClr>
                  </a:solidFill>
                  <a:latin typeface="华文细黑" panose="02010600040101010101" pitchFamily="2" charset="-122"/>
                  <a:ea typeface="华文细黑" panose="02010600040101010101" pitchFamily="2" charset="-122"/>
                </a:endParaRPr>
              </a:p>
            </p:txBody>
          </p:sp>
          <p:sp>
            <p:nvSpPr>
              <p:cNvPr id="16" name="TextBox 15"/>
              <p:cNvSpPr txBox="1"/>
              <p:nvPr/>
            </p:nvSpPr>
            <p:spPr>
              <a:xfrm>
                <a:off x="1920887" y="2319843"/>
                <a:ext cx="2304256" cy="707886"/>
              </a:xfrm>
              <a:prstGeom prst="rect">
                <a:avLst/>
              </a:prstGeom>
              <a:noFill/>
            </p:spPr>
            <p:txBody>
              <a:bodyPr wrap="square" rtlCol="0">
                <a:spAutoFit/>
              </a:bodyPr>
              <a:lstStyle/>
              <a:p>
                <a:r>
                  <a:rPr kumimoji="1" lang="zh-CN" altLang="en-US" sz="4000" b="1" dirty="0">
                    <a:solidFill>
                      <a:schemeClr val="tx2">
                        <a:lumMod val="75000"/>
                      </a:schemeClr>
                    </a:solidFill>
                    <a:latin typeface="黑体" panose="02010609060101010101" pitchFamily="49" charset="-122"/>
                    <a:ea typeface="黑体" panose="02010609060101010101" pitchFamily="49" charset="-122"/>
                  </a:rPr>
                  <a:t>研究过程</a:t>
                </a:r>
                <a:endParaRPr kumimoji="1" lang="ja-JP" altLang="en-US" sz="4000" b="1" dirty="0">
                  <a:solidFill>
                    <a:schemeClr val="tx2">
                      <a:lumMod val="75000"/>
                    </a:schemeClr>
                  </a:solidFill>
                  <a:latin typeface="黑体" panose="02010609060101010101" pitchFamily="49" charset="-122"/>
                  <a:ea typeface="黑体" panose="02010609060101010101" pitchFamily="49" charset="-122"/>
                </a:endParaRPr>
              </a:p>
            </p:txBody>
          </p:sp>
        </p:grpSp>
        <p:cxnSp>
          <p:nvCxnSpPr>
            <p:cNvPr id="42" name="直接连接符 41"/>
            <p:cNvCxnSpPr/>
            <p:nvPr/>
          </p:nvCxnSpPr>
          <p:spPr>
            <a:xfrm>
              <a:off x="755576" y="2499742"/>
              <a:ext cx="4966527" cy="0"/>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2213067" y="2590281"/>
              <a:ext cx="4157108" cy="1156012"/>
              <a:chOff x="2213067" y="2643765"/>
              <a:chExt cx="4157108" cy="1156012"/>
            </a:xfrm>
          </p:grpSpPr>
          <p:sp>
            <p:nvSpPr>
              <p:cNvPr id="44" name="TextBox 43"/>
              <p:cNvSpPr txBox="1"/>
              <p:nvPr/>
            </p:nvSpPr>
            <p:spPr>
              <a:xfrm>
                <a:off x="2232753" y="2643765"/>
                <a:ext cx="4137422" cy="369332"/>
              </a:xfrm>
              <a:prstGeom prst="rect">
                <a:avLst/>
              </a:prstGeom>
              <a:noFill/>
            </p:spPr>
            <p:txBody>
              <a:bodyPr wrap="square" rtlCol="0">
                <a:spAutoFit/>
              </a:bodyPr>
              <a:lstStyle/>
              <a:p>
                <a:r>
                  <a:rPr kumimoji="1" lang="zh-CN" altLang="en-US" dirty="0">
                    <a:latin typeface="微软雅黑" panose="020B0503020204020204" pitchFamily="34" charset="-122"/>
                    <a:ea typeface="微软雅黑" panose="020B0503020204020204" pitchFamily="34" charset="-122"/>
                  </a:rPr>
                  <a:t>认识缺陷</a:t>
                </a:r>
                <a:endParaRPr kumimoji="1" lang="ja-JP" altLang="en-US" dirty="0">
                  <a:latin typeface="黑体" panose="02010609060101010101" pitchFamily="49" charset="-122"/>
                  <a:ea typeface="黑体" panose="02010609060101010101" pitchFamily="49" charset="-122"/>
                </a:endParaRPr>
              </a:p>
            </p:txBody>
          </p:sp>
          <p:sp>
            <p:nvSpPr>
              <p:cNvPr id="45" name="TextBox 44"/>
              <p:cNvSpPr txBox="1"/>
              <p:nvPr/>
            </p:nvSpPr>
            <p:spPr>
              <a:xfrm>
                <a:off x="2233466" y="3049151"/>
                <a:ext cx="3848677" cy="369332"/>
              </a:xfrm>
              <a:prstGeom prst="rect">
                <a:avLst/>
              </a:prstGeom>
              <a:noFill/>
            </p:spPr>
            <p:txBody>
              <a:bodyPr wrap="square" rtlCol="0">
                <a:spAutoFit/>
              </a:bodyPr>
              <a:lstStyle/>
              <a:p>
                <a:r>
                  <a:rPr kumimoji="1" lang="zh-CN" altLang="en-US" dirty="0">
                    <a:latin typeface="微软雅黑" panose="020B0503020204020204" pitchFamily="34" charset="-122"/>
                    <a:ea typeface="微软雅黑" panose="020B0503020204020204" pitchFamily="34" charset="-122"/>
                  </a:rPr>
                  <a:t>缺陷的特性与影响因素</a:t>
                </a:r>
                <a:endParaRPr kumimoji="1" lang="ja-JP" altLang="en-US" dirty="0">
                  <a:latin typeface="微软雅黑" panose="020B0503020204020204" pitchFamily="34" charset="-122"/>
                  <a:ea typeface="微软雅黑" panose="020B0503020204020204" pitchFamily="34" charset="-122"/>
                </a:endParaRPr>
              </a:p>
            </p:txBody>
          </p:sp>
          <p:sp>
            <p:nvSpPr>
              <p:cNvPr id="65" name="TextBox 64"/>
              <p:cNvSpPr txBox="1"/>
              <p:nvPr/>
            </p:nvSpPr>
            <p:spPr>
              <a:xfrm>
                <a:off x="2213067" y="3430445"/>
                <a:ext cx="2518255" cy="369332"/>
              </a:xfrm>
              <a:prstGeom prst="rect">
                <a:avLst/>
              </a:prstGeom>
              <a:noFill/>
            </p:spPr>
            <p:txBody>
              <a:bodyPr wrap="square" rtlCol="0">
                <a:spAutoFit/>
              </a:bodyPr>
              <a:lstStyle/>
              <a:p>
                <a:r>
                  <a:rPr kumimoji="1" lang="zh-CN" altLang="en-US" dirty="0">
                    <a:latin typeface="微软雅黑" panose="020B0503020204020204" pitchFamily="34" charset="-122"/>
                    <a:ea typeface="微软雅黑" panose="020B0503020204020204" pitchFamily="34" charset="-122"/>
                  </a:rPr>
                  <a:t>缺陷的实效模型</a:t>
                </a:r>
                <a:r>
                  <a:rPr kumimoji="1" lang="en-US" altLang="zh-CN" dirty="0">
                    <a:latin typeface="微软雅黑" panose="020B0503020204020204" pitchFamily="34" charset="-122"/>
                    <a:ea typeface="微软雅黑" panose="020B0503020204020204" pitchFamily="34" charset="-122"/>
                  </a:rPr>
                  <a:t> </a:t>
                </a:r>
                <a:endParaRPr kumimoji="1" lang="ja-JP" altLang="en-US" dirty="0">
                  <a:latin typeface="微软雅黑" panose="020B0503020204020204" pitchFamily="34" charset="-122"/>
                  <a:ea typeface="微软雅黑" panose="020B0503020204020204" pitchFamily="34" charset="-122"/>
                </a:endParaRPr>
              </a:p>
            </p:txBody>
          </p:sp>
        </p:grpSp>
      </p:grpSp>
      <p:sp>
        <p:nvSpPr>
          <p:cNvPr id="25" name="TextBox 24"/>
          <p:cNvSpPr txBox="1"/>
          <p:nvPr/>
        </p:nvSpPr>
        <p:spPr>
          <a:xfrm>
            <a:off x="3285094" y="3733806"/>
            <a:ext cx="2448272" cy="369332"/>
          </a:xfrm>
          <a:prstGeom prst="rect">
            <a:avLst/>
          </a:prstGeom>
          <a:noFill/>
        </p:spPr>
        <p:txBody>
          <a:bodyPr wrap="square" rtlCol="0">
            <a:spAutoFit/>
          </a:bodyPr>
          <a:lstStyle/>
          <a:p>
            <a:r>
              <a:rPr kumimoji="1" lang="zh-CN" altLang="en-US" dirty="0">
                <a:latin typeface="微软雅黑" panose="020B0503020204020204" pitchFamily="34" charset="-122"/>
                <a:ea typeface="微软雅黑" panose="020B0503020204020204" pitchFamily="34" charset="-122"/>
              </a:rPr>
              <a:t>缺陷的解决方案</a:t>
            </a:r>
            <a:endParaRPr kumimoji="1" lang="ja-JP" altLang="en-US" dirty="0">
              <a:latin typeface="微软雅黑" panose="020B0503020204020204" pitchFamily="34" charset="-122"/>
              <a:ea typeface="微软雅黑" panose="020B0503020204020204" pitchFamily="34" charset="-122"/>
            </a:endParaRPr>
          </a:p>
        </p:txBody>
      </p:sp>
      <p:pic>
        <p:nvPicPr>
          <p:cNvPr id="26" name="图片 25"/>
          <p:cNvPicPr>
            <a:picLocks noChangeAspect="1"/>
          </p:cNvPicPr>
          <p:nvPr/>
        </p:nvPicPr>
        <p:blipFill>
          <a:blip r:embed="rId2"/>
          <a:stretch>
            <a:fillRect/>
          </a:stretch>
        </p:blipFill>
        <p:spPr>
          <a:xfrm>
            <a:off x="8028384" y="4413193"/>
            <a:ext cx="1116034" cy="730307"/>
          </a:xfrm>
          <a:prstGeom prst="rect">
            <a:avLst/>
          </a:prstGeom>
        </p:spPr>
      </p:pic>
      <p:sp>
        <p:nvSpPr>
          <p:cNvPr id="29" name="TextBox 28">
            <a:extLst>
              <a:ext uri="{FF2B5EF4-FFF2-40B4-BE49-F238E27FC236}">
                <a16:creationId xmlns:a16="http://schemas.microsoft.com/office/drawing/2014/main" id="{04C77706-2466-7E41-859F-62DA33B7E4DB}"/>
              </a:ext>
            </a:extLst>
          </p:cNvPr>
          <p:cNvSpPr txBox="1"/>
          <p:nvPr/>
        </p:nvSpPr>
        <p:spPr>
          <a:xfrm>
            <a:off x="3278964" y="4103833"/>
            <a:ext cx="2448272" cy="369332"/>
          </a:xfrm>
          <a:prstGeom prst="rect">
            <a:avLst/>
          </a:prstGeom>
          <a:noFill/>
        </p:spPr>
        <p:txBody>
          <a:bodyPr wrap="square" rtlCol="0">
            <a:spAutoFit/>
          </a:bodyPr>
          <a:lstStyle/>
          <a:p>
            <a:r>
              <a:rPr kumimoji="1" lang="zh-CN" altLang="en-US" dirty="0">
                <a:latin typeface="微软雅黑" panose="020B0503020204020204" pitchFamily="34" charset="-122"/>
                <a:ea typeface="微软雅黑" panose="020B0503020204020204" pitchFamily="34" charset="-122"/>
              </a:rPr>
              <a:t>解决方案的效果验证</a:t>
            </a:r>
            <a:endParaRPr kumimoji="1" lang="ja-JP"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77447648"/>
      </p:ext>
    </p:extLst>
  </p:cSld>
  <p:clrMapOvr>
    <a:masterClrMapping/>
  </p:clrMapOvr>
  <p:transition spd="slow" advTm="6120">
    <p:push/>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3"/>
          <p:cNvSpPr txBox="1"/>
          <p:nvPr/>
        </p:nvSpPr>
        <p:spPr>
          <a:xfrm>
            <a:off x="179512" y="123478"/>
            <a:ext cx="8820472" cy="553998"/>
          </a:xfrm>
          <a:prstGeom prst="rect">
            <a:avLst/>
          </a:prstGeom>
          <a:noFill/>
        </p:spPr>
        <p:txBody>
          <a:bodyPr wrap="square" rtlCol="0">
            <a:spAutoFit/>
          </a:bodyPr>
          <a:lstStyle/>
          <a:p>
            <a:r>
              <a:rPr lang="zh-CN" altLang="en-US" sz="1600" b="1" dirty="0"/>
              <a:t>什么是介电层</a:t>
            </a:r>
            <a:r>
              <a:rPr lang="en-US" altLang="zh-CN" sz="1600" b="1" dirty="0"/>
              <a:t>(IMD)</a:t>
            </a:r>
            <a:r>
              <a:rPr lang="zh-CN" altLang="en-US" sz="1400" b="1" dirty="0"/>
              <a:t>：</a:t>
            </a:r>
            <a:r>
              <a:rPr lang="zh-CN" altLang="en-US" sz="1600" b="1" dirty="0"/>
              <a:t>集成电路内用来实现金属与金属之间隔离的氧化层。</a:t>
            </a:r>
            <a:r>
              <a:rPr lang="en-US" sz="1600" b="1" dirty="0"/>
              <a:t> </a:t>
            </a:r>
            <a:endParaRPr lang="en-US" altLang="zh-CN" sz="1600" b="1" dirty="0"/>
          </a:p>
          <a:p>
            <a:endParaRPr lang="en-US" altLang="zh-CN" sz="1400" b="1" dirty="0"/>
          </a:p>
        </p:txBody>
      </p:sp>
      <p:pic>
        <p:nvPicPr>
          <p:cNvPr id="4" name="Picture 3">
            <a:extLst>
              <a:ext uri="{FF2B5EF4-FFF2-40B4-BE49-F238E27FC236}">
                <a16:creationId xmlns:a16="http://schemas.microsoft.com/office/drawing/2014/main" id="{A712223F-F5A0-5E48-B4F6-9B75E5EEC9DB}"/>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115616" y="708876"/>
            <a:ext cx="5904656" cy="4239138"/>
          </a:xfrm>
          <a:prstGeom prst="rect">
            <a:avLst/>
          </a:prstGeom>
          <a:noFill/>
          <a:ln>
            <a:noFill/>
          </a:ln>
        </p:spPr>
      </p:pic>
    </p:spTree>
    <p:extLst>
      <p:ext uri="{BB962C8B-B14F-4D97-AF65-F5344CB8AC3E}">
        <p14:creationId xmlns:p14="http://schemas.microsoft.com/office/powerpoint/2010/main" val="2445813354"/>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3"/>
          <p:cNvSpPr txBox="1"/>
          <p:nvPr/>
        </p:nvSpPr>
        <p:spPr>
          <a:xfrm>
            <a:off x="30294" y="56995"/>
            <a:ext cx="9006202" cy="553998"/>
          </a:xfrm>
          <a:prstGeom prst="rect">
            <a:avLst/>
          </a:prstGeom>
          <a:noFill/>
        </p:spPr>
        <p:txBody>
          <a:bodyPr wrap="square" rtlCol="0">
            <a:spAutoFit/>
          </a:bodyPr>
          <a:lstStyle/>
          <a:p>
            <a:r>
              <a:rPr lang="zh-CN" altLang="en-US" sz="1600" b="1" dirty="0"/>
              <a:t>什么是介电层气泡缺陷：始于介电层结构富硅氧化层</a:t>
            </a:r>
            <a:r>
              <a:rPr lang="en-US" altLang="zh-CN" sz="1600" b="1" dirty="0"/>
              <a:t>(SRO-300A) </a:t>
            </a:r>
            <a:r>
              <a:rPr lang="zh-CN" altLang="en-US" sz="1600" b="1" dirty="0"/>
              <a:t>的薄膜撕裂。</a:t>
            </a:r>
            <a:endParaRPr lang="en-US" altLang="zh-CN" sz="1600" b="1" dirty="0"/>
          </a:p>
          <a:p>
            <a:endParaRPr lang="en-US" altLang="zh-CN" sz="1400" b="1" dirty="0"/>
          </a:p>
        </p:txBody>
      </p:sp>
      <p:pic>
        <p:nvPicPr>
          <p:cNvPr id="10" name="Picture 9">
            <a:extLst>
              <a:ext uri="{FF2B5EF4-FFF2-40B4-BE49-F238E27FC236}">
                <a16:creationId xmlns:a16="http://schemas.microsoft.com/office/drawing/2014/main" id="{B00E3285-1FAE-C242-9562-DD060281E8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94" y="604818"/>
            <a:ext cx="4801513" cy="4496885"/>
          </a:xfrm>
          <a:prstGeom prst="rect">
            <a:avLst/>
          </a:prstGeom>
        </p:spPr>
      </p:pic>
      <p:pic>
        <p:nvPicPr>
          <p:cNvPr id="12" name="Picture 11">
            <a:extLst>
              <a:ext uri="{FF2B5EF4-FFF2-40B4-BE49-F238E27FC236}">
                <a16:creationId xmlns:a16="http://schemas.microsoft.com/office/drawing/2014/main" id="{4A7C698D-3380-EB40-BAA2-04A1BE4F5D6B}"/>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4751706" y="2571750"/>
            <a:ext cx="4392295" cy="2383790"/>
          </a:xfrm>
          <a:prstGeom prst="rect">
            <a:avLst/>
          </a:prstGeom>
          <a:noFill/>
          <a:ln>
            <a:noFill/>
          </a:ln>
        </p:spPr>
      </p:pic>
      <p:pic>
        <p:nvPicPr>
          <p:cNvPr id="13" name="Picture 12">
            <a:extLst>
              <a:ext uri="{FF2B5EF4-FFF2-40B4-BE49-F238E27FC236}">
                <a16:creationId xmlns:a16="http://schemas.microsoft.com/office/drawing/2014/main" id="{2D0B3E91-BA87-7347-B6CD-E47A198F5FC1}"/>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4932040" y="604818"/>
            <a:ext cx="3672408" cy="1606892"/>
          </a:xfrm>
          <a:prstGeom prst="rect">
            <a:avLst/>
          </a:prstGeom>
          <a:noFill/>
          <a:ln>
            <a:noFill/>
          </a:ln>
        </p:spPr>
      </p:pic>
    </p:spTree>
    <p:extLst>
      <p:ext uri="{BB962C8B-B14F-4D97-AF65-F5344CB8AC3E}">
        <p14:creationId xmlns:p14="http://schemas.microsoft.com/office/powerpoint/2010/main" val="4088070861"/>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3"/>
          <p:cNvSpPr txBox="1"/>
          <p:nvPr/>
        </p:nvSpPr>
        <p:spPr>
          <a:xfrm>
            <a:off x="30294" y="56995"/>
            <a:ext cx="9006202" cy="338554"/>
          </a:xfrm>
          <a:prstGeom prst="rect">
            <a:avLst/>
          </a:prstGeom>
          <a:noFill/>
        </p:spPr>
        <p:txBody>
          <a:bodyPr wrap="square" rtlCol="0">
            <a:spAutoFit/>
          </a:bodyPr>
          <a:lstStyle/>
          <a:p>
            <a:r>
              <a:rPr lang="zh-CN" altLang="en-US" sz="1600" b="1" dirty="0"/>
              <a:t>介电层气泡缺陷出现的产品类型：</a:t>
            </a:r>
            <a:r>
              <a:rPr lang="en-US" altLang="zh-CN" sz="1600" b="1" dirty="0"/>
              <a:t>0.11</a:t>
            </a:r>
            <a:r>
              <a:rPr lang="zh-CN" altLang="en-US" sz="1600" b="1" dirty="0"/>
              <a:t>～</a:t>
            </a:r>
            <a:r>
              <a:rPr lang="en-US" altLang="zh-CN" sz="1600" b="1" dirty="0"/>
              <a:t>0.18um</a:t>
            </a:r>
            <a:r>
              <a:rPr lang="zh-CN" altLang="en-US" sz="1600" b="1" dirty="0"/>
              <a:t> </a:t>
            </a:r>
            <a:r>
              <a:rPr lang="en-US" altLang="zh-CN" sz="1600" b="1" dirty="0"/>
              <a:t>production,</a:t>
            </a:r>
            <a:r>
              <a:rPr lang="zh-CN" altLang="en-US" sz="1600" b="1" dirty="0"/>
              <a:t> </a:t>
            </a:r>
            <a:r>
              <a:rPr lang="en-US" altLang="zh-CN" sz="1600" b="1" dirty="0"/>
              <a:t>with</a:t>
            </a:r>
            <a:r>
              <a:rPr lang="zh-CN" altLang="en-US" sz="1600" b="1" dirty="0"/>
              <a:t> </a:t>
            </a:r>
            <a:r>
              <a:rPr lang="en-US" altLang="zh-CN" sz="1600" b="1" dirty="0"/>
              <a:t>HDP FSG structure.</a:t>
            </a:r>
            <a:endParaRPr lang="en-US" altLang="zh-CN" sz="1400" b="1" dirty="0"/>
          </a:p>
        </p:txBody>
      </p:sp>
      <p:pic>
        <p:nvPicPr>
          <p:cNvPr id="4" name="Picture 3">
            <a:extLst>
              <a:ext uri="{FF2B5EF4-FFF2-40B4-BE49-F238E27FC236}">
                <a16:creationId xmlns:a16="http://schemas.microsoft.com/office/drawing/2014/main" id="{AA5ED410-4688-CE4E-A578-35E42EC89F09}"/>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331640" y="627534"/>
            <a:ext cx="5976664" cy="3960440"/>
          </a:xfrm>
          <a:prstGeom prst="rect">
            <a:avLst/>
          </a:prstGeom>
          <a:noFill/>
          <a:ln>
            <a:noFill/>
          </a:ln>
        </p:spPr>
      </p:pic>
    </p:spTree>
    <p:extLst>
      <p:ext uri="{BB962C8B-B14F-4D97-AF65-F5344CB8AC3E}">
        <p14:creationId xmlns:p14="http://schemas.microsoft.com/office/powerpoint/2010/main" val="2052565800"/>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3"/>
          <p:cNvSpPr txBox="1"/>
          <p:nvPr/>
        </p:nvSpPr>
        <p:spPr>
          <a:xfrm>
            <a:off x="0" y="267494"/>
            <a:ext cx="9006202" cy="338554"/>
          </a:xfrm>
          <a:prstGeom prst="rect">
            <a:avLst/>
          </a:prstGeom>
          <a:noFill/>
        </p:spPr>
        <p:txBody>
          <a:bodyPr wrap="square" rtlCol="0">
            <a:spAutoFit/>
          </a:bodyPr>
          <a:lstStyle/>
          <a:p>
            <a:r>
              <a:rPr lang="zh-CN" altLang="en-US" sz="1600" b="1" dirty="0"/>
              <a:t>介电层气泡缺陷成分分析：</a:t>
            </a:r>
            <a:r>
              <a:rPr lang="en-US" altLang="zh-CN" sz="1600" b="1" dirty="0"/>
              <a:t>Si/O/</a:t>
            </a:r>
            <a:r>
              <a:rPr lang="en-US" altLang="zh-CN" sz="1600" b="1" dirty="0">
                <a:solidFill>
                  <a:srgbClr val="FF0000"/>
                </a:solidFill>
              </a:rPr>
              <a:t>F</a:t>
            </a:r>
            <a:endParaRPr lang="en-US" altLang="zh-CN" sz="1400" b="1" dirty="0">
              <a:solidFill>
                <a:srgbClr val="FF0000"/>
              </a:solidFill>
            </a:endParaRPr>
          </a:p>
        </p:txBody>
      </p:sp>
      <p:pic>
        <p:nvPicPr>
          <p:cNvPr id="5" name="Picture 4">
            <a:extLst>
              <a:ext uri="{FF2B5EF4-FFF2-40B4-BE49-F238E27FC236}">
                <a16:creationId xmlns:a16="http://schemas.microsoft.com/office/drawing/2014/main" id="{5EAECEB5-6AA0-3541-9C90-CD759EF1CA27}"/>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860986" y="1131590"/>
            <a:ext cx="7743461" cy="3096344"/>
          </a:xfrm>
          <a:prstGeom prst="rect">
            <a:avLst/>
          </a:prstGeom>
          <a:noFill/>
          <a:ln>
            <a:noFill/>
          </a:ln>
        </p:spPr>
      </p:pic>
    </p:spTree>
    <p:extLst>
      <p:ext uri="{BB962C8B-B14F-4D97-AF65-F5344CB8AC3E}">
        <p14:creationId xmlns:p14="http://schemas.microsoft.com/office/powerpoint/2010/main" val="2680620342"/>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3"/>
          <p:cNvSpPr txBox="1"/>
          <p:nvPr/>
        </p:nvSpPr>
        <p:spPr>
          <a:xfrm>
            <a:off x="0" y="267494"/>
            <a:ext cx="9006202" cy="338554"/>
          </a:xfrm>
          <a:prstGeom prst="rect">
            <a:avLst/>
          </a:prstGeom>
          <a:noFill/>
        </p:spPr>
        <p:txBody>
          <a:bodyPr wrap="square" rtlCol="0">
            <a:spAutoFit/>
          </a:bodyPr>
          <a:lstStyle/>
          <a:p>
            <a:r>
              <a:rPr lang="zh-CN" altLang="en-US" sz="1600" b="1" dirty="0"/>
              <a:t>介电层气泡缺陷在产品结构中出现的时间点：高温老化工艺之后</a:t>
            </a:r>
            <a:endParaRPr lang="en-US" altLang="zh-CN" sz="1400" b="1" dirty="0">
              <a:solidFill>
                <a:srgbClr val="FF0000"/>
              </a:solidFill>
            </a:endParaRPr>
          </a:p>
        </p:txBody>
      </p:sp>
      <p:pic>
        <p:nvPicPr>
          <p:cNvPr id="3" name="Picture 2">
            <a:extLst>
              <a:ext uri="{FF2B5EF4-FFF2-40B4-BE49-F238E27FC236}">
                <a16:creationId xmlns:a16="http://schemas.microsoft.com/office/drawing/2014/main" id="{B9CF4BF4-1CCC-0E49-8B6D-45E9869B2A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850" y="542824"/>
            <a:ext cx="7848550" cy="4422875"/>
          </a:xfrm>
          <a:prstGeom prst="rect">
            <a:avLst/>
          </a:prstGeom>
        </p:spPr>
      </p:pic>
    </p:spTree>
    <p:extLst>
      <p:ext uri="{BB962C8B-B14F-4D97-AF65-F5344CB8AC3E}">
        <p14:creationId xmlns:p14="http://schemas.microsoft.com/office/powerpoint/2010/main" val="1716670326"/>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C1AA67B1-18C7-C543-907D-885A8CB790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435" y="2009697"/>
            <a:ext cx="2952437" cy="3019664"/>
          </a:xfrm>
          <a:prstGeom prst="rect">
            <a:avLst/>
          </a:prstGeom>
        </p:spPr>
      </p:pic>
      <p:sp>
        <p:nvSpPr>
          <p:cNvPr id="15" name="TextBox 3"/>
          <p:cNvSpPr txBox="1"/>
          <p:nvPr/>
        </p:nvSpPr>
        <p:spPr>
          <a:xfrm>
            <a:off x="0" y="267494"/>
            <a:ext cx="9006202" cy="338554"/>
          </a:xfrm>
          <a:prstGeom prst="rect">
            <a:avLst/>
          </a:prstGeom>
          <a:noFill/>
        </p:spPr>
        <p:txBody>
          <a:bodyPr wrap="square" rtlCol="0">
            <a:spAutoFit/>
          </a:bodyPr>
          <a:lstStyle/>
          <a:p>
            <a:r>
              <a:rPr lang="zh-CN" altLang="en-US" sz="1600" b="1" dirty="0"/>
              <a:t>介电层气泡缺陷在产品结构中出现的位置：顶层介电层（缺陷产品拆解分析）</a:t>
            </a:r>
            <a:endParaRPr lang="en-US" altLang="zh-CN" sz="1600" b="1" dirty="0"/>
          </a:p>
        </p:txBody>
      </p:sp>
      <p:sp>
        <p:nvSpPr>
          <p:cNvPr id="9" name="TextBox 8">
            <a:extLst>
              <a:ext uri="{FF2B5EF4-FFF2-40B4-BE49-F238E27FC236}">
                <a16:creationId xmlns:a16="http://schemas.microsoft.com/office/drawing/2014/main" id="{7ABB28E7-4A63-064F-A298-9F004F2C0459}"/>
              </a:ext>
            </a:extLst>
          </p:cNvPr>
          <p:cNvSpPr txBox="1"/>
          <p:nvPr/>
        </p:nvSpPr>
        <p:spPr>
          <a:xfrm>
            <a:off x="395536" y="679797"/>
            <a:ext cx="3423758" cy="307777"/>
          </a:xfrm>
          <a:prstGeom prst="rect">
            <a:avLst/>
          </a:prstGeom>
          <a:noFill/>
        </p:spPr>
        <p:txBody>
          <a:bodyPr wrap="none" rtlCol="0">
            <a:spAutoFit/>
          </a:bodyPr>
          <a:lstStyle/>
          <a:p>
            <a:r>
              <a:rPr lang="zh-CN" altLang="en-US" sz="1400" dirty="0"/>
              <a:t>拆解的实效产品：</a:t>
            </a:r>
            <a:r>
              <a:rPr lang="en-US" altLang="zh-CN" sz="1400" dirty="0"/>
              <a:t>0.18</a:t>
            </a:r>
            <a:r>
              <a:rPr lang="zh-CN" altLang="en-US" sz="1400" dirty="0"/>
              <a:t>微米，</a:t>
            </a:r>
            <a:r>
              <a:rPr lang="en-US" altLang="zh-CN" sz="1400" dirty="0"/>
              <a:t> 5 IMD layers</a:t>
            </a:r>
            <a:endParaRPr lang="en-US" sz="1400" dirty="0"/>
          </a:p>
        </p:txBody>
      </p:sp>
      <p:sp>
        <p:nvSpPr>
          <p:cNvPr id="11" name="TextBox 10">
            <a:extLst>
              <a:ext uri="{FF2B5EF4-FFF2-40B4-BE49-F238E27FC236}">
                <a16:creationId xmlns:a16="http://schemas.microsoft.com/office/drawing/2014/main" id="{5829C8E4-E4EE-5841-8990-4DE19B1B73A2}"/>
              </a:ext>
            </a:extLst>
          </p:cNvPr>
          <p:cNvSpPr txBox="1"/>
          <p:nvPr/>
        </p:nvSpPr>
        <p:spPr>
          <a:xfrm>
            <a:off x="4355976" y="743928"/>
            <a:ext cx="3002169" cy="307777"/>
          </a:xfrm>
          <a:prstGeom prst="rect">
            <a:avLst/>
          </a:prstGeom>
          <a:noFill/>
        </p:spPr>
        <p:txBody>
          <a:bodyPr wrap="none" rtlCol="0">
            <a:spAutoFit/>
          </a:bodyPr>
          <a:lstStyle/>
          <a:p>
            <a:r>
              <a:rPr lang="en-US" altLang="zh-CN" sz="1400" dirty="0"/>
              <a:t>SEM</a:t>
            </a:r>
            <a:r>
              <a:rPr lang="zh-CN" altLang="en-US" sz="1400" dirty="0"/>
              <a:t>实效产品：</a:t>
            </a:r>
            <a:r>
              <a:rPr lang="en-US" altLang="zh-CN" sz="1400" dirty="0"/>
              <a:t>C016MS, 4 IMD layers</a:t>
            </a:r>
            <a:endParaRPr lang="en-US" sz="1400" dirty="0"/>
          </a:p>
        </p:txBody>
      </p:sp>
      <p:sp>
        <p:nvSpPr>
          <p:cNvPr id="10" name="Rounded Rectangle 9">
            <a:extLst>
              <a:ext uri="{FF2B5EF4-FFF2-40B4-BE49-F238E27FC236}">
                <a16:creationId xmlns:a16="http://schemas.microsoft.com/office/drawing/2014/main" id="{6F941235-2BA7-2A46-95E7-98B265D7AE16}"/>
              </a:ext>
            </a:extLst>
          </p:cNvPr>
          <p:cNvSpPr/>
          <p:nvPr/>
        </p:nvSpPr>
        <p:spPr>
          <a:xfrm>
            <a:off x="395535" y="3795886"/>
            <a:ext cx="3032715" cy="1233475"/>
          </a:xfrm>
          <a:prstGeom prst="roundRect">
            <a:avLst/>
          </a:prstGeom>
          <a:noFill/>
          <a:ln w="285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52531F25-092B-CD41-8BFA-548DD910B40F}"/>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4381534" y="1275606"/>
            <a:ext cx="4248472" cy="3024336"/>
          </a:xfrm>
          <a:prstGeom prst="rect">
            <a:avLst/>
          </a:prstGeom>
          <a:noFill/>
          <a:ln>
            <a:noFill/>
          </a:ln>
        </p:spPr>
      </p:pic>
      <p:pic>
        <p:nvPicPr>
          <p:cNvPr id="3" name="Picture 2">
            <a:extLst>
              <a:ext uri="{FF2B5EF4-FFF2-40B4-BE49-F238E27FC236}">
                <a16:creationId xmlns:a16="http://schemas.microsoft.com/office/drawing/2014/main" id="{C6DBB60A-E0E5-8C43-B2EB-1C3E33A0F0F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7544" y="987574"/>
            <a:ext cx="2960707" cy="1037084"/>
          </a:xfrm>
          <a:prstGeom prst="rect">
            <a:avLst/>
          </a:prstGeom>
        </p:spPr>
      </p:pic>
    </p:spTree>
    <p:extLst>
      <p:ext uri="{BB962C8B-B14F-4D97-AF65-F5344CB8AC3E}">
        <p14:creationId xmlns:p14="http://schemas.microsoft.com/office/powerpoint/2010/main" val="622307075"/>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883F7CA-4103-3C4B-998F-BBAE94B271C2}"/>
              </a:ext>
            </a:extLst>
          </p:cNvPr>
          <p:cNvSpPr/>
          <p:nvPr/>
        </p:nvSpPr>
        <p:spPr>
          <a:xfrm>
            <a:off x="1943708" y="555526"/>
            <a:ext cx="6876764" cy="3753207"/>
          </a:xfrm>
          <a:prstGeom prst="rect">
            <a:avLst/>
          </a:prstGeom>
        </p:spPr>
        <p:txBody>
          <a:bodyPr wrap="square">
            <a:spAutoFit/>
          </a:bodyPr>
          <a:lstStyle/>
          <a:p>
            <a:pPr indent="304800">
              <a:lnSpc>
                <a:spcPct val="125000"/>
              </a:lnSpc>
              <a:spcAft>
                <a:spcPts val="0"/>
              </a:spcAft>
            </a:pPr>
            <a:r>
              <a:rPr lang="zh-CN" altLang="en-US" sz="1600" b="1" dirty="0">
                <a:solidFill>
                  <a:srgbClr val="0432FF"/>
                </a:solidFill>
                <a:latin typeface="+mn-ea"/>
                <a:cs typeface="SimSun" panose="02010600030101010101" pitchFamily="2" charset="-122"/>
              </a:rPr>
              <a:t>什么是</a:t>
            </a:r>
            <a:r>
              <a:rPr lang="en-US" sz="1600" b="1" dirty="0">
                <a:solidFill>
                  <a:srgbClr val="0432FF"/>
                </a:solidFill>
                <a:latin typeface="+mn-ea"/>
              </a:rPr>
              <a:t>IMD</a:t>
            </a:r>
            <a:r>
              <a:rPr lang="zh-CN" altLang="en-US" sz="1600" b="1" dirty="0">
                <a:solidFill>
                  <a:srgbClr val="0432FF"/>
                </a:solidFill>
                <a:latin typeface="+mn-ea"/>
                <a:cs typeface="SimSun" panose="02010600030101010101" pitchFamily="2" charset="-122"/>
              </a:rPr>
              <a:t>气泡缺陷</a:t>
            </a:r>
            <a:r>
              <a:rPr lang="zh-CN" altLang="en-US" sz="1600" b="1" dirty="0">
                <a:latin typeface="+mn-ea"/>
                <a:cs typeface="SimSun" panose="02010600030101010101" pitchFamily="2" charset="-122"/>
              </a:rPr>
              <a:t>：</a:t>
            </a:r>
            <a:r>
              <a:rPr lang="en-US" sz="1600" b="1" dirty="0">
                <a:latin typeface="+mn-ea"/>
              </a:rPr>
              <a:t>IMD</a:t>
            </a:r>
            <a:r>
              <a:rPr lang="zh-CN" altLang="en-US" sz="1600" b="1" dirty="0">
                <a:latin typeface="+mn-ea"/>
                <a:cs typeface="SimSun" panose="02010600030101010101" pitchFamily="2" charset="-122"/>
              </a:rPr>
              <a:t>气泡缺陷特指在晶圆生产过程中产生的，在出货端被外观侦测发现的类似圆形缺陷。</a:t>
            </a:r>
            <a:endParaRPr lang="en-US" sz="1600" b="1" dirty="0">
              <a:latin typeface="+mn-ea"/>
            </a:endParaRPr>
          </a:p>
          <a:p>
            <a:pPr indent="304800">
              <a:lnSpc>
                <a:spcPct val="125000"/>
              </a:lnSpc>
              <a:spcAft>
                <a:spcPts val="0"/>
              </a:spcAft>
            </a:pPr>
            <a:r>
              <a:rPr lang="zh-CN" altLang="en-US" sz="1600" b="1" dirty="0">
                <a:solidFill>
                  <a:srgbClr val="0432FF"/>
                </a:solidFill>
                <a:latin typeface="+mn-ea"/>
                <a:cs typeface="SimSun" panose="02010600030101010101" pitchFamily="2" charset="-122"/>
              </a:rPr>
              <a:t>什么时间点出现</a:t>
            </a:r>
            <a:r>
              <a:rPr lang="zh-CN" altLang="en-US" sz="1600" b="1" dirty="0">
                <a:latin typeface="+mn-ea"/>
                <a:cs typeface="SimSun" panose="02010600030101010101" pitchFamily="2" charset="-122"/>
              </a:rPr>
              <a:t>：</a:t>
            </a:r>
            <a:r>
              <a:rPr lang="en-US" sz="1600" b="1" dirty="0">
                <a:latin typeface="+mn-ea"/>
              </a:rPr>
              <a:t>IMD</a:t>
            </a:r>
            <a:r>
              <a:rPr lang="zh-CN" altLang="en-US" sz="1600" b="1" dirty="0">
                <a:latin typeface="+mn-ea"/>
                <a:cs typeface="SimSun" panose="02010600030101010101" pitchFamily="2" charset="-122"/>
              </a:rPr>
              <a:t>气泡缺陷通常出现在集成电路生产的后段工艺中高温老化之后，在出货端外观侦测时被发现</a:t>
            </a:r>
            <a:r>
              <a:rPr lang="zh-CN" altLang="en-US" sz="1600" b="1" dirty="0">
                <a:latin typeface="+mn-ea"/>
              </a:rPr>
              <a:t>。</a:t>
            </a:r>
            <a:r>
              <a:rPr lang="en-US" sz="1600" b="1" dirty="0">
                <a:latin typeface="+mn-ea"/>
              </a:rPr>
              <a:t>           </a:t>
            </a:r>
          </a:p>
          <a:p>
            <a:pPr indent="304800">
              <a:lnSpc>
                <a:spcPct val="125000"/>
              </a:lnSpc>
              <a:spcAft>
                <a:spcPts val="0"/>
              </a:spcAft>
            </a:pPr>
            <a:r>
              <a:rPr lang="zh-CN" altLang="en-US" sz="1600" b="1" dirty="0">
                <a:solidFill>
                  <a:srgbClr val="0432FF"/>
                </a:solidFill>
                <a:latin typeface="+mn-ea"/>
              </a:rPr>
              <a:t>什么产品上侦测到</a:t>
            </a:r>
            <a:r>
              <a:rPr lang="en-US" sz="1600" b="1" dirty="0">
                <a:solidFill>
                  <a:srgbClr val="0432FF"/>
                </a:solidFill>
                <a:latin typeface="+mn-ea"/>
              </a:rPr>
              <a:t>IMD</a:t>
            </a:r>
            <a:r>
              <a:rPr lang="zh-CN" altLang="en-US" sz="1600" b="1" dirty="0">
                <a:solidFill>
                  <a:srgbClr val="0432FF"/>
                </a:solidFill>
                <a:latin typeface="+mn-ea"/>
              </a:rPr>
              <a:t>气泡缺陷</a:t>
            </a:r>
            <a:r>
              <a:rPr lang="zh-CN" altLang="en-US" sz="1600" b="1" dirty="0">
                <a:latin typeface="+mn-ea"/>
              </a:rPr>
              <a:t>：</a:t>
            </a:r>
            <a:r>
              <a:rPr lang="en-US" sz="1600" b="1" dirty="0">
                <a:latin typeface="+mn-ea"/>
              </a:rPr>
              <a:t>IMD</a:t>
            </a:r>
            <a:r>
              <a:rPr lang="zh-CN" altLang="en-US" sz="1600" b="1" dirty="0">
                <a:latin typeface="+mn-ea"/>
              </a:rPr>
              <a:t>气泡缺陷仅出现在拥有</a:t>
            </a:r>
            <a:r>
              <a:rPr lang="en-US" sz="1600" b="1" dirty="0">
                <a:latin typeface="+mn-ea"/>
              </a:rPr>
              <a:t>HDP FSG</a:t>
            </a:r>
            <a:r>
              <a:rPr lang="zh-CN" altLang="en-US" sz="1600" b="1" dirty="0">
                <a:latin typeface="+mn-ea"/>
              </a:rPr>
              <a:t>工艺的</a:t>
            </a:r>
            <a:r>
              <a:rPr lang="en-US" sz="1600" b="1" dirty="0">
                <a:latin typeface="+mn-ea"/>
              </a:rPr>
              <a:t>0.11</a:t>
            </a:r>
            <a:r>
              <a:rPr lang="zh-CN" altLang="en-US" sz="1600" b="1" dirty="0">
                <a:latin typeface="+mn-ea"/>
              </a:rPr>
              <a:t>～</a:t>
            </a:r>
            <a:r>
              <a:rPr lang="en-US" sz="1600" b="1" dirty="0">
                <a:latin typeface="+mn-ea"/>
              </a:rPr>
              <a:t>0.18</a:t>
            </a:r>
            <a:r>
              <a:rPr lang="zh-CN" altLang="en-US" sz="1600" b="1" dirty="0">
                <a:latin typeface="+mn-ea"/>
              </a:rPr>
              <a:t>微米</a:t>
            </a:r>
            <a:r>
              <a:rPr lang="zh-CN" altLang="en-US" sz="1600" b="1" dirty="0">
                <a:latin typeface="+mn-ea"/>
                <a:cs typeface="SimSun" panose="02010600030101010101" pitchFamily="2" charset="-122"/>
              </a:rPr>
              <a:t>产品上</a:t>
            </a:r>
            <a:r>
              <a:rPr lang="zh-CN" altLang="en-US" sz="1600" b="1" dirty="0">
                <a:latin typeface="+mn-ea"/>
              </a:rPr>
              <a:t>。</a:t>
            </a:r>
            <a:endParaRPr lang="en-US" sz="1600" b="1" dirty="0">
              <a:latin typeface="+mn-ea"/>
            </a:endParaRPr>
          </a:p>
          <a:p>
            <a:pPr indent="304800">
              <a:lnSpc>
                <a:spcPct val="125000"/>
              </a:lnSpc>
              <a:spcAft>
                <a:spcPts val="0"/>
              </a:spcAft>
            </a:pPr>
            <a:r>
              <a:rPr lang="zh-CN" altLang="en-US" sz="1600" b="1" dirty="0">
                <a:solidFill>
                  <a:srgbClr val="0432FF"/>
                </a:solidFill>
                <a:latin typeface="+mn-ea"/>
                <a:cs typeface="SimSun" panose="02010600030101010101" pitchFamily="2" charset="-122"/>
              </a:rPr>
              <a:t>什么区域出现</a:t>
            </a:r>
            <a:r>
              <a:rPr lang="en-US" sz="1600" b="1" dirty="0">
                <a:solidFill>
                  <a:srgbClr val="0432FF"/>
                </a:solidFill>
                <a:latin typeface="+mn-ea"/>
              </a:rPr>
              <a:t>IMD</a:t>
            </a:r>
            <a:r>
              <a:rPr lang="zh-CN" altLang="en-US" sz="1600" b="1" dirty="0">
                <a:solidFill>
                  <a:srgbClr val="0432FF"/>
                </a:solidFill>
                <a:latin typeface="+mn-ea"/>
                <a:cs typeface="SimSun" panose="02010600030101010101" pitchFamily="2" charset="-122"/>
              </a:rPr>
              <a:t>气泡缺陷</a:t>
            </a:r>
            <a:r>
              <a:rPr lang="zh-CN" altLang="en-US" sz="1600" b="1" dirty="0">
                <a:latin typeface="+mn-ea"/>
                <a:cs typeface="SimSun" panose="02010600030101010101" pitchFamily="2" charset="-122"/>
              </a:rPr>
              <a:t>：</a:t>
            </a:r>
            <a:r>
              <a:rPr lang="zh-CN" altLang="en-US" sz="1600" b="1" dirty="0">
                <a:solidFill>
                  <a:srgbClr val="000000"/>
                </a:solidFill>
                <a:latin typeface="+mn-ea"/>
                <a:cs typeface="SimSun" panose="02010600030101010101" pitchFamily="2" charset="-122"/>
              </a:rPr>
              <a:t>气泡缺陷出现在</a:t>
            </a:r>
            <a:r>
              <a:rPr lang="en-US" sz="1600" b="1" dirty="0">
                <a:solidFill>
                  <a:srgbClr val="000000"/>
                </a:solidFill>
                <a:latin typeface="+mn-ea"/>
              </a:rPr>
              <a:t>IMD</a:t>
            </a:r>
            <a:r>
              <a:rPr lang="zh-CN" altLang="en-US" sz="1600" b="1" dirty="0">
                <a:solidFill>
                  <a:srgbClr val="000000"/>
                </a:solidFill>
                <a:latin typeface="+mn-ea"/>
                <a:cs typeface="SimSun" panose="02010600030101010101" pitchFamily="2" charset="-122"/>
              </a:rPr>
              <a:t>附近的区域，但不会出现在有顶层金属的区域。</a:t>
            </a:r>
            <a:endParaRPr lang="en-US" sz="1600" b="1" dirty="0">
              <a:latin typeface="+mn-ea"/>
            </a:endParaRPr>
          </a:p>
          <a:p>
            <a:pPr indent="304800">
              <a:lnSpc>
                <a:spcPct val="125000"/>
              </a:lnSpc>
              <a:spcAft>
                <a:spcPts val="0"/>
              </a:spcAft>
            </a:pPr>
            <a:r>
              <a:rPr lang="en-US" sz="1600" b="1" dirty="0">
                <a:solidFill>
                  <a:srgbClr val="0432FF"/>
                </a:solidFill>
                <a:latin typeface="+mn-ea"/>
              </a:rPr>
              <a:t>IMD</a:t>
            </a:r>
            <a:r>
              <a:rPr lang="zh-CN" altLang="en-US" sz="1600" b="1" dirty="0">
                <a:solidFill>
                  <a:srgbClr val="0432FF"/>
                </a:solidFill>
                <a:latin typeface="+mn-ea"/>
                <a:cs typeface="SimSun" panose="02010600030101010101" pitchFamily="2" charset="-122"/>
              </a:rPr>
              <a:t>气泡缺陷的物理表现形式是什么</a:t>
            </a:r>
            <a:r>
              <a:rPr lang="zh-CN" altLang="en-US" sz="1600" b="1" dirty="0">
                <a:latin typeface="+mn-ea"/>
                <a:cs typeface="SimSun" panose="02010600030101010101" pitchFamily="2" charset="-122"/>
              </a:rPr>
              <a:t>：圆形，且伴随着薄膜撕裂。</a:t>
            </a:r>
            <a:endParaRPr lang="en-US" sz="1600" b="1" dirty="0">
              <a:latin typeface="+mn-ea"/>
            </a:endParaRPr>
          </a:p>
          <a:p>
            <a:pPr indent="304800">
              <a:lnSpc>
                <a:spcPct val="125000"/>
              </a:lnSpc>
              <a:spcAft>
                <a:spcPts val="0"/>
              </a:spcAft>
            </a:pPr>
            <a:r>
              <a:rPr lang="zh-CN" altLang="en-US" sz="1600" b="1" dirty="0">
                <a:solidFill>
                  <a:srgbClr val="0432FF"/>
                </a:solidFill>
                <a:latin typeface="+mn-ea"/>
                <a:cs typeface="SimSun" panose="02010600030101010101" pitchFamily="2" charset="-122"/>
              </a:rPr>
              <a:t>如何侦测</a:t>
            </a:r>
            <a:r>
              <a:rPr lang="en-US" sz="1600" b="1" dirty="0">
                <a:solidFill>
                  <a:srgbClr val="0432FF"/>
                </a:solidFill>
                <a:latin typeface="+mn-ea"/>
              </a:rPr>
              <a:t>IMD</a:t>
            </a:r>
            <a:r>
              <a:rPr lang="zh-CN" altLang="en-US" sz="1600" b="1" dirty="0">
                <a:solidFill>
                  <a:srgbClr val="0432FF"/>
                </a:solidFill>
                <a:latin typeface="+mn-ea"/>
                <a:cs typeface="SimSun" panose="02010600030101010101" pitchFamily="2" charset="-122"/>
              </a:rPr>
              <a:t>气泡缺陷</a:t>
            </a:r>
            <a:r>
              <a:rPr lang="zh-CN" altLang="en-US" sz="1600" b="1" dirty="0">
                <a:latin typeface="+mn-ea"/>
                <a:cs typeface="SimSun" panose="02010600030101010101" pitchFamily="2" charset="-122"/>
              </a:rPr>
              <a:t>：集成电路生产出货端，电子显微镜外观扫描。</a:t>
            </a:r>
            <a:endParaRPr lang="en-US" sz="1600" b="1" dirty="0">
              <a:latin typeface="+mn-ea"/>
            </a:endParaRPr>
          </a:p>
          <a:p>
            <a:pPr indent="304800">
              <a:lnSpc>
                <a:spcPct val="125000"/>
              </a:lnSpc>
              <a:spcAft>
                <a:spcPts val="0"/>
              </a:spcAft>
            </a:pPr>
            <a:r>
              <a:rPr lang="en-US" sz="1600" b="1" dirty="0">
                <a:solidFill>
                  <a:srgbClr val="0432FF"/>
                </a:solidFill>
                <a:latin typeface="+mn-ea"/>
              </a:rPr>
              <a:t>IMD</a:t>
            </a:r>
            <a:r>
              <a:rPr lang="zh-CN" altLang="en-US" sz="1600" b="1" dirty="0">
                <a:solidFill>
                  <a:srgbClr val="0432FF"/>
                </a:solidFill>
                <a:latin typeface="+mn-ea"/>
                <a:cs typeface="SimSun" panose="02010600030101010101" pitchFamily="2" charset="-122"/>
              </a:rPr>
              <a:t>气泡缺陷对产品的影响程度如何</a:t>
            </a:r>
            <a:r>
              <a:rPr lang="zh-CN" altLang="en-US" sz="1600" b="1" dirty="0">
                <a:latin typeface="+mn-ea"/>
                <a:cs typeface="SimSun" panose="02010600030101010101" pitchFamily="2" charset="-122"/>
              </a:rPr>
              <a:t>：成片出现，引起相关产品的功能和可靠性失效</a:t>
            </a:r>
            <a:r>
              <a:rPr lang="zh-CN" altLang="en-US" sz="1600" dirty="0">
                <a:latin typeface="+mn-ea"/>
                <a:cs typeface="SimSun" panose="02010600030101010101" pitchFamily="2" charset="-122"/>
              </a:rPr>
              <a:t>。</a:t>
            </a:r>
            <a:endParaRPr lang="en-US" sz="1600" dirty="0">
              <a:latin typeface="+mn-ea"/>
            </a:endParaRPr>
          </a:p>
        </p:txBody>
      </p:sp>
      <p:sp>
        <p:nvSpPr>
          <p:cNvPr id="4" name="TextBox 3">
            <a:extLst>
              <a:ext uri="{FF2B5EF4-FFF2-40B4-BE49-F238E27FC236}">
                <a16:creationId xmlns:a16="http://schemas.microsoft.com/office/drawing/2014/main" id="{1D1AA1C4-AFE2-9F42-83AF-78CBD94EADD2}"/>
              </a:ext>
            </a:extLst>
          </p:cNvPr>
          <p:cNvSpPr txBox="1"/>
          <p:nvPr/>
        </p:nvSpPr>
        <p:spPr>
          <a:xfrm>
            <a:off x="-36512" y="1802889"/>
            <a:ext cx="1944216" cy="1200329"/>
          </a:xfrm>
          <a:prstGeom prst="rect">
            <a:avLst/>
          </a:prstGeom>
          <a:noFill/>
        </p:spPr>
        <p:txBody>
          <a:bodyPr wrap="square" rtlCol="0">
            <a:spAutoFit/>
          </a:bodyPr>
          <a:lstStyle/>
          <a:p>
            <a:r>
              <a:rPr kumimoji="1" lang="zh-CN" altLang="en-US" sz="2400" b="1" dirty="0">
                <a:solidFill>
                  <a:schemeClr val="bg1"/>
                </a:solidFill>
                <a:latin typeface="宋体" panose="02010600030101010101" pitchFamily="2" charset="-122"/>
                <a:ea typeface="宋体" panose="02010600030101010101" pitchFamily="2" charset="-122"/>
              </a:rPr>
              <a:t>缺陷的影响因素与失效模型</a:t>
            </a:r>
          </a:p>
        </p:txBody>
      </p:sp>
      <p:grpSp>
        <p:nvGrpSpPr>
          <p:cNvPr id="5" name="组合 3">
            <a:extLst>
              <a:ext uri="{FF2B5EF4-FFF2-40B4-BE49-F238E27FC236}">
                <a16:creationId xmlns:a16="http://schemas.microsoft.com/office/drawing/2014/main" id="{3E7CEF62-94B9-8E40-B1E1-F54983646F58}"/>
              </a:ext>
            </a:extLst>
          </p:cNvPr>
          <p:cNvGrpSpPr/>
          <p:nvPr/>
        </p:nvGrpSpPr>
        <p:grpSpPr>
          <a:xfrm>
            <a:off x="3243" y="1347614"/>
            <a:ext cx="2016224" cy="2016224"/>
            <a:chOff x="755576" y="1131590"/>
            <a:chExt cx="2016224" cy="2016224"/>
          </a:xfrm>
        </p:grpSpPr>
        <p:sp>
          <p:nvSpPr>
            <p:cNvPr id="6" name="五边形 1">
              <a:extLst>
                <a:ext uri="{FF2B5EF4-FFF2-40B4-BE49-F238E27FC236}">
                  <a16:creationId xmlns:a16="http://schemas.microsoft.com/office/drawing/2014/main" id="{5DED2D18-F8B4-7544-BA64-B4F2A68F34BB}"/>
                </a:ext>
              </a:extLst>
            </p:cNvPr>
            <p:cNvSpPr/>
            <p:nvPr/>
          </p:nvSpPr>
          <p:spPr>
            <a:xfrm>
              <a:off x="755576" y="1131590"/>
              <a:ext cx="2016224" cy="2016224"/>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TextBox 6">
              <a:extLst>
                <a:ext uri="{FF2B5EF4-FFF2-40B4-BE49-F238E27FC236}">
                  <a16:creationId xmlns:a16="http://schemas.microsoft.com/office/drawing/2014/main" id="{285F79AF-03D0-1848-9B0F-B45B46288AA8}"/>
                </a:ext>
              </a:extLst>
            </p:cNvPr>
            <p:cNvSpPr txBox="1"/>
            <p:nvPr/>
          </p:nvSpPr>
          <p:spPr>
            <a:xfrm>
              <a:off x="791580" y="1908869"/>
              <a:ext cx="1944216" cy="461665"/>
            </a:xfrm>
            <a:prstGeom prst="rect">
              <a:avLst/>
            </a:prstGeom>
            <a:noFill/>
          </p:spPr>
          <p:txBody>
            <a:bodyPr wrap="square" rtlCol="0">
              <a:spAutoFit/>
            </a:bodyPr>
            <a:lstStyle/>
            <a:p>
              <a:r>
                <a:rPr kumimoji="1" lang="zh-CN" altLang="en-US" sz="2400" b="1" dirty="0">
                  <a:solidFill>
                    <a:schemeClr val="bg1"/>
                  </a:solidFill>
                  <a:latin typeface="宋体" panose="02010600030101010101" pitchFamily="2" charset="-122"/>
                  <a:ea typeface="宋体" panose="02010600030101010101" pitchFamily="2" charset="-122"/>
                </a:rPr>
                <a:t>缺陷特性</a:t>
              </a:r>
            </a:p>
          </p:txBody>
        </p:sp>
      </p:grpSp>
    </p:spTree>
    <p:extLst>
      <p:ext uri="{BB962C8B-B14F-4D97-AF65-F5344CB8AC3E}">
        <p14:creationId xmlns:p14="http://schemas.microsoft.com/office/powerpoint/2010/main" val="1425263865"/>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890" y="1347614"/>
            <a:ext cx="2022357" cy="2016224"/>
            <a:chOff x="749443" y="1131590"/>
            <a:chExt cx="2022357" cy="2016224"/>
          </a:xfrm>
        </p:grpSpPr>
        <p:sp>
          <p:nvSpPr>
            <p:cNvPr id="2" name="五边形 1"/>
            <p:cNvSpPr/>
            <p:nvPr/>
          </p:nvSpPr>
          <p:spPr>
            <a:xfrm>
              <a:off x="755576" y="1131590"/>
              <a:ext cx="2016224" cy="2016224"/>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2"/>
            <p:cNvSpPr txBox="1"/>
            <p:nvPr/>
          </p:nvSpPr>
          <p:spPr>
            <a:xfrm>
              <a:off x="749443" y="1724203"/>
              <a:ext cx="1944216" cy="830997"/>
            </a:xfrm>
            <a:prstGeom prst="rect">
              <a:avLst/>
            </a:prstGeom>
            <a:noFill/>
          </p:spPr>
          <p:txBody>
            <a:bodyPr wrap="square" rtlCol="0">
              <a:spAutoFit/>
            </a:bodyPr>
            <a:lstStyle/>
            <a:p>
              <a:r>
                <a:rPr kumimoji="1" lang="zh-CN" altLang="en-US" sz="2400" b="1" dirty="0">
                  <a:solidFill>
                    <a:schemeClr val="bg1"/>
                  </a:solidFill>
                  <a:latin typeface="宋体" panose="02010600030101010101" pitchFamily="2" charset="-122"/>
                  <a:ea typeface="宋体" panose="02010600030101010101" pitchFamily="2" charset="-122"/>
                </a:rPr>
                <a:t>缺陷的影响因素</a:t>
              </a:r>
            </a:p>
          </p:txBody>
        </p:sp>
      </p:grpSp>
      <p:sp>
        <p:nvSpPr>
          <p:cNvPr id="10" name="TextBox 9">
            <a:extLst>
              <a:ext uri="{FF2B5EF4-FFF2-40B4-BE49-F238E27FC236}">
                <a16:creationId xmlns:a16="http://schemas.microsoft.com/office/drawing/2014/main" id="{BF591FF6-F992-C346-AB15-ED84DC1B445C}"/>
              </a:ext>
            </a:extLst>
          </p:cNvPr>
          <p:cNvSpPr txBox="1"/>
          <p:nvPr/>
        </p:nvSpPr>
        <p:spPr>
          <a:xfrm>
            <a:off x="2019466" y="195486"/>
            <a:ext cx="6945021" cy="646331"/>
          </a:xfrm>
          <a:prstGeom prst="rect">
            <a:avLst/>
          </a:prstGeom>
          <a:noFill/>
        </p:spPr>
        <p:txBody>
          <a:bodyPr wrap="square" rtlCol="0">
            <a:spAutoFit/>
          </a:bodyPr>
          <a:lstStyle/>
          <a:p>
            <a:r>
              <a:rPr kumimoji="1" lang="zh-CN" altLang="en-US" dirty="0">
                <a:latin typeface="微软雅黑" panose="020B0503020204020204" pitchFamily="34" charset="-122"/>
                <a:ea typeface="微软雅黑" panose="020B0503020204020204" pitchFamily="34" charset="-122"/>
              </a:rPr>
              <a:t>介质层</a:t>
            </a:r>
            <a:r>
              <a:rPr kumimoji="1" lang="en-US" altLang="zh-CN" dirty="0">
                <a:latin typeface="微软雅黑" panose="020B0503020204020204" pitchFamily="34" charset="-122"/>
                <a:ea typeface="微软雅黑" panose="020B0503020204020204" pitchFamily="34" charset="-122"/>
              </a:rPr>
              <a:t>(IMD)</a:t>
            </a:r>
            <a:r>
              <a:rPr kumimoji="1" lang="zh-CN" altLang="en-US" dirty="0">
                <a:latin typeface="微软雅黑" panose="020B0503020204020204" pitchFamily="34" charset="-122"/>
                <a:ea typeface="微软雅黑" panose="020B0503020204020204" pitchFamily="34" charset="-122"/>
              </a:rPr>
              <a:t>结构：缺陷均呈现在</a:t>
            </a:r>
            <a:r>
              <a:rPr kumimoji="1" lang="en-US" altLang="zh-CN" dirty="0">
                <a:latin typeface="微软雅黑" panose="020B0503020204020204" pitchFamily="34" charset="-122"/>
                <a:ea typeface="微软雅黑" panose="020B0503020204020204" pitchFamily="34" charset="-122"/>
              </a:rPr>
              <a:t>0.11</a:t>
            </a:r>
            <a:r>
              <a:rPr kumimoji="1" lang="zh-CN" altLang="en-US" dirty="0">
                <a:latin typeface="微软雅黑" panose="020B0503020204020204" pitchFamily="34" charset="-122"/>
                <a:ea typeface="微软雅黑" panose="020B0503020204020204" pitchFamily="34" charset="-122"/>
              </a:rPr>
              <a:t>～</a:t>
            </a:r>
            <a:r>
              <a:rPr kumimoji="1" lang="en-US" altLang="zh-CN" dirty="0">
                <a:latin typeface="微软雅黑" panose="020B0503020204020204" pitchFamily="34" charset="-122"/>
                <a:ea typeface="微软雅黑" panose="020B0503020204020204" pitchFamily="34" charset="-122"/>
              </a:rPr>
              <a:t>0.18</a:t>
            </a:r>
            <a:r>
              <a:rPr kumimoji="1" lang="zh-CN" altLang="en-US" dirty="0">
                <a:latin typeface="微软雅黑" panose="020B0503020204020204" pitchFamily="34" charset="-122"/>
                <a:ea typeface="微软雅黑" panose="020B0503020204020204" pitchFamily="34" charset="-122"/>
              </a:rPr>
              <a:t>微米产品上，因此与</a:t>
            </a:r>
            <a:r>
              <a:rPr kumimoji="1" lang="en-US" altLang="zh-CN" dirty="0">
                <a:latin typeface="微软雅黑" panose="020B0503020204020204" pitchFamily="34" charset="-122"/>
                <a:ea typeface="微软雅黑" panose="020B0503020204020204" pitchFamily="34" charset="-122"/>
              </a:rPr>
              <a:t>0.11~0.18</a:t>
            </a:r>
            <a:r>
              <a:rPr kumimoji="1" lang="zh-CN" altLang="en-US" dirty="0">
                <a:latin typeface="微软雅黑" panose="020B0503020204020204" pitchFamily="34" charset="-122"/>
                <a:ea typeface="微软雅黑" panose="020B0503020204020204" pitchFamily="34" charset="-122"/>
              </a:rPr>
              <a:t>微米 </a:t>
            </a:r>
            <a:r>
              <a:rPr kumimoji="1" lang="en-US" altLang="zh-CN" dirty="0">
                <a:latin typeface="微软雅黑" panose="020B0503020204020204" pitchFamily="34" charset="-122"/>
                <a:ea typeface="微软雅黑" panose="020B0503020204020204" pitchFamily="34" charset="-122"/>
              </a:rPr>
              <a:t>IMD </a:t>
            </a:r>
            <a:r>
              <a:rPr kumimoji="1" lang="zh-CN" altLang="en-US" dirty="0">
                <a:latin typeface="微软雅黑" panose="020B0503020204020204" pitchFamily="34" charset="-122"/>
                <a:ea typeface="微软雅黑" panose="020B0503020204020204" pitchFamily="34" charset="-122"/>
              </a:rPr>
              <a:t>结构工艺强相关。</a:t>
            </a:r>
            <a:endParaRPr kumimoji="1" lang="ja-JP" altLang="en-US" dirty="0">
              <a:latin typeface="黑体" panose="02010609060101010101" pitchFamily="49" charset="-122"/>
              <a:ea typeface="黑体" panose="02010609060101010101" pitchFamily="49" charset="-122"/>
            </a:endParaRPr>
          </a:p>
        </p:txBody>
      </p:sp>
      <p:sp>
        <p:nvSpPr>
          <p:cNvPr id="5" name="TextBox 4">
            <a:extLst>
              <a:ext uri="{FF2B5EF4-FFF2-40B4-BE49-F238E27FC236}">
                <a16:creationId xmlns:a16="http://schemas.microsoft.com/office/drawing/2014/main" id="{F52E7D01-D892-F447-B35F-8EA2E2581E94}"/>
              </a:ext>
            </a:extLst>
          </p:cNvPr>
          <p:cNvSpPr txBox="1"/>
          <p:nvPr/>
        </p:nvSpPr>
        <p:spPr>
          <a:xfrm>
            <a:off x="2843808" y="4299942"/>
            <a:ext cx="1635961" cy="369332"/>
          </a:xfrm>
          <a:prstGeom prst="rect">
            <a:avLst/>
          </a:prstGeom>
          <a:noFill/>
        </p:spPr>
        <p:txBody>
          <a:bodyPr wrap="none" rtlCol="0">
            <a:spAutoFit/>
          </a:bodyPr>
          <a:lstStyle/>
          <a:p>
            <a:r>
              <a:rPr lang="en-US" dirty="0">
                <a:solidFill>
                  <a:srgbClr val="0432FF"/>
                </a:solidFill>
              </a:rPr>
              <a:t>Failure Rate:0%</a:t>
            </a:r>
          </a:p>
        </p:txBody>
      </p:sp>
      <p:sp>
        <p:nvSpPr>
          <p:cNvPr id="16" name="TextBox 15">
            <a:extLst>
              <a:ext uri="{FF2B5EF4-FFF2-40B4-BE49-F238E27FC236}">
                <a16:creationId xmlns:a16="http://schemas.microsoft.com/office/drawing/2014/main" id="{BB271E1B-1DB6-854E-BC1F-681EADAC9DCF}"/>
              </a:ext>
            </a:extLst>
          </p:cNvPr>
          <p:cNvSpPr txBox="1"/>
          <p:nvPr/>
        </p:nvSpPr>
        <p:spPr>
          <a:xfrm>
            <a:off x="6156176" y="4299942"/>
            <a:ext cx="1869999" cy="369332"/>
          </a:xfrm>
          <a:prstGeom prst="rect">
            <a:avLst/>
          </a:prstGeom>
          <a:noFill/>
        </p:spPr>
        <p:txBody>
          <a:bodyPr wrap="none" rtlCol="0">
            <a:spAutoFit/>
          </a:bodyPr>
          <a:lstStyle/>
          <a:p>
            <a:r>
              <a:rPr lang="en-US" dirty="0">
                <a:solidFill>
                  <a:srgbClr val="FF0000"/>
                </a:solidFill>
              </a:rPr>
              <a:t>Failure Rate:100%</a:t>
            </a:r>
          </a:p>
        </p:txBody>
      </p:sp>
      <p:pic>
        <p:nvPicPr>
          <p:cNvPr id="9" name="Picture 8">
            <a:extLst>
              <a:ext uri="{FF2B5EF4-FFF2-40B4-BE49-F238E27FC236}">
                <a16:creationId xmlns:a16="http://schemas.microsoft.com/office/drawing/2014/main" id="{B1CC9A94-81AE-0E4A-9F3D-9770BB4645D6}"/>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195736" y="1203598"/>
            <a:ext cx="6336704" cy="2808312"/>
          </a:xfrm>
          <a:prstGeom prst="rect">
            <a:avLst/>
          </a:prstGeom>
          <a:noFill/>
          <a:ln>
            <a:noFill/>
          </a:ln>
        </p:spPr>
      </p:pic>
    </p:spTree>
    <p:extLst>
      <p:ext uri="{BB962C8B-B14F-4D97-AF65-F5344CB8AC3E}">
        <p14:creationId xmlns:p14="http://schemas.microsoft.com/office/powerpoint/2010/main" val="29313271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rot="3316126">
            <a:off x="6435863" y="1774730"/>
            <a:ext cx="360040" cy="159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3316126">
            <a:off x="4924699" y="2881357"/>
            <a:ext cx="360040" cy="159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rot="3316126">
            <a:off x="8232334" y="453217"/>
            <a:ext cx="360040" cy="159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467543" y="0"/>
            <a:ext cx="1584176" cy="1203598"/>
            <a:chOff x="467544" y="195486"/>
            <a:chExt cx="1584176" cy="1007698"/>
          </a:xfrm>
        </p:grpSpPr>
        <p:sp>
          <p:nvSpPr>
            <p:cNvPr id="2" name="矩形 1"/>
            <p:cNvSpPr/>
            <p:nvPr/>
          </p:nvSpPr>
          <p:spPr>
            <a:xfrm>
              <a:off x="467544" y="195486"/>
              <a:ext cx="1584176" cy="7655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等腰三角形 3"/>
            <p:cNvSpPr/>
            <p:nvPr/>
          </p:nvSpPr>
          <p:spPr>
            <a:xfrm rot="10800000">
              <a:off x="467544" y="962033"/>
              <a:ext cx="1584176" cy="24115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0" name="组合 9"/>
          <p:cNvGrpSpPr/>
          <p:nvPr/>
        </p:nvGrpSpPr>
        <p:grpSpPr>
          <a:xfrm>
            <a:off x="539552" y="155997"/>
            <a:ext cx="1440160" cy="615553"/>
            <a:chOff x="539552" y="155997"/>
            <a:chExt cx="1440160" cy="615553"/>
          </a:xfrm>
        </p:grpSpPr>
        <p:sp>
          <p:nvSpPr>
            <p:cNvPr id="6" name="TextBox 5"/>
            <p:cNvSpPr txBox="1"/>
            <p:nvPr/>
          </p:nvSpPr>
          <p:spPr>
            <a:xfrm>
              <a:off x="539552" y="155997"/>
              <a:ext cx="1440160" cy="615553"/>
            </a:xfrm>
            <a:prstGeom prst="rect">
              <a:avLst/>
            </a:prstGeom>
            <a:noFill/>
            <a:ln>
              <a:solidFill>
                <a:schemeClr val="accent1">
                  <a:shade val="50000"/>
                </a:schemeClr>
              </a:solidFill>
            </a:ln>
          </p:spPr>
          <p:txBody>
            <a:bodyPr wrap="square" rtlCol="0">
              <a:spAutoFit/>
            </a:bodyPr>
            <a:lstStyle/>
            <a:p>
              <a:pPr algn="ctr"/>
              <a:r>
                <a:rPr kumimoji="1" lang="zh-CN" altLang="en-US" sz="3400" b="1" dirty="0">
                  <a:solidFill>
                    <a:schemeClr val="bg1"/>
                  </a:solidFill>
                  <a:latin typeface="黑体" panose="02010609060101010101" pitchFamily="49" charset="-122"/>
                  <a:ea typeface="黑体" panose="02010609060101010101" pitchFamily="49" charset="-122"/>
                </a:rPr>
                <a:t>目录</a:t>
              </a:r>
              <a:endParaRPr kumimoji="1" lang="ja-JP" altLang="en-US" sz="3400" b="1" dirty="0">
                <a:solidFill>
                  <a:schemeClr val="bg1"/>
                </a:solidFill>
                <a:latin typeface="黑体" panose="02010609060101010101" pitchFamily="49" charset="-122"/>
                <a:ea typeface="黑体" panose="02010609060101010101" pitchFamily="49" charset="-122"/>
              </a:endParaRPr>
            </a:p>
          </p:txBody>
        </p:sp>
        <p:cxnSp>
          <p:nvCxnSpPr>
            <p:cNvPr id="8" name="直接连接符 7"/>
            <p:cNvCxnSpPr/>
            <p:nvPr/>
          </p:nvCxnSpPr>
          <p:spPr>
            <a:xfrm>
              <a:off x="683568" y="227290"/>
              <a:ext cx="1152128"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691519" y="771550"/>
              <a:ext cx="1152128"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0" y="2970454"/>
            <a:ext cx="4139952" cy="2173045"/>
            <a:chOff x="0" y="2891586"/>
            <a:chExt cx="3851920" cy="2251914"/>
          </a:xfrm>
        </p:grpSpPr>
        <p:sp>
          <p:nvSpPr>
            <p:cNvPr id="37" name="直角三角形 36"/>
            <p:cNvSpPr/>
            <p:nvPr/>
          </p:nvSpPr>
          <p:spPr>
            <a:xfrm>
              <a:off x="0" y="2891586"/>
              <a:ext cx="2627784" cy="2251914"/>
            </a:xfrm>
            <a:prstGeom prst="rtTriangle">
              <a:avLst/>
            </a:prstGeom>
            <a:solidFill>
              <a:srgbClr val="7099CA">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直角三角形 10"/>
            <p:cNvSpPr/>
            <p:nvPr/>
          </p:nvSpPr>
          <p:spPr>
            <a:xfrm>
              <a:off x="0" y="2904115"/>
              <a:ext cx="1800200" cy="2239385"/>
            </a:xfrm>
            <a:prstGeom prst="rtTriangle">
              <a:avLst/>
            </a:prstGeom>
            <a:solidFill>
              <a:srgbClr val="4F81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直角三角形 37"/>
            <p:cNvSpPr/>
            <p:nvPr/>
          </p:nvSpPr>
          <p:spPr>
            <a:xfrm>
              <a:off x="0" y="2904115"/>
              <a:ext cx="3851920" cy="2239385"/>
            </a:xfrm>
            <a:prstGeom prst="rtTriangle">
              <a:avLst/>
            </a:prstGeom>
            <a:solidFill>
              <a:srgbClr val="7099C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7" name="组合 16"/>
          <p:cNvGrpSpPr/>
          <p:nvPr/>
        </p:nvGrpSpPr>
        <p:grpSpPr>
          <a:xfrm>
            <a:off x="3275856" y="1059582"/>
            <a:ext cx="3748144" cy="523220"/>
            <a:chOff x="3560160" y="863690"/>
            <a:chExt cx="3748144" cy="523220"/>
          </a:xfrm>
        </p:grpSpPr>
        <p:grpSp>
          <p:nvGrpSpPr>
            <p:cNvPr id="15" name="组合 14"/>
            <p:cNvGrpSpPr/>
            <p:nvPr/>
          </p:nvGrpSpPr>
          <p:grpSpPr>
            <a:xfrm>
              <a:off x="3560160" y="863690"/>
              <a:ext cx="720080" cy="523220"/>
              <a:chOff x="2595980" y="926600"/>
              <a:chExt cx="720080" cy="523220"/>
            </a:xfrm>
          </p:grpSpPr>
          <p:sp>
            <p:nvSpPr>
              <p:cNvPr id="40" name="矩形 39"/>
              <p:cNvSpPr/>
              <p:nvPr/>
            </p:nvSpPr>
            <p:spPr>
              <a:xfrm>
                <a:off x="2595980" y="1027329"/>
                <a:ext cx="720080" cy="40554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TextBox 42"/>
              <p:cNvSpPr txBox="1"/>
              <p:nvPr/>
            </p:nvSpPr>
            <p:spPr>
              <a:xfrm>
                <a:off x="2627784" y="926600"/>
                <a:ext cx="657919" cy="523220"/>
              </a:xfrm>
              <a:prstGeom prst="rect">
                <a:avLst/>
              </a:prstGeom>
              <a:noFill/>
              <a:ln>
                <a:noFill/>
              </a:ln>
            </p:spPr>
            <p:txBody>
              <a:bodyPr wrap="square" rtlCol="0">
                <a:spAutoFit/>
              </a:bodyPr>
              <a:lstStyle/>
              <a:p>
                <a:pPr algn="ctr"/>
                <a:r>
                  <a:rPr kumimoji="1" lang="en-US" altLang="ja-JP" sz="2800" b="1" dirty="0">
                    <a:solidFill>
                      <a:schemeClr val="bg1"/>
                    </a:solidFill>
                    <a:latin typeface="宋体" panose="02010600030101010101" pitchFamily="2" charset="-122"/>
                    <a:ea typeface="宋体" panose="02010600030101010101" pitchFamily="2" charset="-122"/>
                  </a:rPr>
                  <a:t>01</a:t>
                </a:r>
                <a:endParaRPr kumimoji="1" lang="ja-JP" altLang="en-US" sz="2800" b="1" dirty="0">
                  <a:solidFill>
                    <a:schemeClr val="bg1"/>
                  </a:solidFill>
                  <a:latin typeface="宋体" panose="02010600030101010101" pitchFamily="2" charset="-122"/>
                  <a:ea typeface="宋体" panose="02010600030101010101" pitchFamily="2" charset="-122"/>
                </a:endParaRPr>
              </a:p>
            </p:txBody>
          </p:sp>
        </p:grpSp>
        <p:sp>
          <p:nvSpPr>
            <p:cNvPr id="16" name="TextBox 15"/>
            <p:cNvSpPr txBox="1"/>
            <p:nvPr/>
          </p:nvSpPr>
          <p:spPr>
            <a:xfrm>
              <a:off x="4499992" y="955199"/>
              <a:ext cx="2808312" cy="430887"/>
            </a:xfrm>
            <a:prstGeom prst="rect">
              <a:avLst/>
            </a:prstGeom>
            <a:noFill/>
          </p:spPr>
          <p:txBody>
            <a:bodyPr wrap="square" rtlCol="0">
              <a:spAutoFit/>
            </a:bodyPr>
            <a:lstStyle/>
            <a:p>
              <a:r>
                <a:rPr kumimoji="1" lang="zh-CN" altLang="en-US" sz="2200" b="1" dirty="0">
                  <a:solidFill>
                    <a:schemeClr val="tx2">
                      <a:lumMod val="75000"/>
                    </a:schemeClr>
                  </a:solidFill>
                  <a:latin typeface="微软雅黑" panose="020B0503020204020204" pitchFamily="34" charset="-122"/>
                  <a:ea typeface="微软雅黑" panose="020B0503020204020204" pitchFamily="34" charset="-122"/>
                </a:rPr>
                <a:t>第一部分</a:t>
              </a:r>
              <a:r>
                <a:rPr kumimoji="1" lang="zh-CN" altLang="en-US" sz="2200" b="1" dirty="0">
                  <a:solidFill>
                    <a:schemeClr val="tx2">
                      <a:lumMod val="75000"/>
                    </a:schemeClr>
                  </a:solidFill>
                </a:rPr>
                <a:t>：</a:t>
              </a:r>
              <a:r>
                <a:rPr kumimoji="1" lang="zh-CN" altLang="en-US" sz="2200" b="1" dirty="0">
                  <a:solidFill>
                    <a:schemeClr val="tx2">
                      <a:lumMod val="75000"/>
                    </a:schemeClr>
                  </a:solidFill>
                  <a:latin typeface="黑体" panose="02010609060101010101" pitchFamily="49" charset="-122"/>
                  <a:ea typeface="黑体" panose="02010609060101010101" pitchFamily="49" charset="-122"/>
                </a:rPr>
                <a:t>选题背景</a:t>
              </a:r>
              <a:endParaRPr kumimoji="1" lang="ja-JP" altLang="en-US" sz="2200" b="1" dirty="0">
                <a:solidFill>
                  <a:schemeClr val="tx2">
                    <a:lumMod val="75000"/>
                  </a:schemeClr>
                </a:solidFill>
                <a:latin typeface="黑体" panose="02010609060101010101" pitchFamily="49" charset="-122"/>
                <a:ea typeface="黑体" panose="02010609060101010101" pitchFamily="49" charset="-122"/>
              </a:endParaRPr>
            </a:p>
          </p:txBody>
        </p:sp>
      </p:grpSp>
      <p:grpSp>
        <p:nvGrpSpPr>
          <p:cNvPr id="18" name="组合 17"/>
          <p:cNvGrpSpPr/>
          <p:nvPr/>
        </p:nvGrpSpPr>
        <p:grpSpPr>
          <a:xfrm>
            <a:off x="3275856" y="1615514"/>
            <a:ext cx="3748144" cy="523220"/>
            <a:chOff x="3560160" y="1419622"/>
            <a:chExt cx="3748144" cy="523220"/>
          </a:xfrm>
        </p:grpSpPr>
        <p:grpSp>
          <p:nvGrpSpPr>
            <p:cNvPr id="46" name="组合 45"/>
            <p:cNvGrpSpPr/>
            <p:nvPr/>
          </p:nvGrpSpPr>
          <p:grpSpPr>
            <a:xfrm>
              <a:off x="3560160" y="1419622"/>
              <a:ext cx="720080" cy="523220"/>
              <a:chOff x="2595980" y="926600"/>
              <a:chExt cx="720080" cy="523220"/>
            </a:xfrm>
          </p:grpSpPr>
          <p:sp>
            <p:nvSpPr>
              <p:cNvPr id="47" name="矩形 46"/>
              <p:cNvSpPr/>
              <p:nvPr/>
            </p:nvSpPr>
            <p:spPr>
              <a:xfrm>
                <a:off x="2595980" y="1027329"/>
                <a:ext cx="720080" cy="40554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TextBox 47"/>
              <p:cNvSpPr txBox="1"/>
              <p:nvPr/>
            </p:nvSpPr>
            <p:spPr>
              <a:xfrm>
                <a:off x="2627784" y="926600"/>
                <a:ext cx="657919" cy="523220"/>
              </a:xfrm>
              <a:prstGeom prst="rect">
                <a:avLst/>
              </a:prstGeom>
              <a:noFill/>
              <a:ln>
                <a:noFill/>
              </a:ln>
            </p:spPr>
            <p:txBody>
              <a:bodyPr wrap="square" rtlCol="0">
                <a:spAutoFit/>
              </a:bodyPr>
              <a:lstStyle/>
              <a:p>
                <a:pPr algn="ctr"/>
                <a:r>
                  <a:rPr kumimoji="1" lang="en-US" altLang="ja-JP" sz="2800" b="1" dirty="0">
                    <a:solidFill>
                      <a:schemeClr val="bg1"/>
                    </a:solidFill>
                    <a:latin typeface="宋体" panose="02010600030101010101" pitchFamily="2" charset="-122"/>
                    <a:ea typeface="宋体" panose="02010600030101010101" pitchFamily="2" charset="-122"/>
                  </a:rPr>
                  <a:t>02</a:t>
                </a:r>
                <a:endParaRPr kumimoji="1" lang="ja-JP" altLang="en-US" sz="2800" b="1" dirty="0">
                  <a:solidFill>
                    <a:schemeClr val="bg1"/>
                  </a:solidFill>
                  <a:latin typeface="宋体" panose="02010600030101010101" pitchFamily="2" charset="-122"/>
                  <a:ea typeface="宋体" panose="02010600030101010101" pitchFamily="2" charset="-122"/>
                </a:endParaRPr>
              </a:p>
            </p:txBody>
          </p:sp>
        </p:grpSp>
        <p:sp>
          <p:nvSpPr>
            <p:cNvPr id="52" name="TextBox 51"/>
            <p:cNvSpPr txBox="1"/>
            <p:nvPr/>
          </p:nvSpPr>
          <p:spPr>
            <a:xfrm>
              <a:off x="4499992" y="1491630"/>
              <a:ext cx="2808312" cy="430887"/>
            </a:xfrm>
            <a:prstGeom prst="rect">
              <a:avLst/>
            </a:prstGeom>
            <a:noFill/>
          </p:spPr>
          <p:txBody>
            <a:bodyPr wrap="square" rtlCol="0">
              <a:spAutoFit/>
            </a:bodyPr>
            <a:lstStyle/>
            <a:p>
              <a:r>
                <a:rPr kumimoji="1" lang="zh-CN" altLang="en-US" sz="2200" b="1" dirty="0">
                  <a:solidFill>
                    <a:schemeClr val="tx2">
                      <a:lumMod val="75000"/>
                    </a:schemeClr>
                  </a:solidFill>
                  <a:latin typeface="微软雅黑" panose="020B0503020204020204" pitchFamily="34" charset="-122"/>
                  <a:ea typeface="微软雅黑" panose="020B0503020204020204" pitchFamily="34" charset="-122"/>
                </a:rPr>
                <a:t>第二部分</a:t>
              </a:r>
              <a:r>
                <a:rPr kumimoji="1" lang="zh-CN" altLang="en-US" sz="2200" b="1" dirty="0">
                  <a:solidFill>
                    <a:schemeClr val="tx2">
                      <a:lumMod val="75000"/>
                    </a:schemeClr>
                  </a:solidFill>
                </a:rPr>
                <a:t>：</a:t>
              </a:r>
              <a:r>
                <a:rPr kumimoji="1" lang="zh-CN" altLang="en-US" sz="2200" b="1" dirty="0">
                  <a:solidFill>
                    <a:schemeClr val="tx2">
                      <a:lumMod val="75000"/>
                    </a:schemeClr>
                  </a:solidFill>
                  <a:latin typeface="黑体" panose="02010609060101010101" pitchFamily="49" charset="-122"/>
                  <a:ea typeface="黑体" panose="02010609060101010101" pitchFamily="49" charset="-122"/>
                </a:rPr>
                <a:t>论文综述</a:t>
              </a:r>
              <a:endParaRPr kumimoji="1" lang="ja-JP" altLang="en-US" sz="2200" b="1" dirty="0">
                <a:solidFill>
                  <a:schemeClr val="tx2">
                    <a:lumMod val="75000"/>
                  </a:schemeClr>
                </a:solidFill>
                <a:latin typeface="黑体" panose="02010609060101010101" pitchFamily="49" charset="-122"/>
                <a:ea typeface="黑体" panose="02010609060101010101" pitchFamily="49" charset="-122"/>
              </a:endParaRPr>
            </a:p>
          </p:txBody>
        </p:sp>
      </p:grpSp>
      <p:grpSp>
        <p:nvGrpSpPr>
          <p:cNvPr id="19" name="组合 18"/>
          <p:cNvGrpSpPr/>
          <p:nvPr/>
        </p:nvGrpSpPr>
        <p:grpSpPr>
          <a:xfrm>
            <a:off x="3276579" y="2141636"/>
            <a:ext cx="3778861" cy="523220"/>
            <a:chOff x="3560883" y="1945744"/>
            <a:chExt cx="3778861" cy="523220"/>
          </a:xfrm>
        </p:grpSpPr>
        <p:grpSp>
          <p:nvGrpSpPr>
            <p:cNvPr id="49" name="组合 48"/>
            <p:cNvGrpSpPr/>
            <p:nvPr/>
          </p:nvGrpSpPr>
          <p:grpSpPr>
            <a:xfrm>
              <a:off x="3560883" y="1945744"/>
              <a:ext cx="720080" cy="523220"/>
              <a:chOff x="2595980" y="926600"/>
              <a:chExt cx="720080" cy="523220"/>
            </a:xfrm>
          </p:grpSpPr>
          <p:sp>
            <p:nvSpPr>
              <p:cNvPr id="50" name="矩形 49"/>
              <p:cNvSpPr/>
              <p:nvPr/>
            </p:nvSpPr>
            <p:spPr>
              <a:xfrm>
                <a:off x="2595980" y="1027329"/>
                <a:ext cx="720080" cy="40554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1" name="TextBox 50"/>
              <p:cNvSpPr txBox="1"/>
              <p:nvPr/>
            </p:nvSpPr>
            <p:spPr>
              <a:xfrm>
                <a:off x="2627784" y="926600"/>
                <a:ext cx="657919" cy="523220"/>
              </a:xfrm>
              <a:prstGeom prst="rect">
                <a:avLst/>
              </a:prstGeom>
              <a:noFill/>
              <a:ln>
                <a:noFill/>
              </a:ln>
            </p:spPr>
            <p:txBody>
              <a:bodyPr wrap="square" rtlCol="0">
                <a:spAutoFit/>
              </a:bodyPr>
              <a:lstStyle/>
              <a:p>
                <a:pPr algn="ctr"/>
                <a:r>
                  <a:rPr kumimoji="1" lang="en-US" altLang="ja-JP" sz="2800" b="1" dirty="0">
                    <a:solidFill>
                      <a:schemeClr val="bg1"/>
                    </a:solidFill>
                    <a:latin typeface="宋体" panose="02010600030101010101" pitchFamily="2" charset="-122"/>
                    <a:ea typeface="宋体" panose="02010600030101010101" pitchFamily="2" charset="-122"/>
                  </a:rPr>
                  <a:t>03</a:t>
                </a:r>
                <a:endParaRPr kumimoji="1" lang="ja-JP" altLang="en-US" sz="2800" b="1" dirty="0">
                  <a:solidFill>
                    <a:schemeClr val="bg1"/>
                  </a:solidFill>
                  <a:latin typeface="宋体" panose="02010600030101010101" pitchFamily="2" charset="-122"/>
                  <a:ea typeface="宋体" panose="02010600030101010101" pitchFamily="2" charset="-122"/>
                </a:endParaRPr>
              </a:p>
            </p:txBody>
          </p:sp>
        </p:grpSp>
        <p:sp>
          <p:nvSpPr>
            <p:cNvPr id="53" name="TextBox 52"/>
            <p:cNvSpPr txBox="1"/>
            <p:nvPr/>
          </p:nvSpPr>
          <p:spPr>
            <a:xfrm>
              <a:off x="4531432" y="1995686"/>
              <a:ext cx="2808312" cy="430887"/>
            </a:xfrm>
            <a:prstGeom prst="rect">
              <a:avLst/>
            </a:prstGeom>
            <a:noFill/>
          </p:spPr>
          <p:txBody>
            <a:bodyPr wrap="square" rtlCol="0">
              <a:spAutoFit/>
            </a:bodyPr>
            <a:lstStyle/>
            <a:p>
              <a:r>
                <a:rPr kumimoji="1" lang="zh-CN" altLang="en-US" sz="2200" b="1" dirty="0">
                  <a:solidFill>
                    <a:schemeClr val="tx2">
                      <a:lumMod val="75000"/>
                    </a:schemeClr>
                  </a:solidFill>
                  <a:latin typeface="微软雅黑" panose="020B0503020204020204" pitchFamily="34" charset="-122"/>
                  <a:ea typeface="微软雅黑" panose="020B0503020204020204" pitchFamily="34" charset="-122"/>
                </a:rPr>
                <a:t>第三部分</a:t>
              </a:r>
              <a:r>
                <a:rPr kumimoji="1" lang="zh-CN" altLang="en-US" sz="2200" b="1" dirty="0">
                  <a:solidFill>
                    <a:schemeClr val="tx2">
                      <a:lumMod val="75000"/>
                    </a:schemeClr>
                  </a:solidFill>
                </a:rPr>
                <a:t>：</a:t>
              </a:r>
              <a:r>
                <a:rPr kumimoji="1" lang="zh-CN" altLang="en-US" sz="2200" b="1" dirty="0">
                  <a:solidFill>
                    <a:schemeClr val="tx2">
                      <a:lumMod val="75000"/>
                    </a:schemeClr>
                  </a:solidFill>
                  <a:latin typeface="黑体" panose="02010609060101010101" pitchFamily="49" charset="-122"/>
                  <a:ea typeface="黑体" panose="02010609060101010101" pitchFamily="49" charset="-122"/>
                </a:rPr>
                <a:t>研究过程</a:t>
              </a:r>
              <a:endParaRPr kumimoji="1" lang="ja-JP" altLang="en-US" sz="2200" b="1" dirty="0">
                <a:solidFill>
                  <a:schemeClr val="tx2">
                    <a:lumMod val="75000"/>
                  </a:schemeClr>
                </a:solidFill>
                <a:latin typeface="黑体" panose="02010609060101010101" pitchFamily="49" charset="-122"/>
                <a:ea typeface="黑体" panose="02010609060101010101" pitchFamily="49" charset="-122"/>
              </a:endParaRPr>
            </a:p>
          </p:txBody>
        </p:sp>
      </p:grpSp>
      <p:grpSp>
        <p:nvGrpSpPr>
          <p:cNvPr id="54" name="组合 53"/>
          <p:cNvGrpSpPr/>
          <p:nvPr/>
        </p:nvGrpSpPr>
        <p:grpSpPr>
          <a:xfrm>
            <a:off x="3275856" y="2695634"/>
            <a:ext cx="3778861" cy="523220"/>
            <a:chOff x="3560883" y="1945744"/>
            <a:chExt cx="3778861" cy="523220"/>
          </a:xfrm>
        </p:grpSpPr>
        <p:grpSp>
          <p:nvGrpSpPr>
            <p:cNvPr id="55" name="组合 54"/>
            <p:cNvGrpSpPr/>
            <p:nvPr/>
          </p:nvGrpSpPr>
          <p:grpSpPr>
            <a:xfrm>
              <a:off x="3560883" y="1945744"/>
              <a:ext cx="720080" cy="523220"/>
              <a:chOff x="2595980" y="926600"/>
              <a:chExt cx="720080" cy="523220"/>
            </a:xfrm>
          </p:grpSpPr>
          <p:sp>
            <p:nvSpPr>
              <p:cNvPr id="57" name="矩形 56"/>
              <p:cNvSpPr/>
              <p:nvPr/>
            </p:nvSpPr>
            <p:spPr>
              <a:xfrm>
                <a:off x="2595980" y="1027329"/>
                <a:ext cx="720080" cy="40554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8" name="TextBox 57"/>
              <p:cNvSpPr txBox="1"/>
              <p:nvPr/>
            </p:nvSpPr>
            <p:spPr>
              <a:xfrm>
                <a:off x="2627784" y="926600"/>
                <a:ext cx="657919" cy="523220"/>
              </a:xfrm>
              <a:prstGeom prst="rect">
                <a:avLst/>
              </a:prstGeom>
              <a:noFill/>
              <a:ln>
                <a:noFill/>
              </a:ln>
            </p:spPr>
            <p:txBody>
              <a:bodyPr wrap="square" rtlCol="0">
                <a:spAutoFit/>
              </a:bodyPr>
              <a:lstStyle/>
              <a:p>
                <a:pPr algn="ctr"/>
                <a:r>
                  <a:rPr kumimoji="1" lang="en-US" altLang="ja-JP" sz="2800" b="1" dirty="0">
                    <a:solidFill>
                      <a:schemeClr val="bg1"/>
                    </a:solidFill>
                    <a:latin typeface="宋体" panose="02010600030101010101" pitchFamily="2" charset="-122"/>
                    <a:ea typeface="宋体" panose="02010600030101010101" pitchFamily="2" charset="-122"/>
                  </a:rPr>
                  <a:t>04</a:t>
                </a:r>
                <a:endParaRPr kumimoji="1" lang="ja-JP" altLang="en-US" sz="2800" b="1" dirty="0">
                  <a:solidFill>
                    <a:schemeClr val="bg1"/>
                  </a:solidFill>
                  <a:latin typeface="宋体" panose="02010600030101010101" pitchFamily="2" charset="-122"/>
                  <a:ea typeface="宋体" panose="02010600030101010101" pitchFamily="2" charset="-122"/>
                </a:endParaRPr>
              </a:p>
            </p:txBody>
          </p:sp>
        </p:grpSp>
        <p:sp>
          <p:nvSpPr>
            <p:cNvPr id="56" name="TextBox 55"/>
            <p:cNvSpPr txBox="1"/>
            <p:nvPr/>
          </p:nvSpPr>
          <p:spPr>
            <a:xfrm>
              <a:off x="4531432" y="1995686"/>
              <a:ext cx="2808312" cy="430887"/>
            </a:xfrm>
            <a:prstGeom prst="rect">
              <a:avLst/>
            </a:prstGeom>
            <a:noFill/>
          </p:spPr>
          <p:txBody>
            <a:bodyPr wrap="square" rtlCol="0">
              <a:spAutoFit/>
            </a:bodyPr>
            <a:lstStyle/>
            <a:p>
              <a:r>
                <a:rPr kumimoji="1" lang="zh-CN" altLang="en-US" sz="2200" b="1" dirty="0">
                  <a:solidFill>
                    <a:schemeClr val="tx2">
                      <a:lumMod val="75000"/>
                    </a:schemeClr>
                  </a:solidFill>
                  <a:latin typeface="微软雅黑" panose="020B0503020204020204" pitchFamily="34" charset="-122"/>
                  <a:ea typeface="微软雅黑" panose="020B0503020204020204" pitchFamily="34" charset="-122"/>
                </a:rPr>
                <a:t>第四部分</a:t>
              </a:r>
              <a:r>
                <a:rPr kumimoji="1" lang="zh-CN" altLang="en-US" sz="2200" b="1" dirty="0">
                  <a:solidFill>
                    <a:schemeClr val="tx2">
                      <a:lumMod val="75000"/>
                    </a:schemeClr>
                  </a:solidFill>
                </a:rPr>
                <a:t>：</a:t>
              </a:r>
              <a:r>
                <a:rPr kumimoji="1" lang="zh-CN" altLang="en-US" sz="2200" b="1" dirty="0">
                  <a:solidFill>
                    <a:schemeClr val="tx2">
                      <a:lumMod val="75000"/>
                    </a:schemeClr>
                  </a:solidFill>
                  <a:latin typeface="黑体" panose="02010609060101010101" pitchFamily="49" charset="-122"/>
                  <a:ea typeface="黑体" panose="02010609060101010101" pitchFamily="49" charset="-122"/>
                </a:rPr>
                <a:t>研究成果</a:t>
              </a:r>
              <a:endParaRPr kumimoji="1" lang="ja-JP" altLang="en-US" sz="2200" b="1" dirty="0">
                <a:solidFill>
                  <a:schemeClr val="tx2">
                    <a:lumMod val="75000"/>
                  </a:schemeClr>
                </a:solidFill>
                <a:latin typeface="黑体" panose="02010609060101010101" pitchFamily="49" charset="-122"/>
                <a:ea typeface="黑体" panose="02010609060101010101" pitchFamily="49" charset="-122"/>
              </a:endParaRPr>
            </a:p>
          </p:txBody>
        </p:sp>
      </p:grpSp>
      <p:grpSp>
        <p:nvGrpSpPr>
          <p:cNvPr id="59" name="组合 58"/>
          <p:cNvGrpSpPr/>
          <p:nvPr/>
        </p:nvGrpSpPr>
        <p:grpSpPr>
          <a:xfrm>
            <a:off x="3275856" y="3236632"/>
            <a:ext cx="3778861" cy="523220"/>
            <a:chOff x="3560883" y="1945744"/>
            <a:chExt cx="3778861" cy="523220"/>
          </a:xfrm>
        </p:grpSpPr>
        <p:grpSp>
          <p:nvGrpSpPr>
            <p:cNvPr id="60" name="组合 59"/>
            <p:cNvGrpSpPr/>
            <p:nvPr/>
          </p:nvGrpSpPr>
          <p:grpSpPr>
            <a:xfrm>
              <a:off x="3560883" y="1945744"/>
              <a:ext cx="720080" cy="523220"/>
              <a:chOff x="2595980" y="926600"/>
              <a:chExt cx="720080" cy="523220"/>
            </a:xfrm>
          </p:grpSpPr>
          <p:sp>
            <p:nvSpPr>
              <p:cNvPr id="62" name="矩形 61"/>
              <p:cNvSpPr/>
              <p:nvPr/>
            </p:nvSpPr>
            <p:spPr>
              <a:xfrm>
                <a:off x="2595980" y="1027329"/>
                <a:ext cx="720080" cy="40554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3" name="TextBox 62"/>
              <p:cNvSpPr txBox="1"/>
              <p:nvPr/>
            </p:nvSpPr>
            <p:spPr>
              <a:xfrm>
                <a:off x="2627784" y="926600"/>
                <a:ext cx="657919" cy="523220"/>
              </a:xfrm>
              <a:prstGeom prst="rect">
                <a:avLst/>
              </a:prstGeom>
              <a:noFill/>
              <a:ln>
                <a:noFill/>
              </a:ln>
            </p:spPr>
            <p:txBody>
              <a:bodyPr wrap="square" rtlCol="0">
                <a:spAutoFit/>
              </a:bodyPr>
              <a:lstStyle/>
              <a:p>
                <a:pPr algn="ctr"/>
                <a:r>
                  <a:rPr kumimoji="1" lang="en-US" altLang="ja-JP" sz="2800" b="1" dirty="0">
                    <a:solidFill>
                      <a:schemeClr val="bg1"/>
                    </a:solidFill>
                    <a:latin typeface="宋体" panose="02010600030101010101" pitchFamily="2" charset="-122"/>
                    <a:ea typeface="宋体" panose="02010600030101010101" pitchFamily="2" charset="-122"/>
                  </a:rPr>
                  <a:t>05</a:t>
                </a:r>
                <a:endParaRPr kumimoji="1" lang="ja-JP" altLang="en-US" sz="2800" b="1" dirty="0">
                  <a:solidFill>
                    <a:schemeClr val="bg1"/>
                  </a:solidFill>
                  <a:latin typeface="宋体" panose="02010600030101010101" pitchFamily="2" charset="-122"/>
                  <a:ea typeface="宋体" panose="02010600030101010101" pitchFamily="2" charset="-122"/>
                </a:endParaRPr>
              </a:p>
            </p:txBody>
          </p:sp>
        </p:grpSp>
        <p:sp>
          <p:nvSpPr>
            <p:cNvPr id="61" name="TextBox 60"/>
            <p:cNvSpPr txBox="1"/>
            <p:nvPr/>
          </p:nvSpPr>
          <p:spPr>
            <a:xfrm>
              <a:off x="4531432" y="1995686"/>
              <a:ext cx="2808312" cy="430887"/>
            </a:xfrm>
            <a:prstGeom prst="rect">
              <a:avLst/>
            </a:prstGeom>
            <a:noFill/>
          </p:spPr>
          <p:txBody>
            <a:bodyPr wrap="square" rtlCol="0">
              <a:spAutoFit/>
            </a:bodyPr>
            <a:lstStyle/>
            <a:p>
              <a:r>
                <a:rPr kumimoji="1" lang="zh-CN" altLang="en-US" sz="2200" b="1" dirty="0">
                  <a:solidFill>
                    <a:schemeClr val="tx2">
                      <a:lumMod val="75000"/>
                    </a:schemeClr>
                  </a:solidFill>
                  <a:latin typeface="微软雅黑" panose="020B0503020204020204" pitchFamily="34" charset="-122"/>
                  <a:ea typeface="微软雅黑" panose="020B0503020204020204" pitchFamily="34" charset="-122"/>
                </a:rPr>
                <a:t>第五部分</a:t>
              </a:r>
              <a:r>
                <a:rPr kumimoji="1" lang="zh-CN" altLang="en-US" sz="2200" b="1" dirty="0">
                  <a:solidFill>
                    <a:schemeClr val="tx2">
                      <a:lumMod val="75000"/>
                    </a:schemeClr>
                  </a:solidFill>
                </a:rPr>
                <a:t>：</a:t>
              </a:r>
              <a:r>
                <a:rPr kumimoji="1" lang="zh-CN" altLang="en-US" sz="2200" b="1" dirty="0">
                  <a:solidFill>
                    <a:schemeClr val="tx2">
                      <a:lumMod val="75000"/>
                    </a:schemeClr>
                  </a:solidFill>
                  <a:latin typeface="黑体" panose="02010609060101010101" pitchFamily="49" charset="-122"/>
                  <a:ea typeface="黑体" panose="02010609060101010101" pitchFamily="49" charset="-122"/>
                </a:rPr>
                <a:t>论文总结</a:t>
              </a:r>
              <a:endParaRPr kumimoji="1" lang="ja-JP" altLang="en-US" sz="2200" b="1" dirty="0">
                <a:solidFill>
                  <a:schemeClr val="tx2">
                    <a:lumMod val="75000"/>
                  </a:schemeClr>
                </a:solidFill>
                <a:latin typeface="黑体" panose="02010609060101010101" pitchFamily="49" charset="-122"/>
                <a:ea typeface="黑体" panose="02010609060101010101" pitchFamily="49" charset="-122"/>
              </a:endParaRPr>
            </a:p>
          </p:txBody>
        </p:sp>
      </p:grpSp>
      <p:pic>
        <p:nvPicPr>
          <p:cNvPr id="3" name="图片 2"/>
          <p:cNvPicPr>
            <a:picLocks noChangeAspect="1"/>
          </p:cNvPicPr>
          <p:nvPr/>
        </p:nvPicPr>
        <p:blipFill>
          <a:blip r:embed="rId2"/>
          <a:stretch>
            <a:fillRect/>
          </a:stretch>
        </p:blipFill>
        <p:spPr>
          <a:xfrm>
            <a:off x="8028384" y="4413193"/>
            <a:ext cx="1116034" cy="730307"/>
          </a:xfrm>
          <a:prstGeom prst="rect">
            <a:avLst/>
          </a:prstGeom>
        </p:spPr>
      </p:pic>
    </p:spTree>
    <p:extLst>
      <p:ext uri="{BB962C8B-B14F-4D97-AF65-F5344CB8AC3E}">
        <p14:creationId xmlns:p14="http://schemas.microsoft.com/office/powerpoint/2010/main" val="2445813354"/>
      </p:ext>
    </p:extLst>
  </p:cSld>
  <p:clrMapOvr>
    <a:masterClrMapping/>
  </p:clrMapOvr>
  <p:transition spd="slow" advTm="6120">
    <p:push/>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890" y="1347614"/>
            <a:ext cx="2022357" cy="2016224"/>
            <a:chOff x="749443" y="1131590"/>
            <a:chExt cx="2022357" cy="2016224"/>
          </a:xfrm>
        </p:grpSpPr>
        <p:sp>
          <p:nvSpPr>
            <p:cNvPr id="2" name="五边形 1"/>
            <p:cNvSpPr/>
            <p:nvPr/>
          </p:nvSpPr>
          <p:spPr>
            <a:xfrm>
              <a:off x="755576" y="1131590"/>
              <a:ext cx="2016224" cy="2016224"/>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2"/>
            <p:cNvSpPr txBox="1"/>
            <p:nvPr/>
          </p:nvSpPr>
          <p:spPr>
            <a:xfrm>
              <a:off x="749443" y="1724203"/>
              <a:ext cx="1944216" cy="830997"/>
            </a:xfrm>
            <a:prstGeom prst="rect">
              <a:avLst/>
            </a:prstGeom>
            <a:noFill/>
          </p:spPr>
          <p:txBody>
            <a:bodyPr wrap="square" rtlCol="0">
              <a:spAutoFit/>
            </a:bodyPr>
            <a:lstStyle/>
            <a:p>
              <a:r>
                <a:rPr kumimoji="1" lang="zh-CN" altLang="en-US" sz="2400" b="1" dirty="0">
                  <a:solidFill>
                    <a:schemeClr val="bg1"/>
                  </a:solidFill>
                  <a:latin typeface="宋体" panose="02010600030101010101" pitchFamily="2" charset="-122"/>
                  <a:ea typeface="宋体" panose="02010600030101010101" pitchFamily="2" charset="-122"/>
                </a:rPr>
                <a:t>缺陷的影响因素</a:t>
              </a:r>
            </a:p>
          </p:txBody>
        </p:sp>
      </p:grpSp>
      <p:sp>
        <p:nvSpPr>
          <p:cNvPr id="10" name="TextBox 9">
            <a:extLst>
              <a:ext uri="{FF2B5EF4-FFF2-40B4-BE49-F238E27FC236}">
                <a16:creationId xmlns:a16="http://schemas.microsoft.com/office/drawing/2014/main" id="{BF591FF6-F992-C346-AB15-ED84DC1B445C}"/>
              </a:ext>
            </a:extLst>
          </p:cNvPr>
          <p:cNvSpPr txBox="1"/>
          <p:nvPr/>
        </p:nvSpPr>
        <p:spPr>
          <a:xfrm>
            <a:off x="2836215" y="843558"/>
            <a:ext cx="4137422" cy="461665"/>
          </a:xfrm>
          <a:prstGeom prst="rect">
            <a:avLst/>
          </a:prstGeom>
          <a:noFill/>
        </p:spPr>
        <p:txBody>
          <a:bodyPr wrap="square" rtlCol="0">
            <a:spAutoFit/>
          </a:bodyPr>
          <a:lstStyle/>
          <a:p>
            <a:r>
              <a:rPr kumimoji="1" lang="zh-CN" altLang="en-US" sz="2400" dirty="0">
                <a:latin typeface="微软雅黑" panose="020B0503020204020204" pitchFamily="34" charset="-122"/>
                <a:ea typeface="微软雅黑" panose="020B0503020204020204" pitchFamily="34" charset="-122"/>
              </a:rPr>
              <a:t>介质层</a:t>
            </a:r>
            <a:r>
              <a:rPr kumimoji="1" lang="en-US" altLang="zh-CN" sz="2400" dirty="0">
                <a:latin typeface="微软雅黑" panose="020B0503020204020204" pitchFamily="34" charset="-122"/>
                <a:ea typeface="微软雅黑" panose="020B0503020204020204" pitchFamily="34" charset="-122"/>
              </a:rPr>
              <a:t>(IMD)</a:t>
            </a:r>
            <a:r>
              <a:rPr kumimoji="1" lang="zh-CN" altLang="en-US" sz="2400" dirty="0">
                <a:latin typeface="微软雅黑" panose="020B0503020204020204" pitchFamily="34" charset="-122"/>
                <a:ea typeface="微软雅黑" panose="020B0503020204020204" pitchFamily="34" charset="-122"/>
              </a:rPr>
              <a:t>结构</a:t>
            </a:r>
            <a:r>
              <a:rPr kumimoji="1" lang="en-US" altLang="zh-CN" sz="2400" dirty="0">
                <a:latin typeface="微软雅黑" panose="020B0503020204020204" pitchFamily="34" charset="-122"/>
                <a:ea typeface="微软雅黑" panose="020B0503020204020204" pitchFamily="34" charset="-122"/>
              </a:rPr>
              <a:t>(</a:t>
            </a:r>
            <a:r>
              <a:rPr kumimoji="1" lang="zh-CN" altLang="en-US" sz="2400" dirty="0">
                <a:latin typeface="微软雅黑" panose="020B0503020204020204" pitchFamily="34" charset="-122"/>
                <a:ea typeface="微软雅黑" panose="020B0503020204020204" pitchFamily="34" charset="-122"/>
              </a:rPr>
              <a:t>含氟工艺）</a:t>
            </a:r>
            <a:endParaRPr kumimoji="1" lang="ja-JP" altLang="en-US" sz="2400" dirty="0">
              <a:latin typeface="黑体" panose="02010609060101010101" pitchFamily="49" charset="-122"/>
              <a:ea typeface="黑体" panose="02010609060101010101" pitchFamily="49" charset="-122"/>
            </a:endParaRPr>
          </a:p>
        </p:txBody>
      </p:sp>
      <p:sp>
        <p:nvSpPr>
          <p:cNvPr id="11" name="TextBox 10">
            <a:extLst>
              <a:ext uri="{FF2B5EF4-FFF2-40B4-BE49-F238E27FC236}">
                <a16:creationId xmlns:a16="http://schemas.microsoft.com/office/drawing/2014/main" id="{859B8949-7664-3A4A-AC6B-E1B2D47E94D6}"/>
              </a:ext>
            </a:extLst>
          </p:cNvPr>
          <p:cNvSpPr txBox="1"/>
          <p:nvPr/>
        </p:nvSpPr>
        <p:spPr>
          <a:xfrm>
            <a:off x="2838725" y="1421107"/>
            <a:ext cx="4606001" cy="461665"/>
          </a:xfrm>
          <a:prstGeom prst="rect">
            <a:avLst/>
          </a:prstGeom>
          <a:noFill/>
        </p:spPr>
        <p:txBody>
          <a:bodyPr wrap="square" rtlCol="0">
            <a:spAutoFit/>
          </a:bodyPr>
          <a:lstStyle/>
          <a:p>
            <a:r>
              <a:rPr kumimoji="1" lang="zh-CN" altLang="en-US" sz="2400" dirty="0">
                <a:latin typeface="微软雅黑" panose="020B0503020204020204" pitchFamily="34" charset="-122"/>
                <a:ea typeface="微软雅黑" panose="020B0503020204020204" pitchFamily="34" charset="-122"/>
              </a:rPr>
              <a:t>外保护层工艺温度和物理特性</a:t>
            </a:r>
            <a:endParaRPr kumimoji="1" lang="ja-JP" altLang="en-US" sz="2400" dirty="0">
              <a:latin typeface="黑体" panose="02010609060101010101" pitchFamily="49" charset="-122"/>
              <a:ea typeface="黑体" panose="02010609060101010101" pitchFamily="49" charset="-122"/>
            </a:endParaRPr>
          </a:p>
        </p:txBody>
      </p:sp>
      <p:sp>
        <p:nvSpPr>
          <p:cNvPr id="12" name="TextBox 11">
            <a:extLst>
              <a:ext uri="{FF2B5EF4-FFF2-40B4-BE49-F238E27FC236}">
                <a16:creationId xmlns:a16="http://schemas.microsoft.com/office/drawing/2014/main" id="{69545925-C210-CF4B-9B9A-458C6156D886}"/>
              </a:ext>
            </a:extLst>
          </p:cNvPr>
          <p:cNvSpPr txBox="1"/>
          <p:nvPr/>
        </p:nvSpPr>
        <p:spPr>
          <a:xfrm>
            <a:off x="2804605" y="1992986"/>
            <a:ext cx="4606001" cy="461665"/>
          </a:xfrm>
          <a:prstGeom prst="rect">
            <a:avLst/>
          </a:prstGeom>
          <a:noFill/>
        </p:spPr>
        <p:txBody>
          <a:bodyPr wrap="square" rtlCol="0">
            <a:spAutoFit/>
          </a:bodyPr>
          <a:lstStyle/>
          <a:p>
            <a:r>
              <a:rPr kumimoji="1" lang="zh-CN" altLang="en-US" sz="2400" dirty="0">
                <a:latin typeface="微软雅黑" panose="020B0503020204020204" pitchFamily="34" charset="-122"/>
                <a:ea typeface="微软雅黑" panose="020B0503020204020204" pitchFamily="34" charset="-122"/>
              </a:rPr>
              <a:t>晶圆金属线路设计</a:t>
            </a:r>
            <a:endParaRPr kumimoji="1" lang="ja-JP" altLang="en-US" sz="2400" dirty="0">
              <a:latin typeface="黑体" panose="02010609060101010101" pitchFamily="49" charset="-122"/>
              <a:ea typeface="黑体" panose="02010609060101010101" pitchFamily="49" charset="-122"/>
            </a:endParaRPr>
          </a:p>
        </p:txBody>
      </p:sp>
      <p:sp>
        <p:nvSpPr>
          <p:cNvPr id="13" name="TextBox 12">
            <a:extLst>
              <a:ext uri="{FF2B5EF4-FFF2-40B4-BE49-F238E27FC236}">
                <a16:creationId xmlns:a16="http://schemas.microsoft.com/office/drawing/2014/main" id="{2BE52A2A-3CD9-4F41-B83E-8123E9EA045A}"/>
              </a:ext>
            </a:extLst>
          </p:cNvPr>
          <p:cNvSpPr txBox="1"/>
          <p:nvPr/>
        </p:nvSpPr>
        <p:spPr>
          <a:xfrm>
            <a:off x="2838725" y="2638607"/>
            <a:ext cx="4606001" cy="461665"/>
          </a:xfrm>
          <a:prstGeom prst="rect">
            <a:avLst/>
          </a:prstGeom>
          <a:noFill/>
        </p:spPr>
        <p:txBody>
          <a:bodyPr wrap="square" rtlCol="0">
            <a:spAutoFit/>
          </a:bodyPr>
          <a:lstStyle/>
          <a:p>
            <a:r>
              <a:rPr kumimoji="1" lang="zh-CN" altLang="en-US" sz="2400" dirty="0">
                <a:latin typeface="微软雅黑" panose="020B0503020204020204" pitchFamily="34" charset="-122"/>
                <a:ea typeface="微软雅黑" panose="020B0503020204020204" pitchFamily="34" charset="-122"/>
              </a:rPr>
              <a:t>材料延展性，抗撕裂能力 </a:t>
            </a:r>
            <a:endParaRPr kumimoji="1" lang="ja-JP" altLang="en-US" sz="2400" dirty="0">
              <a:latin typeface="黑体" panose="02010609060101010101" pitchFamily="49" charset="-122"/>
              <a:ea typeface="黑体" panose="02010609060101010101" pitchFamily="49" charset="-122"/>
            </a:endParaRPr>
          </a:p>
        </p:txBody>
      </p:sp>
      <p:sp>
        <p:nvSpPr>
          <p:cNvPr id="14" name="TextBox 13">
            <a:extLst>
              <a:ext uri="{FF2B5EF4-FFF2-40B4-BE49-F238E27FC236}">
                <a16:creationId xmlns:a16="http://schemas.microsoft.com/office/drawing/2014/main" id="{A7415D5B-78B0-2644-832A-291CD672318B}"/>
              </a:ext>
            </a:extLst>
          </p:cNvPr>
          <p:cNvSpPr txBox="1"/>
          <p:nvPr/>
        </p:nvSpPr>
        <p:spPr>
          <a:xfrm>
            <a:off x="2771800" y="3363838"/>
            <a:ext cx="4606001" cy="461665"/>
          </a:xfrm>
          <a:prstGeom prst="rect">
            <a:avLst/>
          </a:prstGeom>
          <a:noFill/>
        </p:spPr>
        <p:txBody>
          <a:bodyPr wrap="square" rtlCol="0">
            <a:spAutoFit/>
          </a:bodyPr>
          <a:lstStyle/>
          <a:p>
            <a:r>
              <a:rPr kumimoji="1" lang="zh-CN" altLang="en-US" sz="2400" dirty="0">
                <a:latin typeface="黑体" panose="02010609060101010101" pitchFamily="49" charset="-122"/>
                <a:ea typeface="黑体" panose="02010609060101010101" pitchFamily="49" charset="-122"/>
              </a:rPr>
              <a:t>高温老化工艺条件：时间，温度</a:t>
            </a:r>
            <a:endParaRPr kumimoji="1" lang="ja-JP" altLang="en-US"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3035619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767" y="1347614"/>
            <a:ext cx="2040234" cy="2016224"/>
            <a:chOff x="731566" y="1131590"/>
            <a:chExt cx="2040234" cy="2016224"/>
          </a:xfrm>
        </p:grpSpPr>
        <p:sp>
          <p:nvSpPr>
            <p:cNvPr id="2" name="五边形 1"/>
            <p:cNvSpPr/>
            <p:nvPr/>
          </p:nvSpPr>
          <p:spPr>
            <a:xfrm>
              <a:off x="755576" y="1131590"/>
              <a:ext cx="2016224" cy="2016224"/>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2"/>
            <p:cNvSpPr txBox="1"/>
            <p:nvPr/>
          </p:nvSpPr>
          <p:spPr>
            <a:xfrm>
              <a:off x="731566" y="1908869"/>
              <a:ext cx="1944216" cy="461665"/>
            </a:xfrm>
            <a:prstGeom prst="rect">
              <a:avLst/>
            </a:prstGeom>
            <a:noFill/>
          </p:spPr>
          <p:txBody>
            <a:bodyPr wrap="square" rtlCol="0">
              <a:spAutoFit/>
            </a:bodyPr>
            <a:lstStyle/>
            <a:p>
              <a:r>
                <a:rPr kumimoji="1" lang="zh-CN" altLang="en-US" sz="2400" b="1" dirty="0">
                  <a:solidFill>
                    <a:schemeClr val="bg1"/>
                  </a:solidFill>
                  <a:latin typeface="宋体" panose="02010600030101010101" pitchFamily="2" charset="-122"/>
                  <a:ea typeface="宋体" panose="02010600030101010101" pitchFamily="2" charset="-122"/>
                </a:rPr>
                <a:t>失效模型</a:t>
              </a:r>
            </a:p>
          </p:txBody>
        </p:sp>
      </p:grpSp>
      <p:pic>
        <p:nvPicPr>
          <p:cNvPr id="7" name="Picture 6">
            <a:extLst>
              <a:ext uri="{FF2B5EF4-FFF2-40B4-BE49-F238E27FC236}">
                <a16:creationId xmlns:a16="http://schemas.microsoft.com/office/drawing/2014/main" id="{AFADB185-B11C-0C47-B931-3F42DFE7F9F4}"/>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195736" y="771550"/>
            <a:ext cx="6480720" cy="3816424"/>
          </a:xfrm>
          <a:prstGeom prst="rect">
            <a:avLst/>
          </a:prstGeom>
          <a:noFill/>
          <a:ln>
            <a:noFill/>
          </a:ln>
        </p:spPr>
      </p:pic>
      <p:sp>
        <p:nvSpPr>
          <p:cNvPr id="5" name="Rectangle 4">
            <a:extLst>
              <a:ext uri="{FF2B5EF4-FFF2-40B4-BE49-F238E27FC236}">
                <a16:creationId xmlns:a16="http://schemas.microsoft.com/office/drawing/2014/main" id="{4FB9717C-6449-EF43-8F22-E3E5B1BEEF74}"/>
              </a:ext>
            </a:extLst>
          </p:cNvPr>
          <p:cNvSpPr/>
          <p:nvPr/>
        </p:nvSpPr>
        <p:spPr>
          <a:xfrm>
            <a:off x="3243" y="0"/>
            <a:ext cx="9140757" cy="830997"/>
          </a:xfrm>
          <a:prstGeom prst="rect">
            <a:avLst/>
          </a:prstGeom>
        </p:spPr>
        <p:txBody>
          <a:bodyPr wrap="square">
            <a:spAutoFit/>
          </a:bodyPr>
          <a:lstStyle/>
          <a:p>
            <a:r>
              <a:rPr lang="zh-CN" altLang="en-US" sz="1600" b="1" dirty="0">
                <a:latin typeface="Times New Roman" panose="02020603050405020304" pitchFamily="18" charset="0"/>
                <a:ea typeface="SimSun" panose="02010600030101010101" pitchFamily="2" charset="-122"/>
              </a:rPr>
              <a:t>      </a:t>
            </a:r>
            <a:r>
              <a:rPr lang="en-US" sz="1600" b="1" dirty="0">
                <a:latin typeface="Times New Roman" panose="02020603050405020304" pitchFamily="18" charset="0"/>
                <a:ea typeface="SimSun" panose="02010600030101010101" pitchFamily="2" charset="-122"/>
              </a:rPr>
              <a:t>0.11</a:t>
            </a:r>
            <a:r>
              <a:rPr lang="zh-CN" altLang="en-US" sz="1600" b="1" dirty="0">
                <a:latin typeface="Times New Roman" panose="02020603050405020304" pitchFamily="18" charset="0"/>
                <a:ea typeface="SimSun" panose="02010600030101010101" pitchFamily="2" charset="-122"/>
                <a:cs typeface="Times New Roman" panose="02020603050405020304" pitchFamily="18" charset="0"/>
              </a:rPr>
              <a:t>～</a:t>
            </a:r>
            <a:r>
              <a:rPr lang="en-US" sz="1600" b="1" dirty="0">
                <a:latin typeface="Times New Roman" panose="02020603050405020304" pitchFamily="18" charset="0"/>
                <a:ea typeface="SimSun" panose="02010600030101010101" pitchFamily="2" charset="-122"/>
              </a:rPr>
              <a:t>0.18</a:t>
            </a:r>
            <a:r>
              <a:rPr lang="zh-CN" altLang="en-US" sz="1600" b="1" dirty="0">
                <a:latin typeface="Times New Roman" panose="02020603050405020304" pitchFamily="18" charset="0"/>
                <a:ea typeface="SimSun" panose="02010600030101010101" pitchFamily="2" charset="-122"/>
              </a:rPr>
              <a:t>微米</a:t>
            </a:r>
            <a:r>
              <a:rPr lang="zh-CN" altLang="en-US" sz="1600" b="1" dirty="0">
                <a:ea typeface="SimSun" panose="02010600030101010101" pitchFamily="2" charset="-122"/>
                <a:cs typeface="SimSun" panose="02010600030101010101" pitchFamily="2" charset="-122"/>
              </a:rPr>
              <a:t>产品的</a:t>
            </a:r>
            <a:r>
              <a:rPr lang="zh-CN" altLang="en-US" sz="1600" b="1" dirty="0">
                <a:latin typeface="Times New Roman" panose="02020603050405020304" pitchFamily="18" charset="0"/>
                <a:ea typeface="SimSun" panose="02010600030101010101" pitchFamily="2" charset="-122"/>
                <a:cs typeface="Times New Roman" panose="02020603050405020304" pitchFamily="18" charset="0"/>
              </a:rPr>
              <a:t>介电层中的掺氟硅玻璃</a:t>
            </a:r>
            <a:r>
              <a:rPr lang="zh-CN" altLang="en-US" sz="1600" b="1" dirty="0">
                <a:ea typeface="SimSun" panose="02010600030101010101" pitchFamily="2" charset="-122"/>
                <a:cs typeface="SimSun" panose="02010600030101010101" pitchFamily="2" charset="-122"/>
              </a:rPr>
              <a:t>中所蕴含的游离氟离子在后续高温制程的作用下，活性加强，在向外逃逸的过程中突破防御的薄膜氧化层的限制并将其撕裂，导致了</a:t>
            </a:r>
            <a:r>
              <a:rPr lang="zh-CN" altLang="en-US" sz="1600" b="1" dirty="0">
                <a:latin typeface="Times New Roman" panose="02020603050405020304" pitchFamily="18" charset="0"/>
                <a:ea typeface="SimSun" panose="02010600030101010101" pitchFamily="2" charset="-122"/>
                <a:cs typeface="Times New Roman" panose="02020603050405020304" pitchFamily="18" charset="0"/>
              </a:rPr>
              <a:t>介电层气泡缺陷产生。</a:t>
            </a:r>
            <a:r>
              <a:rPr lang="en-US" sz="1600" b="1" dirty="0"/>
              <a:t> </a:t>
            </a:r>
          </a:p>
        </p:txBody>
      </p:sp>
    </p:spTree>
    <p:extLst>
      <p:ext uri="{BB962C8B-B14F-4D97-AF65-F5344CB8AC3E}">
        <p14:creationId xmlns:p14="http://schemas.microsoft.com/office/powerpoint/2010/main" val="41840131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472" y="1347614"/>
            <a:ext cx="3060304" cy="1656184"/>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TextBox 5">
            <a:extLst>
              <a:ext uri="{FF2B5EF4-FFF2-40B4-BE49-F238E27FC236}">
                <a16:creationId xmlns:a16="http://schemas.microsoft.com/office/drawing/2014/main" id="{A539824F-E828-C04B-A213-2DDC51A8DD50}"/>
              </a:ext>
            </a:extLst>
          </p:cNvPr>
          <p:cNvSpPr txBox="1"/>
          <p:nvPr/>
        </p:nvSpPr>
        <p:spPr>
          <a:xfrm>
            <a:off x="0" y="1760207"/>
            <a:ext cx="2504535" cy="830997"/>
          </a:xfrm>
          <a:prstGeom prst="rect">
            <a:avLst/>
          </a:prstGeom>
          <a:noFill/>
        </p:spPr>
        <p:txBody>
          <a:bodyPr wrap="square" rtlCol="0">
            <a:spAutoFit/>
          </a:bodyPr>
          <a:lstStyle/>
          <a:p>
            <a:r>
              <a:rPr kumimoji="1" lang="zh-CN" altLang="en-US" sz="2400" b="1" dirty="0">
                <a:solidFill>
                  <a:schemeClr val="bg1"/>
                </a:solidFill>
                <a:latin typeface="宋体" panose="02010600030101010101" pitchFamily="2" charset="-122"/>
                <a:ea typeface="宋体" panose="02010600030101010101" pitchFamily="2" charset="-122"/>
              </a:rPr>
              <a:t>失效模型与影响因素验证</a:t>
            </a:r>
          </a:p>
        </p:txBody>
      </p:sp>
      <p:sp>
        <p:nvSpPr>
          <p:cNvPr id="7" name="TextBox 6">
            <a:extLst>
              <a:ext uri="{FF2B5EF4-FFF2-40B4-BE49-F238E27FC236}">
                <a16:creationId xmlns:a16="http://schemas.microsoft.com/office/drawing/2014/main" id="{E35232A5-7517-2344-B237-F75A92C95F00}"/>
              </a:ext>
            </a:extLst>
          </p:cNvPr>
          <p:cNvSpPr txBox="1"/>
          <p:nvPr/>
        </p:nvSpPr>
        <p:spPr>
          <a:xfrm>
            <a:off x="3419872" y="1162948"/>
            <a:ext cx="5508104" cy="923330"/>
          </a:xfrm>
          <a:prstGeom prst="rect">
            <a:avLst/>
          </a:prstGeom>
          <a:noFill/>
        </p:spPr>
        <p:txBody>
          <a:bodyPr wrap="square" rtlCol="0">
            <a:spAutoFit/>
          </a:bodyPr>
          <a:lstStyle/>
          <a:p>
            <a:r>
              <a:rPr kumimoji="1" lang="zh-CN" altLang="en-US" dirty="0">
                <a:latin typeface="黑体" panose="02010609060101010101" pitchFamily="49" charset="-122"/>
                <a:ea typeface="黑体" panose="02010609060101010101" pitchFamily="49" charset="-122"/>
              </a:rPr>
              <a:t>缺陷源头</a:t>
            </a:r>
            <a:r>
              <a:rPr kumimoji="1" lang="en-US" altLang="zh-CN" dirty="0">
                <a:latin typeface="黑体" panose="02010609060101010101" pitchFamily="49" charset="-122"/>
                <a:ea typeface="黑体" panose="02010609060101010101" pitchFamily="49" charset="-122"/>
              </a:rPr>
              <a:t>:</a:t>
            </a:r>
          </a:p>
          <a:p>
            <a:endParaRPr kumimoji="1" lang="en-US" altLang="zh-CN" dirty="0">
              <a:latin typeface="黑体" panose="02010609060101010101" pitchFamily="49" charset="-122"/>
              <a:ea typeface="黑体" panose="02010609060101010101" pitchFamily="49" charset="-122"/>
            </a:endParaRPr>
          </a:p>
          <a:p>
            <a:pPr marL="285750" indent="-285750">
              <a:buFont typeface="Wingdings" pitchFamily="2" charset="2"/>
              <a:buChar char="v"/>
            </a:pPr>
            <a:r>
              <a:rPr kumimoji="1" lang="en-US" altLang="zh-CN" dirty="0">
                <a:latin typeface="Times New Roman" panose="02020603050405020304" pitchFamily="18" charset="0"/>
                <a:ea typeface="黑体" panose="02010609060101010101" pitchFamily="49" charset="-122"/>
                <a:cs typeface="Times New Roman" panose="02020603050405020304" pitchFamily="18" charset="0"/>
              </a:rPr>
              <a:t>IMD </a:t>
            </a:r>
            <a:r>
              <a:rPr kumimoji="1" lang="zh-CN" altLang="en-US" dirty="0">
                <a:latin typeface="黑体" panose="02010609060101010101" pitchFamily="49" charset="-122"/>
                <a:ea typeface="黑体" panose="02010609060101010101" pitchFamily="49" charset="-122"/>
              </a:rPr>
              <a:t>结构中掺氟硅玻璃中蕴含的游离氟离子。</a:t>
            </a:r>
            <a:endParaRPr kumimoji="1" lang="ja-JP" altLang="en-US" dirty="0">
              <a:latin typeface="黑体" panose="02010609060101010101" pitchFamily="49" charset="-122"/>
              <a:ea typeface="黑体" panose="02010609060101010101" pitchFamily="49" charset="-122"/>
            </a:endParaRPr>
          </a:p>
        </p:txBody>
      </p:sp>
      <p:sp>
        <p:nvSpPr>
          <p:cNvPr id="8" name="TextBox 7">
            <a:extLst>
              <a:ext uri="{FF2B5EF4-FFF2-40B4-BE49-F238E27FC236}">
                <a16:creationId xmlns:a16="http://schemas.microsoft.com/office/drawing/2014/main" id="{B329B054-4DDB-7641-9BBC-D2E7E876CDF1}"/>
              </a:ext>
            </a:extLst>
          </p:cNvPr>
          <p:cNvSpPr txBox="1"/>
          <p:nvPr/>
        </p:nvSpPr>
        <p:spPr>
          <a:xfrm>
            <a:off x="3425393" y="2427734"/>
            <a:ext cx="5508104" cy="923330"/>
          </a:xfrm>
          <a:prstGeom prst="rect">
            <a:avLst/>
          </a:prstGeom>
          <a:noFill/>
        </p:spPr>
        <p:txBody>
          <a:bodyPr wrap="square" rtlCol="0">
            <a:spAutoFit/>
          </a:bodyPr>
          <a:lstStyle/>
          <a:p>
            <a:r>
              <a:rPr kumimoji="1" lang="zh-CN" altLang="en-US" dirty="0">
                <a:latin typeface="黑体" panose="02010609060101010101" pitchFamily="49" charset="-122"/>
                <a:ea typeface="黑体" panose="02010609060101010101" pitchFamily="49" charset="-122"/>
              </a:rPr>
              <a:t>防御因素</a:t>
            </a:r>
            <a:r>
              <a:rPr kumimoji="1" lang="en-US" altLang="zh-CN" dirty="0">
                <a:latin typeface="黑体" panose="02010609060101010101" pitchFamily="49" charset="-122"/>
                <a:ea typeface="黑体" panose="02010609060101010101" pitchFamily="49" charset="-122"/>
              </a:rPr>
              <a:t>:</a:t>
            </a:r>
          </a:p>
          <a:p>
            <a:endParaRPr kumimoji="1" lang="en-US" altLang="zh-CN" dirty="0">
              <a:latin typeface="黑体" panose="02010609060101010101" pitchFamily="49" charset="-122"/>
              <a:ea typeface="黑体" panose="02010609060101010101" pitchFamily="49" charset="-122"/>
            </a:endParaRPr>
          </a:p>
          <a:p>
            <a:pPr marL="285750" indent="-285750">
              <a:buFont typeface="Wingdings" pitchFamily="2" charset="2"/>
              <a:buChar char="v"/>
            </a:pPr>
            <a:r>
              <a:rPr kumimoji="1" lang="zh-CN" altLang="en-US" dirty="0">
                <a:latin typeface="黑体" panose="02010609060101010101" pitchFamily="49" charset="-122"/>
                <a:ea typeface="黑体" panose="02010609060101010101" pitchFamily="49" charset="-122"/>
              </a:rPr>
              <a:t>阻止游离氟离子由里向外突破的氧化层。</a:t>
            </a:r>
            <a:endParaRPr kumimoji="1" lang="ja-JP" altLang="en-US"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4358066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472" y="1347614"/>
            <a:ext cx="3060304" cy="1656184"/>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TextBox 5">
            <a:extLst>
              <a:ext uri="{FF2B5EF4-FFF2-40B4-BE49-F238E27FC236}">
                <a16:creationId xmlns:a16="http://schemas.microsoft.com/office/drawing/2014/main" id="{A539824F-E828-C04B-A213-2DDC51A8DD50}"/>
              </a:ext>
            </a:extLst>
          </p:cNvPr>
          <p:cNvSpPr txBox="1"/>
          <p:nvPr/>
        </p:nvSpPr>
        <p:spPr>
          <a:xfrm>
            <a:off x="0" y="1760207"/>
            <a:ext cx="2504535" cy="830997"/>
          </a:xfrm>
          <a:prstGeom prst="rect">
            <a:avLst/>
          </a:prstGeom>
          <a:noFill/>
        </p:spPr>
        <p:txBody>
          <a:bodyPr wrap="square" rtlCol="0">
            <a:spAutoFit/>
          </a:bodyPr>
          <a:lstStyle/>
          <a:p>
            <a:r>
              <a:rPr kumimoji="1" lang="zh-CN" altLang="en-US" sz="2400" b="1" dirty="0">
                <a:solidFill>
                  <a:schemeClr val="bg1"/>
                </a:solidFill>
                <a:latin typeface="宋体" panose="02010600030101010101" pitchFamily="2" charset="-122"/>
                <a:ea typeface="宋体" panose="02010600030101010101" pitchFamily="2" charset="-122"/>
              </a:rPr>
              <a:t>失效模型与影响因素验证</a:t>
            </a:r>
          </a:p>
        </p:txBody>
      </p:sp>
      <p:sp>
        <p:nvSpPr>
          <p:cNvPr id="7" name="TextBox 6">
            <a:extLst>
              <a:ext uri="{FF2B5EF4-FFF2-40B4-BE49-F238E27FC236}">
                <a16:creationId xmlns:a16="http://schemas.microsoft.com/office/drawing/2014/main" id="{E35232A5-7517-2344-B237-F75A92C95F00}"/>
              </a:ext>
            </a:extLst>
          </p:cNvPr>
          <p:cNvSpPr txBox="1"/>
          <p:nvPr/>
        </p:nvSpPr>
        <p:spPr>
          <a:xfrm>
            <a:off x="3419872" y="1162948"/>
            <a:ext cx="5508104" cy="923330"/>
          </a:xfrm>
          <a:prstGeom prst="rect">
            <a:avLst/>
          </a:prstGeom>
          <a:noFill/>
        </p:spPr>
        <p:txBody>
          <a:bodyPr wrap="square" rtlCol="0">
            <a:spAutoFit/>
          </a:bodyPr>
          <a:lstStyle/>
          <a:p>
            <a:r>
              <a:rPr kumimoji="1" lang="zh-CN" altLang="en-US" dirty="0">
                <a:latin typeface="黑体" panose="02010609060101010101" pitchFamily="49" charset="-122"/>
                <a:ea typeface="黑体" panose="02010609060101010101" pitchFamily="49" charset="-122"/>
              </a:rPr>
              <a:t>验证产品：</a:t>
            </a:r>
            <a:endParaRPr kumimoji="1" lang="en-US" altLang="zh-CN" dirty="0">
              <a:latin typeface="黑体" panose="02010609060101010101" pitchFamily="49" charset="-122"/>
              <a:ea typeface="黑体" panose="02010609060101010101" pitchFamily="49" charset="-122"/>
            </a:endParaRPr>
          </a:p>
          <a:p>
            <a:endParaRPr kumimoji="1" lang="en-US" altLang="zh-CN" dirty="0">
              <a:latin typeface="黑体" panose="02010609060101010101" pitchFamily="49" charset="-122"/>
              <a:ea typeface="黑体" panose="02010609060101010101" pitchFamily="49" charset="-122"/>
            </a:endParaRPr>
          </a:p>
          <a:p>
            <a:pPr marL="285750" indent="-285750">
              <a:buFont typeface="Wingdings" pitchFamily="2" charset="2"/>
              <a:buChar char="v"/>
            </a:pPr>
            <a:r>
              <a:rPr kumimoji="1" lang="en-US" altLang="ja-JP" dirty="0">
                <a:latin typeface="Times New Roman" panose="02020603050405020304" pitchFamily="18" charset="0"/>
                <a:ea typeface="黑体" panose="02010609060101010101" pitchFamily="49" charset="-122"/>
                <a:cs typeface="Times New Roman" panose="02020603050405020304" pitchFamily="18" charset="0"/>
              </a:rPr>
              <a:t>Highest IMD Bubble Failure Rate Production</a:t>
            </a:r>
            <a:endParaRPr kumimoji="1" lang="ja-JP" altLang="en-US"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TextBox 7">
            <a:extLst>
              <a:ext uri="{FF2B5EF4-FFF2-40B4-BE49-F238E27FC236}">
                <a16:creationId xmlns:a16="http://schemas.microsoft.com/office/drawing/2014/main" id="{B329B054-4DDB-7641-9BBC-D2E7E876CDF1}"/>
              </a:ext>
            </a:extLst>
          </p:cNvPr>
          <p:cNvSpPr txBox="1"/>
          <p:nvPr/>
        </p:nvSpPr>
        <p:spPr>
          <a:xfrm>
            <a:off x="3425393" y="2427734"/>
            <a:ext cx="5508104" cy="1200329"/>
          </a:xfrm>
          <a:prstGeom prst="rect">
            <a:avLst/>
          </a:prstGeom>
          <a:noFill/>
        </p:spPr>
        <p:txBody>
          <a:bodyPr wrap="square" rtlCol="0">
            <a:spAutoFit/>
          </a:bodyPr>
          <a:lstStyle/>
          <a:p>
            <a:r>
              <a:rPr kumimoji="1" lang="zh-CN" altLang="en-US" dirty="0">
                <a:latin typeface="黑体" panose="02010609060101010101" pitchFamily="49" charset="-122"/>
                <a:ea typeface="黑体" panose="02010609060101010101" pitchFamily="49" charset="-122"/>
              </a:rPr>
              <a:t>检验标准</a:t>
            </a:r>
            <a:r>
              <a:rPr kumimoji="1" lang="en-US" altLang="zh-CN" dirty="0">
                <a:latin typeface="黑体" panose="02010609060101010101" pitchFamily="49" charset="-122"/>
                <a:ea typeface="黑体" panose="02010609060101010101" pitchFamily="49" charset="-122"/>
              </a:rPr>
              <a:t>:</a:t>
            </a:r>
          </a:p>
          <a:p>
            <a:endParaRPr kumimoji="1" lang="en-US" altLang="zh-CN" dirty="0">
              <a:latin typeface="黑体" panose="02010609060101010101" pitchFamily="49" charset="-122"/>
              <a:ea typeface="黑体" panose="02010609060101010101" pitchFamily="49" charset="-122"/>
            </a:endParaRPr>
          </a:p>
          <a:p>
            <a:pPr marL="285750" indent="-285750">
              <a:buFont typeface="Wingdings" pitchFamily="2" charset="2"/>
              <a:buChar char="v"/>
            </a:pPr>
            <a:r>
              <a:rPr kumimoji="1" lang="zh-CN" altLang="en-US" dirty="0">
                <a:latin typeface="黑体" panose="02010609060101010101" pitchFamily="49" charset="-122"/>
                <a:ea typeface="黑体" panose="02010609060101010101" pitchFamily="49" charset="-122"/>
              </a:rPr>
              <a:t>七次高温老化制程后产品端</a:t>
            </a:r>
            <a:r>
              <a:rPr kumimoji="1" lang="en-US" altLang="zh-CN" dirty="0">
                <a:latin typeface="Times New Roman" panose="02020603050405020304" pitchFamily="18" charset="0"/>
                <a:ea typeface="黑体" panose="02010609060101010101" pitchFamily="49" charset="-122"/>
                <a:cs typeface="Times New Roman" panose="02020603050405020304" pitchFamily="18" charset="0"/>
              </a:rPr>
              <a:t>IMD</a:t>
            </a:r>
            <a:r>
              <a:rPr kumimoji="1" lang="zh-CN" altLang="en-US" dirty="0">
                <a:latin typeface="黑体" panose="02010609060101010101" pitchFamily="49" charset="-122"/>
                <a:ea typeface="黑体" panose="02010609060101010101" pitchFamily="49" charset="-122"/>
              </a:rPr>
              <a:t>气泡缺陷的发生几率和严重程度</a:t>
            </a:r>
            <a:endParaRPr kumimoji="1" lang="ja-JP" altLang="en-US"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0360028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472" y="1347614"/>
            <a:ext cx="3060304" cy="1656184"/>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TextBox 5">
            <a:extLst>
              <a:ext uri="{FF2B5EF4-FFF2-40B4-BE49-F238E27FC236}">
                <a16:creationId xmlns:a16="http://schemas.microsoft.com/office/drawing/2014/main" id="{A539824F-E828-C04B-A213-2DDC51A8DD50}"/>
              </a:ext>
            </a:extLst>
          </p:cNvPr>
          <p:cNvSpPr txBox="1"/>
          <p:nvPr/>
        </p:nvSpPr>
        <p:spPr>
          <a:xfrm>
            <a:off x="0" y="1760207"/>
            <a:ext cx="2504535" cy="830997"/>
          </a:xfrm>
          <a:prstGeom prst="rect">
            <a:avLst/>
          </a:prstGeom>
          <a:noFill/>
        </p:spPr>
        <p:txBody>
          <a:bodyPr wrap="square" rtlCol="0">
            <a:spAutoFit/>
          </a:bodyPr>
          <a:lstStyle/>
          <a:p>
            <a:r>
              <a:rPr kumimoji="1" lang="zh-CN" altLang="en-US" sz="2400" b="1" dirty="0">
                <a:solidFill>
                  <a:schemeClr val="bg1"/>
                </a:solidFill>
                <a:latin typeface="宋体" panose="02010600030101010101" pitchFamily="2" charset="-122"/>
                <a:ea typeface="宋体" panose="02010600030101010101" pitchFamily="2" charset="-122"/>
              </a:rPr>
              <a:t>失效模型与影响因素验证</a:t>
            </a:r>
          </a:p>
        </p:txBody>
      </p:sp>
      <p:sp>
        <p:nvSpPr>
          <p:cNvPr id="8" name="TextBox 7">
            <a:extLst>
              <a:ext uri="{FF2B5EF4-FFF2-40B4-BE49-F238E27FC236}">
                <a16:creationId xmlns:a16="http://schemas.microsoft.com/office/drawing/2014/main" id="{B329B054-4DDB-7641-9BBC-D2E7E876CDF1}"/>
              </a:ext>
            </a:extLst>
          </p:cNvPr>
          <p:cNvSpPr txBox="1"/>
          <p:nvPr/>
        </p:nvSpPr>
        <p:spPr>
          <a:xfrm>
            <a:off x="3059832" y="123478"/>
            <a:ext cx="5508104" cy="923330"/>
          </a:xfrm>
          <a:prstGeom prst="rect">
            <a:avLst/>
          </a:prstGeom>
          <a:noFill/>
        </p:spPr>
        <p:txBody>
          <a:bodyPr wrap="square" rtlCol="0">
            <a:spAutoFit/>
          </a:bodyPr>
          <a:lstStyle/>
          <a:p>
            <a:r>
              <a:rPr kumimoji="1" lang="zh-CN" altLang="en-US" dirty="0">
                <a:latin typeface="黑体" panose="02010609060101010101" pitchFamily="49" charset="-122"/>
                <a:ea typeface="黑体" panose="02010609060101010101" pitchFamily="49" charset="-122"/>
              </a:rPr>
              <a:t>为什么要经过七次高温老化工艺？</a:t>
            </a:r>
            <a:endParaRPr kumimoji="1" lang="en-US" altLang="zh-CN" dirty="0">
              <a:latin typeface="黑体" panose="02010609060101010101" pitchFamily="49" charset="-122"/>
              <a:ea typeface="黑体" panose="02010609060101010101" pitchFamily="49" charset="-122"/>
            </a:endParaRPr>
          </a:p>
          <a:p>
            <a:r>
              <a:rPr kumimoji="1" lang="zh-CN" altLang="en-US" sz="1600" dirty="0">
                <a:solidFill>
                  <a:srgbClr val="0432FF"/>
                </a:solidFill>
                <a:latin typeface="黑体" panose="02010609060101010101" pitchFamily="49" charset="-122"/>
                <a:ea typeface="黑体" panose="02010609060101010101" pitchFamily="49" charset="-122"/>
              </a:rPr>
              <a:t>将产品中将爆未爆的气泡缺陷在集成电路制造端强化出来，缩短验证流程</a:t>
            </a:r>
            <a:r>
              <a:rPr kumimoji="1" lang="zh-CN" altLang="en-US" dirty="0">
                <a:solidFill>
                  <a:srgbClr val="0432FF"/>
                </a:solidFill>
                <a:latin typeface="黑体" panose="02010609060101010101" pitchFamily="49" charset="-122"/>
                <a:ea typeface="黑体" panose="02010609060101010101" pitchFamily="49" charset="-122"/>
              </a:rPr>
              <a:t>。</a:t>
            </a:r>
            <a:endParaRPr kumimoji="1" lang="en-US" altLang="zh-CN" dirty="0">
              <a:solidFill>
                <a:srgbClr val="0432FF"/>
              </a:solidFill>
              <a:latin typeface="黑体" panose="02010609060101010101" pitchFamily="49" charset="-122"/>
              <a:ea typeface="黑体" panose="02010609060101010101" pitchFamily="49" charset="-122"/>
            </a:endParaRPr>
          </a:p>
        </p:txBody>
      </p:sp>
      <p:pic>
        <p:nvPicPr>
          <p:cNvPr id="7" name="Picture 6">
            <a:extLst>
              <a:ext uri="{FF2B5EF4-FFF2-40B4-BE49-F238E27FC236}">
                <a16:creationId xmlns:a16="http://schemas.microsoft.com/office/drawing/2014/main" id="{0A9633C3-1C8C-3D40-A8D6-74CDBA9DEB38}"/>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771800" y="1113983"/>
            <a:ext cx="3077190" cy="2954442"/>
          </a:xfrm>
          <a:prstGeom prst="rect">
            <a:avLst/>
          </a:prstGeom>
          <a:noFill/>
          <a:ln>
            <a:noFill/>
          </a:ln>
        </p:spPr>
      </p:pic>
      <p:pic>
        <p:nvPicPr>
          <p:cNvPr id="5" name="Picture 4">
            <a:extLst>
              <a:ext uri="{FF2B5EF4-FFF2-40B4-BE49-F238E27FC236}">
                <a16:creationId xmlns:a16="http://schemas.microsoft.com/office/drawing/2014/main" id="{F108FD6D-8428-2C44-86A3-FBC3B5BDF0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2160" y="771550"/>
            <a:ext cx="2786869" cy="4299942"/>
          </a:xfrm>
          <a:prstGeom prst="rect">
            <a:avLst/>
          </a:prstGeom>
        </p:spPr>
      </p:pic>
    </p:spTree>
    <p:extLst>
      <p:ext uri="{BB962C8B-B14F-4D97-AF65-F5344CB8AC3E}">
        <p14:creationId xmlns:p14="http://schemas.microsoft.com/office/powerpoint/2010/main" val="20436940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1520" y="69550"/>
            <a:ext cx="6408712" cy="702000"/>
          </a:xfrm>
        </p:spPr>
        <p:txBody>
          <a:bodyPr>
            <a:normAutofit/>
          </a:bodyPr>
          <a:lstStyle/>
          <a:p>
            <a:r>
              <a:rPr lang="zh-CN" altLang="en-US" dirty="0">
                <a:solidFill>
                  <a:schemeClr val="accent6">
                    <a:lumMod val="75000"/>
                  </a:schemeClr>
                </a:solidFill>
              </a:rPr>
              <a:t>源头验证：</a:t>
            </a:r>
            <a:r>
              <a:rPr lang="en-US" altLang="zh-CN" dirty="0">
                <a:solidFill>
                  <a:schemeClr val="accent6">
                    <a:lumMod val="75000"/>
                  </a:schemeClr>
                </a:solidFill>
              </a:rPr>
              <a:t>F </a:t>
            </a:r>
            <a:r>
              <a:rPr lang="zh-CN" altLang="en-US" dirty="0">
                <a:solidFill>
                  <a:schemeClr val="accent6">
                    <a:lumMod val="75000"/>
                  </a:schemeClr>
                </a:solidFill>
              </a:rPr>
              <a:t>离子含量控制实验</a:t>
            </a:r>
            <a:endParaRPr kumimoji="1" lang="ja-JP" altLang="en-US" dirty="0">
              <a:solidFill>
                <a:schemeClr val="accent6">
                  <a:lumMod val="75000"/>
                </a:schemeClr>
              </a:solidFill>
            </a:endParaRPr>
          </a:p>
        </p:txBody>
      </p:sp>
      <p:pic>
        <p:nvPicPr>
          <p:cNvPr id="7" name="Picture 6">
            <a:extLst>
              <a:ext uri="{FF2B5EF4-FFF2-40B4-BE49-F238E27FC236}">
                <a16:creationId xmlns:a16="http://schemas.microsoft.com/office/drawing/2014/main" id="{4F5E67C7-F074-3E41-A193-CA79BE7C31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663" y="771550"/>
            <a:ext cx="8026673" cy="4371950"/>
          </a:xfrm>
          <a:prstGeom prst="rect">
            <a:avLst/>
          </a:prstGeom>
        </p:spPr>
      </p:pic>
    </p:spTree>
    <p:extLst>
      <p:ext uri="{BB962C8B-B14F-4D97-AF65-F5344CB8AC3E}">
        <p14:creationId xmlns:p14="http://schemas.microsoft.com/office/powerpoint/2010/main" val="27680635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标题 2">
            <a:extLst>
              <a:ext uri="{FF2B5EF4-FFF2-40B4-BE49-F238E27FC236}">
                <a16:creationId xmlns:a16="http://schemas.microsoft.com/office/drawing/2014/main" id="{8C46AC19-47EC-9F4E-BB31-939DC3D4BAC6}"/>
              </a:ext>
            </a:extLst>
          </p:cNvPr>
          <p:cNvSpPr>
            <a:spLocks noGrp="1"/>
          </p:cNvSpPr>
          <p:nvPr>
            <p:ph type="title"/>
          </p:nvPr>
        </p:nvSpPr>
        <p:spPr/>
        <p:txBody>
          <a:bodyPr>
            <a:normAutofit/>
          </a:bodyPr>
          <a:lstStyle/>
          <a:p>
            <a:r>
              <a:rPr lang="zh-CN" altLang="en-US" dirty="0">
                <a:solidFill>
                  <a:schemeClr val="accent6">
                    <a:lumMod val="75000"/>
                  </a:schemeClr>
                </a:solidFill>
              </a:rPr>
              <a:t>防御验证：防御薄膜氧化层主要集中于</a:t>
            </a:r>
            <a:r>
              <a:rPr lang="en-US" altLang="zh-CN" dirty="0">
                <a:solidFill>
                  <a:schemeClr val="accent6">
                    <a:lumMod val="75000"/>
                  </a:schemeClr>
                </a:solidFill>
              </a:rPr>
              <a:t>SRO and HDP PASS.</a:t>
            </a:r>
            <a:endParaRPr kumimoji="1" lang="ja-JP" altLang="en-US" dirty="0">
              <a:solidFill>
                <a:schemeClr val="accent6">
                  <a:lumMod val="75000"/>
                </a:schemeClr>
              </a:solidFill>
            </a:endParaRPr>
          </a:p>
        </p:txBody>
      </p:sp>
      <p:pic>
        <p:nvPicPr>
          <p:cNvPr id="30" name="Picture 29">
            <a:extLst>
              <a:ext uri="{FF2B5EF4-FFF2-40B4-BE49-F238E27FC236}">
                <a16:creationId xmlns:a16="http://schemas.microsoft.com/office/drawing/2014/main" id="{A51EEE47-FC4F-4D42-8809-CF65F9D8B5CD}"/>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63688" y="702000"/>
            <a:ext cx="5112568" cy="4174006"/>
          </a:xfrm>
          <a:prstGeom prst="rect">
            <a:avLst/>
          </a:prstGeom>
          <a:noFill/>
          <a:ln>
            <a:noFill/>
          </a:ln>
        </p:spPr>
      </p:pic>
    </p:spTree>
    <p:extLst>
      <p:ext uri="{BB962C8B-B14F-4D97-AF65-F5344CB8AC3E}">
        <p14:creationId xmlns:p14="http://schemas.microsoft.com/office/powerpoint/2010/main" val="10079395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标题 2">
            <a:extLst>
              <a:ext uri="{FF2B5EF4-FFF2-40B4-BE49-F238E27FC236}">
                <a16:creationId xmlns:a16="http://schemas.microsoft.com/office/drawing/2014/main" id="{8C46AC19-47EC-9F4E-BB31-939DC3D4BAC6}"/>
              </a:ext>
            </a:extLst>
          </p:cNvPr>
          <p:cNvSpPr>
            <a:spLocks noGrp="1"/>
          </p:cNvSpPr>
          <p:nvPr>
            <p:ph type="title"/>
          </p:nvPr>
        </p:nvSpPr>
        <p:spPr/>
        <p:txBody>
          <a:bodyPr>
            <a:normAutofit/>
          </a:bodyPr>
          <a:lstStyle/>
          <a:p>
            <a:r>
              <a:rPr lang="zh-CN" altLang="en-US" dirty="0">
                <a:solidFill>
                  <a:schemeClr val="accent6">
                    <a:lumMod val="75000"/>
                  </a:schemeClr>
                </a:solidFill>
              </a:rPr>
              <a:t>防御验证：薄膜氧化层实验</a:t>
            </a:r>
            <a:endParaRPr kumimoji="1" lang="ja-JP" altLang="en-US" dirty="0">
              <a:solidFill>
                <a:schemeClr val="accent6">
                  <a:lumMod val="75000"/>
                </a:schemeClr>
              </a:solidFill>
            </a:endParaRPr>
          </a:p>
        </p:txBody>
      </p:sp>
      <p:pic>
        <p:nvPicPr>
          <p:cNvPr id="3" name="Picture 2">
            <a:extLst>
              <a:ext uri="{FF2B5EF4-FFF2-40B4-BE49-F238E27FC236}">
                <a16:creationId xmlns:a16="http://schemas.microsoft.com/office/drawing/2014/main" id="{F96032AC-AF3B-2E45-A2F1-A7E22CD1F9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5615" y="721778"/>
            <a:ext cx="7038713" cy="4226236"/>
          </a:xfrm>
          <a:prstGeom prst="rect">
            <a:avLst/>
          </a:prstGeom>
        </p:spPr>
      </p:pic>
    </p:spTree>
    <p:extLst>
      <p:ext uri="{BB962C8B-B14F-4D97-AF65-F5344CB8AC3E}">
        <p14:creationId xmlns:p14="http://schemas.microsoft.com/office/powerpoint/2010/main" val="42444924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472" y="1347614"/>
            <a:ext cx="3060304" cy="1656184"/>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TextBox 5">
            <a:extLst>
              <a:ext uri="{FF2B5EF4-FFF2-40B4-BE49-F238E27FC236}">
                <a16:creationId xmlns:a16="http://schemas.microsoft.com/office/drawing/2014/main" id="{A539824F-E828-C04B-A213-2DDC51A8DD50}"/>
              </a:ext>
            </a:extLst>
          </p:cNvPr>
          <p:cNvSpPr txBox="1"/>
          <p:nvPr/>
        </p:nvSpPr>
        <p:spPr>
          <a:xfrm>
            <a:off x="179512" y="1855445"/>
            <a:ext cx="2504535" cy="461665"/>
          </a:xfrm>
          <a:prstGeom prst="rect">
            <a:avLst/>
          </a:prstGeom>
          <a:noFill/>
        </p:spPr>
        <p:txBody>
          <a:bodyPr wrap="square" rtlCol="0">
            <a:spAutoFit/>
          </a:bodyPr>
          <a:lstStyle/>
          <a:p>
            <a:r>
              <a:rPr kumimoji="1" lang="zh-CN" altLang="en-US" sz="2400" b="1" dirty="0">
                <a:solidFill>
                  <a:schemeClr val="bg1"/>
                </a:solidFill>
                <a:latin typeface="宋体" panose="02010600030101010101" pitchFamily="2" charset="-122"/>
                <a:ea typeface="宋体" panose="02010600030101010101" pitchFamily="2" charset="-122"/>
              </a:rPr>
              <a:t>解决方案</a:t>
            </a:r>
          </a:p>
        </p:txBody>
      </p:sp>
      <p:sp>
        <p:nvSpPr>
          <p:cNvPr id="9" name="TextBox 8">
            <a:extLst>
              <a:ext uri="{FF2B5EF4-FFF2-40B4-BE49-F238E27FC236}">
                <a16:creationId xmlns:a16="http://schemas.microsoft.com/office/drawing/2014/main" id="{2BA6C130-512A-6D48-A402-C3A004371DDF}"/>
              </a:ext>
            </a:extLst>
          </p:cNvPr>
          <p:cNvSpPr txBox="1"/>
          <p:nvPr/>
        </p:nvSpPr>
        <p:spPr>
          <a:xfrm>
            <a:off x="3417901" y="147285"/>
            <a:ext cx="5508104" cy="1169551"/>
          </a:xfrm>
          <a:prstGeom prst="rect">
            <a:avLst/>
          </a:prstGeom>
          <a:noFill/>
        </p:spPr>
        <p:txBody>
          <a:bodyPr wrap="square" rtlCol="0">
            <a:spAutoFit/>
          </a:bodyPr>
          <a:lstStyle/>
          <a:p>
            <a:r>
              <a:rPr kumimoji="1" lang="zh-CN" altLang="en-US" dirty="0">
                <a:latin typeface="黑体" panose="02010609060101010101" pitchFamily="49" charset="-122"/>
                <a:ea typeface="黑体" panose="02010609060101010101" pitchFamily="49" charset="-122"/>
              </a:rPr>
              <a:t>缺陷源头角度</a:t>
            </a:r>
            <a:r>
              <a:rPr kumimoji="1" lang="en-US" altLang="zh-CN" dirty="0">
                <a:latin typeface="黑体" panose="02010609060101010101" pitchFamily="49" charset="-122"/>
                <a:ea typeface="黑体" panose="02010609060101010101" pitchFamily="49" charset="-122"/>
              </a:rPr>
              <a:t>:</a:t>
            </a:r>
          </a:p>
          <a:p>
            <a:endParaRPr kumimoji="1" lang="en-US" altLang="zh-CN" dirty="0">
              <a:latin typeface="黑体" panose="02010609060101010101" pitchFamily="49" charset="-122"/>
              <a:ea typeface="黑体" panose="02010609060101010101" pitchFamily="49" charset="-122"/>
            </a:endParaRPr>
          </a:p>
          <a:p>
            <a:pPr marL="285750" indent="-285750">
              <a:buFont typeface="Wingdings" pitchFamily="2" charset="2"/>
              <a:buChar char="v"/>
            </a:pPr>
            <a:r>
              <a:rPr kumimoji="1" lang="zh-CN" altLang="en-US" dirty="0">
                <a:latin typeface="黑体" panose="02010609060101010101" pitchFamily="49" charset="-122"/>
                <a:ea typeface="黑体" panose="02010609060101010101" pitchFamily="49" charset="-122"/>
              </a:rPr>
              <a:t>使用不含氟离子的</a:t>
            </a:r>
            <a:r>
              <a:rPr kumimoji="1" lang="en-US" altLang="zh-CN" dirty="0">
                <a:latin typeface="Times New Roman" panose="02020603050405020304" pitchFamily="18" charset="0"/>
                <a:ea typeface="黑体" panose="02010609060101010101" pitchFamily="49" charset="-122"/>
                <a:cs typeface="Times New Roman" panose="02020603050405020304" pitchFamily="18" charset="0"/>
              </a:rPr>
              <a:t>0.25&amp;0.35</a:t>
            </a:r>
            <a:r>
              <a:rPr kumimoji="1" lang="zh-CN" altLang="en-US" dirty="0">
                <a:latin typeface="黑体" panose="02010609060101010101" pitchFamily="49" charset="-122"/>
                <a:ea typeface="黑体" panose="02010609060101010101" pitchFamily="49" charset="-122"/>
              </a:rPr>
              <a:t>微米的</a:t>
            </a:r>
            <a:r>
              <a:rPr kumimoji="1" lang="en-US" altLang="zh-CN" dirty="0">
                <a:latin typeface="Times New Roman" panose="02020603050405020304" pitchFamily="18" charset="0"/>
                <a:ea typeface="黑体" panose="02010609060101010101" pitchFamily="49" charset="-122"/>
                <a:cs typeface="Times New Roman" panose="02020603050405020304" pitchFamily="18" charset="0"/>
              </a:rPr>
              <a:t>IMD</a:t>
            </a:r>
            <a:r>
              <a:rPr kumimoji="1" lang="zh-CN" altLang="en-US" dirty="0">
                <a:latin typeface="黑体" panose="02010609060101010101" pitchFamily="49" charset="-122"/>
                <a:ea typeface="黑体" panose="02010609060101010101" pitchFamily="49" charset="-122"/>
              </a:rPr>
              <a:t>结构</a:t>
            </a:r>
            <a:endParaRPr kumimoji="1" lang="en-US" altLang="zh-CN" dirty="0">
              <a:latin typeface="黑体" panose="02010609060101010101" pitchFamily="49" charset="-122"/>
              <a:ea typeface="黑体" panose="02010609060101010101" pitchFamily="49" charset="-122"/>
            </a:endParaRPr>
          </a:p>
          <a:p>
            <a:pPr marL="742950" lvl="1" indent="-285750">
              <a:buFont typeface="Arial" panose="020B0604020202020204" pitchFamily="34" charset="0"/>
              <a:buChar char="•"/>
            </a:pPr>
            <a:r>
              <a:rPr kumimoji="1" lang="zh-CN" altLang="en-US" sz="1600" dirty="0">
                <a:solidFill>
                  <a:srgbClr val="FF0000"/>
                </a:solidFill>
                <a:latin typeface="黑体" panose="02010609060101010101" pitchFamily="49" charset="-122"/>
                <a:ea typeface="黑体" panose="02010609060101010101" pitchFamily="49" charset="-122"/>
              </a:rPr>
              <a:t>不能满足小空间填充介质层需求</a:t>
            </a:r>
            <a:endParaRPr kumimoji="1" lang="ja-JP" altLang="en-US" sz="1600" dirty="0">
              <a:solidFill>
                <a:srgbClr val="FF0000"/>
              </a:solidFill>
              <a:latin typeface="黑体" panose="02010609060101010101" pitchFamily="49" charset="-122"/>
              <a:ea typeface="黑体" panose="02010609060101010101" pitchFamily="49" charset="-122"/>
            </a:endParaRPr>
          </a:p>
        </p:txBody>
      </p:sp>
      <p:sp>
        <p:nvSpPr>
          <p:cNvPr id="10" name="TextBox 9">
            <a:extLst>
              <a:ext uri="{FF2B5EF4-FFF2-40B4-BE49-F238E27FC236}">
                <a16:creationId xmlns:a16="http://schemas.microsoft.com/office/drawing/2014/main" id="{06619B15-B856-7A46-896A-77A1E7644288}"/>
              </a:ext>
            </a:extLst>
          </p:cNvPr>
          <p:cNvSpPr txBox="1"/>
          <p:nvPr/>
        </p:nvSpPr>
        <p:spPr>
          <a:xfrm>
            <a:off x="3417901" y="4083918"/>
            <a:ext cx="5508104" cy="923330"/>
          </a:xfrm>
          <a:prstGeom prst="rect">
            <a:avLst/>
          </a:prstGeom>
          <a:noFill/>
        </p:spPr>
        <p:txBody>
          <a:bodyPr wrap="square" rtlCol="0">
            <a:spAutoFit/>
          </a:bodyPr>
          <a:lstStyle/>
          <a:p>
            <a:r>
              <a:rPr kumimoji="1" lang="zh-CN" altLang="en-US" dirty="0">
                <a:latin typeface="黑体" panose="02010609060101010101" pitchFamily="49" charset="-122"/>
                <a:ea typeface="黑体" panose="02010609060101010101" pitchFamily="49" charset="-122"/>
              </a:rPr>
              <a:t>防御因素角度</a:t>
            </a:r>
            <a:r>
              <a:rPr kumimoji="1" lang="en-US" altLang="zh-CN" dirty="0">
                <a:latin typeface="黑体" panose="02010609060101010101" pitchFamily="49" charset="-122"/>
                <a:ea typeface="黑体" panose="02010609060101010101" pitchFamily="49" charset="-122"/>
              </a:rPr>
              <a:t>:</a:t>
            </a:r>
          </a:p>
          <a:p>
            <a:endParaRPr kumimoji="1" lang="en-US" altLang="zh-CN" dirty="0">
              <a:solidFill>
                <a:srgbClr val="0432FF"/>
              </a:solidFill>
              <a:latin typeface="黑体" panose="02010609060101010101" pitchFamily="49" charset="-122"/>
              <a:ea typeface="黑体" panose="02010609060101010101" pitchFamily="49" charset="-122"/>
            </a:endParaRPr>
          </a:p>
          <a:p>
            <a:pPr marL="285750" indent="-285750">
              <a:buFont typeface="Wingdings" pitchFamily="2" charset="2"/>
              <a:buChar char="v"/>
            </a:pPr>
            <a:r>
              <a:rPr kumimoji="1" lang="en-US" altLang="ja-JP" dirty="0">
                <a:solidFill>
                  <a:srgbClr val="0432FF"/>
                </a:solidFill>
                <a:latin typeface="黑体" panose="02010609060101010101" pitchFamily="49" charset="-122"/>
                <a:ea typeface="黑体" panose="02010609060101010101" pitchFamily="49" charset="-122"/>
              </a:rPr>
              <a:t> </a:t>
            </a:r>
            <a:r>
              <a:rPr kumimoji="1" lang="zh-CN" altLang="en-US" dirty="0">
                <a:solidFill>
                  <a:srgbClr val="0432FF"/>
                </a:solidFill>
                <a:latin typeface="黑体" panose="02010609060101010101" pitchFamily="49" charset="-122"/>
                <a:ea typeface="黑体" panose="02010609060101010101" pitchFamily="49" charset="-122"/>
              </a:rPr>
              <a:t>以</a:t>
            </a:r>
            <a:r>
              <a:rPr kumimoji="1" lang="en-US" altLang="zh-CN" dirty="0">
                <a:solidFill>
                  <a:srgbClr val="0432FF"/>
                </a:solidFill>
                <a:latin typeface="Times New Roman" panose="02020603050405020304" pitchFamily="18" charset="0"/>
                <a:ea typeface="黑体" panose="02010609060101010101" pitchFamily="49" charset="-122"/>
                <a:cs typeface="Times New Roman" panose="02020603050405020304" pitchFamily="18" charset="0"/>
              </a:rPr>
              <a:t>FSG liner</a:t>
            </a:r>
            <a:r>
              <a:rPr kumimoji="1" lang="zh-CN" altLang="en-US" dirty="0">
                <a:solidFill>
                  <a:srgbClr val="0432FF"/>
                </a:solidFill>
                <a:latin typeface="黑体" panose="02010609060101010101" pitchFamily="49" charset="-122"/>
                <a:ea typeface="黑体" panose="02010609060101010101" pitchFamily="49" charset="-122"/>
              </a:rPr>
              <a:t>取代</a:t>
            </a:r>
            <a:r>
              <a:rPr kumimoji="1" lang="en-US" altLang="zh-CN" dirty="0">
                <a:solidFill>
                  <a:srgbClr val="0432FF"/>
                </a:solidFill>
                <a:latin typeface="Times New Roman" panose="02020603050405020304" pitchFamily="18" charset="0"/>
                <a:ea typeface="黑体" panose="02010609060101010101" pitchFamily="49" charset="-122"/>
                <a:cs typeface="Times New Roman" panose="02020603050405020304" pitchFamily="18" charset="0"/>
              </a:rPr>
              <a:t>SRO-300A</a:t>
            </a:r>
            <a:r>
              <a:rPr kumimoji="1" lang="en-US" altLang="zh-CN" dirty="0">
                <a:solidFill>
                  <a:srgbClr val="0432FF"/>
                </a:solidFill>
                <a:latin typeface="黑体" panose="02010609060101010101" pitchFamily="49" charset="-122"/>
                <a:ea typeface="黑体" panose="02010609060101010101" pitchFamily="49" charset="-122"/>
              </a:rPr>
              <a:t> </a:t>
            </a:r>
            <a:r>
              <a:rPr kumimoji="1" lang="zh-CN" altLang="en-US" dirty="0">
                <a:solidFill>
                  <a:srgbClr val="0432FF"/>
                </a:solidFill>
                <a:latin typeface="黑体" panose="02010609060101010101" pitchFamily="49" charset="-122"/>
                <a:ea typeface="黑体" panose="02010609060101010101" pitchFamily="49" charset="-122"/>
              </a:rPr>
              <a:t>增强抗撕裂能力</a:t>
            </a:r>
            <a:endParaRPr kumimoji="1" lang="ja-JP" altLang="en-US" dirty="0">
              <a:solidFill>
                <a:srgbClr val="0432FF"/>
              </a:solidFill>
              <a:latin typeface="黑体" panose="02010609060101010101" pitchFamily="49" charset="-122"/>
              <a:ea typeface="黑体" panose="02010609060101010101" pitchFamily="49" charset="-122"/>
            </a:endParaRPr>
          </a:p>
        </p:txBody>
      </p:sp>
      <p:pic>
        <p:nvPicPr>
          <p:cNvPr id="8" name="Picture 7">
            <a:extLst>
              <a:ext uri="{FF2B5EF4-FFF2-40B4-BE49-F238E27FC236}">
                <a16:creationId xmlns:a16="http://schemas.microsoft.com/office/drawing/2014/main" id="{06BAC869-6975-074F-AE57-4C393D13C9AF}"/>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3347864" y="1415151"/>
            <a:ext cx="4923155" cy="2539365"/>
          </a:xfrm>
          <a:prstGeom prst="rect">
            <a:avLst/>
          </a:prstGeom>
          <a:noFill/>
          <a:ln>
            <a:noFill/>
          </a:ln>
        </p:spPr>
      </p:pic>
    </p:spTree>
    <p:extLst>
      <p:ext uri="{BB962C8B-B14F-4D97-AF65-F5344CB8AC3E}">
        <p14:creationId xmlns:p14="http://schemas.microsoft.com/office/powerpoint/2010/main" val="29005539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472" y="1347614"/>
            <a:ext cx="2556248" cy="1656184"/>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TextBox 5">
            <a:extLst>
              <a:ext uri="{FF2B5EF4-FFF2-40B4-BE49-F238E27FC236}">
                <a16:creationId xmlns:a16="http://schemas.microsoft.com/office/drawing/2014/main" id="{A539824F-E828-C04B-A213-2DDC51A8DD50}"/>
              </a:ext>
            </a:extLst>
          </p:cNvPr>
          <p:cNvSpPr txBox="1"/>
          <p:nvPr/>
        </p:nvSpPr>
        <p:spPr>
          <a:xfrm>
            <a:off x="179512" y="1855445"/>
            <a:ext cx="2504535" cy="461665"/>
          </a:xfrm>
          <a:prstGeom prst="rect">
            <a:avLst/>
          </a:prstGeom>
          <a:noFill/>
        </p:spPr>
        <p:txBody>
          <a:bodyPr wrap="square" rtlCol="0">
            <a:spAutoFit/>
          </a:bodyPr>
          <a:lstStyle/>
          <a:p>
            <a:r>
              <a:rPr kumimoji="1" lang="zh-CN" altLang="en-US" sz="2400" b="1" dirty="0">
                <a:solidFill>
                  <a:schemeClr val="bg1"/>
                </a:solidFill>
                <a:latin typeface="宋体" panose="02010600030101010101" pitchFamily="2" charset="-122"/>
                <a:ea typeface="宋体" panose="02010600030101010101" pitchFamily="2" charset="-122"/>
              </a:rPr>
              <a:t>解决方案验证</a:t>
            </a:r>
          </a:p>
        </p:txBody>
      </p:sp>
      <p:sp>
        <p:nvSpPr>
          <p:cNvPr id="5" name="TextBox 4">
            <a:extLst>
              <a:ext uri="{FF2B5EF4-FFF2-40B4-BE49-F238E27FC236}">
                <a16:creationId xmlns:a16="http://schemas.microsoft.com/office/drawing/2014/main" id="{A04D2952-6D9A-4E40-BAC5-3FFCF7087CC8}"/>
              </a:ext>
            </a:extLst>
          </p:cNvPr>
          <p:cNvSpPr txBox="1"/>
          <p:nvPr/>
        </p:nvSpPr>
        <p:spPr>
          <a:xfrm>
            <a:off x="3851920" y="962826"/>
            <a:ext cx="606641" cy="369332"/>
          </a:xfrm>
          <a:prstGeom prst="rect">
            <a:avLst/>
          </a:prstGeom>
          <a:noFill/>
        </p:spPr>
        <p:txBody>
          <a:bodyPr wrap="none" rtlCol="0">
            <a:spAutoFit/>
          </a:bodyPr>
          <a:lstStyle/>
          <a:p>
            <a:r>
              <a:rPr lang="en-US" dirty="0"/>
              <a:t>WAT</a:t>
            </a:r>
          </a:p>
        </p:txBody>
      </p:sp>
      <p:sp>
        <p:nvSpPr>
          <p:cNvPr id="11" name="TextBox 10">
            <a:extLst>
              <a:ext uri="{FF2B5EF4-FFF2-40B4-BE49-F238E27FC236}">
                <a16:creationId xmlns:a16="http://schemas.microsoft.com/office/drawing/2014/main" id="{53D0DD03-D5F3-DC40-B903-E06B989537BF}"/>
              </a:ext>
            </a:extLst>
          </p:cNvPr>
          <p:cNvSpPr txBox="1"/>
          <p:nvPr/>
        </p:nvSpPr>
        <p:spPr>
          <a:xfrm>
            <a:off x="7198868" y="962826"/>
            <a:ext cx="636328" cy="369332"/>
          </a:xfrm>
          <a:prstGeom prst="rect">
            <a:avLst/>
          </a:prstGeom>
          <a:noFill/>
        </p:spPr>
        <p:txBody>
          <a:bodyPr wrap="none" rtlCol="0">
            <a:spAutoFit/>
          </a:bodyPr>
          <a:lstStyle/>
          <a:p>
            <a:r>
              <a:rPr lang="en-US" dirty="0"/>
              <a:t>Yield</a:t>
            </a:r>
          </a:p>
        </p:txBody>
      </p:sp>
      <p:pic>
        <p:nvPicPr>
          <p:cNvPr id="8" name="Picture 7">
            <a:extLst>
              <a:ext uri="{FF2B5EF4-FFF2-40B4-BE49-F238E27FC236}">
                <a16:creationId xmlns:a16="http://schemas.microsoft.com/office/drawing/2014/main" id="{ED176F4B-DA3B-0A4C-913D-FC4899491AB9}"/>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74702" y="1347614"/>
            <a:ext cx="3307508" cy="2880320"/>
          </a:xfrm>
          <a:prstGeom prst="rect">
            <a:avLst/>
          </a:prstGeom>
          <a:noFill/>
          <a:ln>
            <a:noFill/>
          </a:ln>
        </p:spPr>
      </p:pic>
      <p:pic>
        <p:nvPicPr>
          <p:cNvPr id="9" name="Picture 8">
            <a:extLst>
              <a:ext uri="{FF2B5EF4-FFF2-40B4-BE49-F238E27FC236}">
                <a16:creationId xmlns:a16="http://schemas.microsoft.com/office/drawing/2014/main" id="{6BF99AA5-7194-DF46-A608-1815F3C01F59}"/>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0152" y="1332158"/>
            <a:ext cx="3024336" cy="2895776"/>
          </a:xfrm>
          <a:prstGeom prst="rect">
            <a:avLst/>
          </a:prstGeom>
          <a:noFill/>
          <a:ln>
            <a:noFill/>
          </a:ln>
        </p:spPr>
      </p:pic>
    </p:spTree>
    <p:extLst>
      <p:ext uri="{BB962C8B-B14F-4D97-AF65-F5344CB8AC3E}">
        <p14:creationId xmlns:p14="http://schemas.microsoft.com/office/powerpoint/2010/main" val="2432339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rot="3316126">
            <a:off x="7440247" y="1074782"/>
            <a:ext cx="360040" cy="159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rot="3316126">
            <a:off x="8232334" y="453217"/>
            <a:ext cx="360040" cy="159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7236296" y="1"/>
            <a:ext cx="1584176" cy="1203598"/>
            <a:chOff x="467543" y="0"/>
            <a:chExt cx="1584176" cy="1203598"/>
          </a:xfrm>
        </p:grpSpPr>
        <p:grpSp>
          <p:nvGrpSpPr>
            <p:cNvPr id="5" name="组合 4"/>
            <p:cNvGrpSpPr/>
            <p:nvPr/>
          </p:nvGrpSpPr>
          <p:grpSpPr>
            <a:xfrm>
              <a:off x="467543" y="0"/>
              <a:ext cx="1584176" cy="1203598"/>
              <a:chOff x="467544" y="195486"/>
              <a:chExt cx="1584176" cy="1007698"/>
            </a:xfrm>
          </p:grpSpPr>
          <p:sp>
            <p:nvSpPr>
              <p:cNvPr id="2" name="矩形 1"/>
              <p:cNvSpPr/>
              <p:nvPr/>
            </p:nvSpPr>
            <p:spPr>
              <a:xfrm>
                <a:off x="467544" y="195486"/>
                <a:ext cx="1584176" cy="7655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等腰三角形 3"/>
              <p:cNvSpPr/>
              <p:nvPr/>
            </p:nvSpPr>
            <p:spPr>
              <a:xfrm rot="10800000">
                <a:off x="467544" y="962033"/>
                <a:ext cx="1584176" cy="24115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0" name="组合 9"/>
            <p:cNvGrpSpPr/>
            <p:nvPr/>
          </p:nvGrpSpPr>
          <p:grpSpPr>
            <a:xfrm>
              <a:off x="539552" y="123477"/>
              <a:ext cx="1440160" cy="707886"/>
              <a:chOff x="539552" y="123477"/>
              <a:chExt cx="1440160" cy="707886"/>
            </a:xfrm>
          </p:grpSpPr>
          <p:sp>
            <p:nvSpPr>
              <p:cNvPr id="6" name="TextBox 5"/>
              <p:cNvSpPr txBox="1"/>
              <p:nvPr/>
            </p:nvSpPr>
            <p:spPr>
              <a:xfrm>
                <a:off x="539552" y="123477"/>
                <a:ext cx="1440160" cy="707886"/>
              </a:xfrm>
              <a:prstGeom prst="rect">
                <a:avLst/>
              </a:prstGeom>
              <a:noFill/>
              <a:ln>
                <a:solidFill>
                  <a:schemeClr val="accent1">
                    <a:shade val="50000"/>
                  </a:schemeClr>
                </a:solidFill>
              </a:ln>
            </p:spPr>
            <p:txBody>
              <a:bodyPr wrap="square" rtlCol="0">
                <a:spAutoFit/>
              </a:bodyPr>
              <a:lstStyle/>
              <a:p>
                <a:pPr algn="ctr"/>
                <a:r>
                  <a:rPr kumimoji="1" lang="en-US" altLang="ja-JP" sz="4000" b="1" dirty="0">
                    <a:solidFill>
                      <a:schemeClr val="bg1"/>
                    </a:solidFill>
                    <a:latin typeface="宋体" panose="02010600030101010101" pitchFamily="2" charset="-122"/>
                    <a:ea typeface="宋体" panose="02010600030101010101" pitchFamily="2" charset="-122"/>
                  </a:rPr>
                  <a:t>01</a:t>
                </a:r>
                <a:endParaRPr kumimoji="1" lang="ja-JP" altLang="en-US" sz="4000" b="1" dirty="0">
                  <a:solidFill>
                    <a:schemeClr val="bg1"/>
                  </a:solidFill>
                  <a:latin typeface="宋体" panose="02010600030101010101" pitchFamily="2" charset="-122"/>
                  <a:ea typeface="宋体" panose="02010600030101010101" pitchFamily="2" charset="-122"/>
                </a:endParaRPr>
              </a:p>
            </p:txBody>
          </p:sp>
          <p:cxnSp>
            <p:nvCxnSpPr>
              <p:cNvPr id="8" name="直接连接符 7"/>
              <p:cNvCxnSpPr/>
              <p:nvPr/>
            </p:nvCxnSpPr>
            <p:spPr>
              <a:xfrm>
                <a:off x="683568" y="227290"/>
                <a:ext cx="1152128"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691519" y="771550"/>
                <a:ext cx="1152128"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3" name="组合 12"/>
          <p:cNvGrpSpPr/>
          <p:nvPr/>
        </p:nvGrpSpPr>
        <p:grpSpPr>
          <a:xfrm>
            <a:off x="0" y="2970454"/>
            <a:ext cx="4139952" cy="2173045"/>
            <a:chOff x="0" y="2891586"/>
            <a:chExt cx="3851920" cy="2251914"/>
          </a:xfrm>
        </p:grpSpPr>
        <p:sp>
          <p:nvSpPr>
            <p:cNvPr id="37" name="直角三角形 36"/>
            <p:cNvSpPr/>
            <p:nvPr/>
          </p:nvSpPr>
          <p:spPr>
            <a:xfrm>
              <a:off x="0" y="2891586"/>
              <a:ext cx="2627784" cy="2251914"/>
            </a:xfrm>
            <a:prstGeom prst="rtTriangle">
              <a:avLst/>
            </a:prstGeom>
            <a:solidFill>
              <a:srgbClr val="7099CA">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直角三角形 10"/>
            <p:cNvSpPr/>
            <p:nvPr/>
          </p:nvSpPr>
          <p:spPr>
            <a:xfrm>
              <a:off x="0" y="2904115"/>
              <a:ext cx="1800200" cy="2239385"/>
            </a:xfrm>
            <a:prstGeom prst="rtTriangle">
              <a:avLst/>
            </a:prstGeom>
            <a:solidFill>
              <a:srgbClr val="4F81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直角三角形 37"/>
            <p:cNvSpPr/>
            <p:nvPr/>
          </p:nvSpPr>
          <p:spPr>
            <a:xfrm>
              <a:off x="0" y="2904115"/>
              <a:ext cx="3851920" cy="2239385"/>
            </a:xfrm>
            <a:prstGeom prst="rtTriangle">
              <a:avLst/>
            </a:prstGeom>
            <a:solidFill>
              <a:srgbClr val="7099C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4" name="组合 13"/>
          <p:cNvGrpSpPr/>
          <p:nvPr/>
        </p:nvGrpSpPr>
        <p:grpSpPr>
          <a:xfrm>
            <a:off x="1837721" y="1275606"/>
            <a:ext cx="4966527" cy="1857640"/>
            <a:chOff x="755576" y="1132751"/>
            <a:chExt cx="4966527" cy="1857640"/>
          </a:xfrm>
        </p:grpSpPr>
        <p:grpSp>
          <p:nvGrpSpPr>
            <p:cNvPr id="17" name="组合 16"/>
            <p:cNvGrpSpPr/>
            <p:nvPr/>
          </p:nvGrpSpPr>
          <p:grpSpPr>
            <a:xfrm>
              <a:off x="2123728" y="1132751"/>
              <a:ext cx="2304256" cy="1282789"/>
              <a:chOff x="1920887" y="1744940"/>
              <a:chExt cx="2304256" cy="1282789"/>
            </a:xfrm>
          </p:grpSpPr>
          <p:sp>
            <p:nvSpPr>
              <p:cNvPr id="43" name="TextBox 42"/>
              <p:cNvSpPr txBox="1"/>
              <p:nvPr/>
            </p:nvSpPr>
            <p:spPr>
              <a:xfrm>
                <a:off x="2282952" y="1744940"/>
                <a:ext cx="1500616" cy="430887"/>
              </a:xfrm>
              <a:prstGeom prst="rect">
                <a:avLst/>
              </a:prstGeom>
              <a:noFill/>
              <a:ln>
                <a:solidFill>
                  <a:schemeClr val="accent1">
                    <a:shade val="50000"/>
                  </a:schemeClr>
                </a:solidFill>
              </a:ln>
            </p:spPr>
            <p:txBody>
              <a:bodyPr wrap="square" rtlCol="0">
                <a:spAutoFit/>
              </a:bodyPr>
              <a:lstStyle/>
              <a:p>
                <a:pPr algn="ctr"/>
                <a:r>
                  <a:rPr kumimoji="1" lang="zh-CN" altLang="en-US" sz="2200" dirty="0">
                    <a:solidFill>
                      <a:schemeClr val="tx2">
                        <a:lumMod val="75000"/>
                      </a:schemeClr>
                    </a:solidFill>
                    <a:latin typeface="华文细黑" panose="02010600040101010101" pitchFamily="2" charset="-122"/>
                    <a:ea typeface="华文细黑" panose="02010600040101010101" pitchFamily="2" charset="-122"/>
                  </a:rPr>
                  <a:t>第一部分</a:t>
                </a:r>
                <a:endParaRPr kumimoji="1" lang="ja-JP" altLang="en-US" sz="2200" dirty="0">
                  <a:solidFill>
                    <a:schemeClr val="tx2">
                      <a:lumMod val="75000"/>
                    </a:schemeClr>
                  </a:solidFill>
                  <a:latin typeface="华文细黑" panose="02010600040101010101" pitchFamily="2" charset="-122"/>
                  <a:ea typeface="华文细黑" panose="02010600040101010101" pitchFamily="2" charset="-122"/>
                </a:endParaRPr>
              </a:p>
            </p:txBody>
          </p:sp>
          <p:sp>
            <p:nvSpPr>
              <p:cNvPr id="16" name="TextBox 15"/>
              <p:cNvSpPr txBox="1"/>
              <p:nvPr/>
            </p:nvSpPr>
            <p:spPr>
              <a:xfrm>
                <a:off x="1920887" y="2319843"/>
                <a:ext cx="2304256" cy="707886"/>
              </a:xfrm>
              <a:prstGeom prst="rect">
                <a:avLst/>
              </a:prstGeom>
              <a:noFill/>
            </p:spPr>
            <p:txBody>
              <a:bodyPr wrap="square" rtlCol="0">
                <a:spAutoFit/>
              </a:bodyPr>
              <a:lstStyle/>
              <a:p>
                <a:r>
                  <a:rPr kumimoji="1" lang="zh-CN" altLang="en-US" sz="4000" b="1" dirty="0">
                    <a:solidFill>
                      <a:schemeClr val="tx2">
                        <a:lumMod val="75000"/>
                      </a:schemeClr>
                    </a:solidFill>
                    <a:latin typeface="微软雅黑" panose="020B0503020204020204" pitchFamily="34" charset="-122"/>
                    <a:ea typeface="微软雅黑" panose="020B0503020204020204" pitchFamily="34" charset="-122"/>
                  </a:rPr>
                  <a:t>论文背景</a:t>
                </a:r>
                <a:endParaRPr kumimoji="1" lang="ja-JP" altLang="en-US" sz="4000" b="1" dirty="0">
                  <a:solidFill>
                    <a:schemeClr val="tx2">
                      <a:lumMod val="75000"/>
                    </a:schemeClr>
                  </a:solidFill>
                  <a:latin typeface="黑体" panose="02010609060101010101" pitchFamily="49" charset="-122"/>
                  <a:ea typeface="黑体" panose="02010609060101010101" pitchFamily="49" charset="-122"/>
                </a:endParaRPr>
              </a:p>
            </p:txBody>
          </p:sp>
        </p:grpSp>
        <p:cxnSp>
          <p:nvCxnSpPr>
            <p:cNvPr id="42" name="直接连接符 41"/>
            <p:cNvCxnSpPr/>
            <p:nvPr/>
          </p:nvCxnSpPr>
          <p:spPr>
            <a:xfrm>
              <a:off x="755576" y="2499742"/>
              <a:ext cx="4966527" cy="0"/>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259632" y="2571750"/>
              <a:ext cx="4104456" cy="418641"/>
              <a:chOff x="1259632" y="2625234"/>
              <a:chExt cx="4104456" cy="418641"/>
            </a:xfrm>
          </p:grpSpPr>
          <p:sp>
            <p:nvSpPr>
              <p:cNvPr id="44" name="TextBox 43"/>
              <p:cNvSpPr txBox="1"/>
              <p:nvPr/>
            </p:nvSpPr>
            <p:spPr>
              <a:xfrm>
                <a:off x="1259632" y="2625234"/>
                <a:ext cx="1366127" cy="400110"/>
              </a:xfrm>
              <a:prstGeom prst="rect">
                <a:avLst/>
              </a:prstGeom>
              <a:noFill/>
            </p:spPr>
            <p:txBody>
              <a:bodyPr wrap="square" rtlCol="0">
                <a:spAutoFit/>
              </a:bodyPr>
              <a:lstStyle/>
              <a:p>
                <a:r>
                  <a:rPr kumimoji="1" lang="zh-CN" altLang="en-US" sz="2000" dirty="0">
                    <a:latin typeface="微软雅黑" panose="020B0503020204020204" pitchFamily="34" charset="-122"/>
                    <a:ea typeface="微软雅黑" panose="020B0503020204020204" pitchFamily="34" charset="-122"/>
                  </a:rPr>
                  <a:t>背景依据</a:t>
                </a:r>
                <a:endParaRPr kumimoji="1" lang="ja-JP" altLang="en-US" sz="2000" dirty="0">
                  <a:latin typeface="黑体" panose="02010609060101010101" pitchFamily="49" charset="-122"/>
                  <a:ea typeface="黑体" panose="02010609060101010101" pitchFamily="49" charset="-122"/>
                </a:endParaRPr>
              </a:p>
            </p:txBody>
          </p:sp>
          <p:sp>
            <p:nvSpPr>
              <p:cNvPr id="45" name="TextBox 44"/>
              <p:cNvSpPr txBox="1"/>
              <p:nvPr/>
            </p:nvSpPr>
            <p:spPr>
              <a:xfrm>
                <a:off x="2629809" y="2643765"/>
                <a:ext cx="1366127" cy="400110"/>
              </a:xfrm>
              <a:prstGeom prst="rect">
                <a:avLst/>
              </a:prstGeom>
              <a:noFill/>
            </p:spPr>
            <p:txBody>
              <a:bodyPr wrap="square" rtlCol="0">
                <a:spAutoFit/>
              </a:bodyPr>
              <a:lstStyle/>
              <a:p>
                <a:r>
                  <a:rPr kumimoji="1" lang="zh-CN" altLang="en-US" sz="2000" dirty="0">
                    <a:latin typeface="微软雅黑" panose="020B0503020204020204" pitchFamily="34" charset="-122"/>
                    <a:ea typeface="微软雅黑" panose="020B0503020204020204" pitchFamily="34" charset="-122"/>
                  </a:rPr>
                  <a:t>选题意义</a:t>
                </a:r>
                <a:endParaRPr kumimoji="1" lang="ja-JP" altLang="en-US" sz="2000" dirty="0">
                  <a:latin typeface="黑体" panose="02010609060101010101" pitchFamily="49" charset="-122"/>
                  <a:ea typeface="黑体" panose="02010609060101010101" pitchFamily="49" charset="-122"/>
                </a:endParaRPr>
              </a:p>
            </p:txBody>
          </p:sp>
          <p:sp>
            <p:nvSpPr>
              <p:cNvPr id="65" name="TextBox 64"/>
              <p:cNvSpPr txBox="1"/>
              <p:nvPr/>
            </p:nvSpPr>
            <p:spPr>
              <a:xfrm>
                <a:off x="3997961" y="2643765"/>
                <a:ext cx="1366127" cy="400110"/>
              </a:xfrm>
              <a:prstGeom prst="rect">
                <a:avLst/>
              </a:prstGeom>
              <a:noFill/>
            </p:spPr>
            <p:txBody>
              <a:bodyPr wrap="square" rtlCol="0">
                <a:spAutoFit/>
              </a:bodyPr>
              <a:lstStyle/>
              <a:p>
                <a:r>
                  <a:rPr kumimoji="1" lang="zh-CN" altLang="en-US" sz="2000" dirty="0">
                    <a:latin typeface="微软雅黑" panose="020B0503020204020204" pitchFamily="34" charset="-122"/>
                    <a:ea typeface="微软雅黑" panose="020B0503020204020204" pitchFamily="34" charset="-122"/>
                  </a:rPr>
                  <a:t>研究目的</a:t>
                </a:r>
                <a:endParaRPr kumimoji="1" lang="ja-JP" altLang="en-US" sz="2000" dirty="0">
                  <a:latin typeface="黑体" panose="02010609060101010101" pitchFamily="49" charset="-122"/>
                  <a:ea typeface="黑体" panose="02010609060101010101" pitchFamily="49" charset="-122"/>
                </a:endParaRPr>
              </a:p>
            </p:txBody>
          </p:sp>
        </p:grpSp>
      </p:grpSp>
      <p:pic>
        <p:nvPicPr>
          <p:cNvPr id="25" name="图片 24"/>
          <p:cNvPicPr>
            <a:picLocks noChangeAspect="1"/>
          </p:cNvPicPr>
          <p:nvPr/>
        </p:nvPicPr>
        <p:blipFill>
          <a:blip r:embed="rId2"/>
          <a:stretch>
            <a:fillRect/>
          </a:stretch>
        </p:blipFill>
        <p:spPr>
          <a:xfrm>
            <a:off x="8028384" y="4413193"/>
            <a:ext cx="1116034" cy="730307"/>
          </a:xfrm>
          <a:prstGeom prst="rect">
            <a:avLst/>
          </a:prstGeom>
        </p:spPr>
      </p:pic>
    </p:spTree>
    <p:extLst>
      <p:ext uri="{BB962C8B-B14F-4D97-AF65-F5344CB8AC3E}">
        <p14:creationId xmlns:p14="http://schemas.microsoft.com/office/powerpoint/2010/main" val="799864583"/>
      </p:ext>
    </p:extLst>
  </p:cSld>
  <p:clrMapOvr>
    <a:masterClrMapping/>
  </p:clrMapOvr>
  <p:transition spd="slow" advTm="6120">
    <p:push/>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DAF2280-C1FA-124F-AAB1-0740C1215E39}"/>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99792" y="483518"/>
            <a:ext cx="5184576" cy="3789841"/>
          </a:xfrm>
          <a:prstGeom prst="rect">
            <a:avLst/>
          </a:prstGeom>
          <a:noFill/>
          <a:ln>
            <a:noFill/>
          </a:ln>
        </p:spPr>
      </p:pic>
      <p:sp>
        <p:nvSpPr>
          <p:cNvPr id="2" name="五边形 1"/>
          <p:cNvSpPr/>
          <p:nvPr/>
        </p:nvSpPr>
        <p:spPr>
          <a:xfrm>
            <a:off x="-472" y="1347614"/>
            <a:ext cx="2556248" cy="1656184"/>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TextBox 5">
            <a:extLst>
              <a:ext uri="{FF2B5EF4-FFF2-40B4-BE49-F238E27FC236}">
                <a16:creationId xmlns:a16="http://schemas.microsoft.com/office/drawing/2014/main" id="{A539824F-E828-C04B-A213-2DDC51A8DD50}"/>
              </a:ext>
            </a:extLst>
          </p:cNvPr>
          <p:cNvSpPr txBox="1"/>
          <p:nvPr/>
        </p:nvSpPr>
        <p:spPr>
          <a:xfrm>
            <a:off x="-472" y="1851670"/>
            <a:ext cx="2504535" cy="830997"/>
          </a:xfrm>
          <a:prstGeom prst="rect">
            <a:avLst/>
          </a:prstGeom>
          <a:noFill/>
        </p:spPr>
        <p:txBody>
          <a:bodyPr wrap="square" rtlCol="0">
            <a:spAutoFit/>
          </a:bodyPr>
          <a:lstStyle/>
          <a:p>
            <a:r>
              <a:rPr kumimoji="1" lang="zh-CN" altLang="en-US" sz="2400" b="1" dirty="0">
                <a:solidFill>
                  <a:schemeClr val="bg1"/>
                </a:solidFill>
                <a:latin typeface="宋体" panose="02010600030101010101" pitchFamily="2" charset="-122"/>
                <a:ea typeface="宋体" panose="02010600030101010101" pitchFamily="2" charset="-122"/>
              </a:rPr>
              <a:t>解决方案</a:t>
            </a:r>
            <a:r>
              <a:rPr kumimoji="1" lang="en-US" altLang="zh-CN" sz="2400" b="1" dirty="0">
                <a:solidFill>
                  <a:schemeClr val="bg1"/>
                </a:solidFill>
                <a:latin typeface="宋体" panose="02010600030101010101" pitchFamily="2" charset="-122"/>
                <a:ea typeface="宋体" panose="02010600030101010101" pitchFamily="2" charset="-122"/>
              </a:rPr>
              <a:t>Process</a:t>
            </a:r>
          </a:p>
          <a:p>
            <a:r>
              <a:rPr kumimoji="1" lang="en-US" altLang="zh-CN" sz="2400" b="1" dirty="0">
                <a:solidFill>
                  <a:schemeClr val="bg1"/>
                </a:solidFill>
                <a:latin typeface="宋体" panose="02010600030101010101" pitchFamily="2" charset="-122"/>
                <a:ea typeface="宋体" panose="02010600030101010101" pitchFamily="2" charset="-122"/>
              </a:rPr>
              <a:t>Window</a:t>
            </a:r>
            <a:endParaRPr kumimoji="1" lang="zh-CN" altLang="en-US" sz="2400" b="1" dirty="0">
              <a:solidFill>
                <a:schemeClr val="bg1"/>
              </a:solidFill>
              <a:latin typeface="宋体" panose="02010600030101010101" pitchFamily="2" charset="-122"/>
              <a:ea typeface="宋体" panose="02010600030101010101" pitchFamily="2" charset="-122"/>
            </a:endParaRPr>
          </a:p>
        </p:txBody>
      </p:sp>
      <p:sp>
        <p:nvSpPr>
          <p:cNvPr id="3" name="Rectangle 2">
            <a:extLst>
              <a:ext uri="{FF2B5EF4-FFF2-40B4-BE49-F238E27FC236}">
                <a16:creationId xmlns:a16="http://schemas.microsoft.com/office/drawing/2014/main" id="{E312E01D-6F13-8B45-BE76-96352A824C91}"/>
              </a:ext>
            </a:extLst>
          </p:cNvPr>
          <p:cNvSpPr/>
          <p:nvPr/>
        </p:nvSpPr>
        <p:spPr>
          <a:xfrm>
            <a:off x="3779912" y="830266"/>
            <a:ext cx="2736304" cy="3685700"/>
          </a:xfrm>
          <a:prstGeom prst="rect">
            <a:avLst/>
          </a:prstGeom>
          <a:noFill/>
          <a:ln>
            <a:solidFill>
              <a:srgbClr val="0432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3132259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rot="3316126">
            <a:off x="7440247" y="1074782"/>
            <a:ext cx="360040" cy="159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rot="3316126">
            <a:off x="8232334" y="453217"/>
            <a:ext cx="360040" cy="159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7236296" y="1"/>
            <a:ext cx="1584176" cy="1203598"/>
            <a:chOff x="467543" y="0"/>
            <a:chExt cx="1584176" cy="1203598"/>
          </a:xfrm>
        </p:grpSpPr>
        <p:grpSp>
          <p:nvGrpSpPr>
            <p:cNvPr id="5" name="组合 4"/>
            <p:cNvGrpSpPr/>
            <p:nvPr/>
          </p:nvGrpSpPr>
          <p:grpSpPr>
            <a:xfrm>
              <a:off x="467543" y="0"/>
              <a:ext cx="1584176" cy="1203598"/>
              <a:chOff x="467544" y="195486"/>
              <a:chExt cx="1584176" cy="1007698"/>
            </a:xfrm>
          </p:grpSpPr>
          <p:sp>
            <p:nvSpPr>
              <p:cNvPr id="2" name="矩形 1"/>
              <p:cNvSpPr/>
              <p:nvPr/>
            </p:nvSpPr>
            <p:spPr>
              <a:xfrm>
                <a:off x="467544" y="195486"/>
                <a:ext cx="1584176" cy="7655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等腰三角形 3"/>
              <p:cNvSpPr/>
              <p:nvPr/>
            </p:nvSpPr>
            <p:spPr>
              <a:xfrm rot="10800000">
                <a:off x="467544" y="962033"/>
                <a:ext cx="1584176" cy="24115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0" name="组合 9"/>
            <p:cNvGrpSpPr/>
            <p:nvPr/>
          </p:nvGrpSpPr>
          <p:grpSpPr>
            <a:xfrm>
              <a:off x="539552" y="123477"/>
              <a:ext cx="1440160" cy="707886"/>
              <a:chOff x="539552" y="123477"/>
              <a:chExt cx="1440160" cy="707886"/>
            </a:xfrm>
          </p:grpSpPr>
          <p:sp>
            <p:nvSpPr>
              <p:cNvPr id="6" name="TextBox 5"/>
              <p:cNvSpPr txBox="1"/>
              <p:nvPr/>
            </p:nvSpPr>
            <p:spPr>
              <a:xfrm>
                <a:off x="539552" y="123477"/>
                <a:ext cx="1440160" cy="707886"/>
              </a:xfrm>
              <a:prstGeom prst="rect">
                <a:avLst/>
              </a:prstGeom>
              <a:noFill/>
              <a:ln>
                <a:solidFill>
                  <a:schemeClr val="accent1">
                    <a:shade val="50000"/>
                  </a:schemeClr>
                </a:solidFill>
              </a:ln>
            </p:spPr>
            <p:txBody>
              <a:bodyPr wrap="square" rtlCol="0">
                <a:spAutoFit/>
              </a:bodyPr>
              <a:lstStyle/>
              <a:p>
                <a:pPr algn="ctr"/>
                <a:r>
                  <a:rPr kumimoji="1" lang="en-US" altLang="ja-JP" sz="4000" b="1" dirty="0">
                    <a:solidFill>
                      <a:schemeClr val="bg1"/>
                    </a:solidFill>
                    <a:latin typeface="宋体" panose="02010600030101010101" pitchFamily="2" charset="-122"/>
                    <a:ea typeface="宋体" panose="02010600030101010101" pitchFamily="2" charset="-122"/>
                  </a:rPr>
                  <a:t>04</a:t>
                </a:r>
                <a:endParaRPr kumimoji="1" lang="ja-JP" altLang="en-US" sz="4000" b="1" dirty="0">
                  <a:solidFill>
                    <a:schemeClr val="bg1"/>
                  </a:solidFill>
                  <a:latin typeface="宋体" panose="02010600030101010101" pitchFamily="2" charset="-122"/>
                  <a:ea typeface="宋体" panose="02010600030101010101" pitchFamily="2" charset="-122"/>
                </a:endParaRPr>
              </a:p>
            </p:txBody>
          </p:sp>
          <p:cxnSp>
            <p:nvCxnSpPr>
              <p:cNvPr id="8" name="直接连接符 7"/>
              <p:cNvCxnSpPr/>
              <p:nvPr/>
            </p:nvCxnSpPr>
            <p:spPr>
              <a:xfrm>
                <a:off x="683568" y="227290"/>
                <a:ext cx="1152128"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691519" y="771550"/>
                <a:ext cx="1152128"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3" name="组合 12"/>
          <p:cNvGrpSpPr/>
          <p:nvPr/>
        </p:nvGrpSpPr>
        <p:grpSpPr>
          <a:xfrm>
            <a:off x="0" y="2970454"/>
            <a:ext cx="4139952" cy="2173045"/>
            <a:chOff x="0" y="2891586"/>
            <a:chExt cx="3851920" cy="2251914"/>
          </a:xfrm>
        </p:grpSpPr>
        <p:sp>
          <p:nvSpPr>
            <p:cNvPr id="37" name="直角三角形 36"/>
            <p:cNvSpPr/>
            <p:nvPr/>
          </p:nvSpPr>
          <p:spPr>
            <a:xfrm>
              <a:off x="0" y="2891586"/>
              <a:ext cx="2627784" cy="2251914"/>
            </a:xfrm>
            <a:prstGeom prst="rtTriangle">
              <a:avLst/>
            </a:prstGeom>
            <a:solidFill>
              <a:srgbClr val="7099CA">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直角三角形 10"/>
            <p:cNvSpPr/>
            <p:nvPr/>
          </p:nvSpPr>
          <p:spPr>
            <a:xfrm>
              <a:off x="0" y="2904115"/>
              <a:ext cx="1800200" cy="2239385"/>
            </a:xfrm>
            <a:prstGeom prst="rtTriangle">
              <a:avLst/>
            </a:prstGeom>
            <a:solidFill>
              <a:srgbClr val="4F81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直角三角形 37"/>
            <p:cNvSpPr/>
            <p:nvPr/>
          </p:nvSpPr>
          <p:spPr>
            <a:xfrm>
              <a:off x="0" y="2904115"/>
              <a:ext cx="3851920" cy="2239385"/>
            </a:xfrm>
            <a:prstGeom prst="rtTriangle">
              <a:avLst/>
            </a:prstGeom>
            <a:solidFill>
              <a:srgbClr val="7099C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4" name="组合 13"/>
          <p:cNvGrpSpPr/>
          <p:nvPr/>
        </p:nvGrpSpPr>
        <p:grpSpPr>
          <a:xfrm>
            <a:off x="1837721" y="1131590"/>
            <a:ext cx="4966527" cy="1366991"/>
            <a:chOff x="755576" y="1132751"/>
            <a:chExt cx="4966527" cy="1366991"/>
          </a:xfrm>
        </p:grpSpPr>
        <p:grpSp>
          <p:nvGrpSpPr>
            <p:cNvPr id="17" name="组合 16"/>
            <p:cNvGrpSpPr/>
            <p:nvPr/>
          </p:nvGrpSpPr>
          <p:grpSpPr>
            <a:xfrm>
              <a:off x="2123728" y="1132751"/>
              <a:ext cx="2304256" cy="1282789"/>
              <a:chOff x="1920887" y="1744940"/>
              <a:chExt cx="2304256" cy="1282789"/>
            </a:xfrm>
          </p:grpSpPr>
          <p:sp>
            <p:nvSpPr>
              <p:cNvPr id="43" name="TextBox 42"/>
              <p:cNvSpPr txBox="1"/>
              <p:nvPr/>
            </p:nvSpPr>
            <p:spPr>
              <a:xfrm>
                <a:off x="2282952" y="1744940"/>
                <a:ext cx="1500616" cy="430887"/>
              </a:xfrm>
              <a:prstGeom prst="rect">
                <a:avLst/>
              </a:prstGeom>
              <a:noFill/>
              <a:ln>
                <a:solidFill>
                  <a:schemeClr val="accent1">
                    <a:shade val="50000"/>
                  </a:schemeClr>
                </a:solidFill>
              </a:ln>
            </p:spPr>
            <p:txBody>
              <a:bodyPr wrap="square" rtlCol="0">
                <a:spAutoFit/>
              </a:bodyPr>
              <a:lstStyle/>
              <a:p>
                <a:pPr algn="ctr"/>
                <a:r>
                  <a:rPr kumimoji="1" lang="zh-CN" altLang="en-US" sz="2200" dirty="0">
                    <a:solidFill>
                      <a:schemeClr val="tx2">
                        <a:lumMod val="75000"/>
                      </a:schemeClr>
                    </a:solidFill>
                    <a:latin typeface="华文细黑" panose="02010600040101010101" pitchFamily="2" charset="-122"/>
                    <a:ea typeface="华文细黑" panose="02010600040101010101" pitchFamily="2" charset="-122"/>
                  </a:rPr>
                  <a:t>第二部分</a:t>
                </a:r>
                <a:endParaRPr kumimoji="1" lang="ja-JP" altLang="en-US" sz="2200" dirty="0">
                  <a:solidFill>
                    <a:schemeClr val="tx2">
                      <a:lumMod val="75000"/>
                    </a:schemeClr>
                  </a:solidFill>
                  <a:latin typeface="华文细黑" panose="02010600040101010101" pitchFamily="2" charset="-122"/>
                  <a:ea typeface="华文细黑" panose="02010600040101010101" pitchFamily="2" charset="-122"/>
                </a:endParaRPr>
              </a:p>
            </p:txBody>
          </p:sp>
          <p:sp>
            <p:nvSpPr>
              <p:cNvPr id="16" name="TextBox 15"/>
              <p:cNvSpPr txBox="1"/>
              <p:nvPr/>
            </p:nvSpPr>
            <p:spPr>
              <a:xfrm>
                <a:off x="1920887" y="2319843"/>
                <a:ext cx="2304256" cy="707886"/>
              </a:xfrm>
              <a:prstGeom prst="rect">
                <a:avLst/>
              </a:prstGeom>
              <a:noFill/>
            </p:spPr>
            <p:txBody>
              <a:bodyPr wrap="square" rtlCol="0">
                <a:spAutoFit/>
              </a:bodyPr>
              <a:lstStyle/>
              <a:p>
                <a:r>
                  <a:rPr kumimoji="1" lang="zh-CN" altLang="en-US" sz="4000" b="1" dirty="0">
                    <a:solidFill>
                      <a:schemeClr val="tx2">
                        <a:lumMod val="75000"/>
                      </a:schemeClr>
                    </a:solidFill>
                    <a:latin typeface="黑体" panose="02010609060101010101" pitchFamily="49" charset="-122"/>
                    <a:ea typeface="黑体" panose="02010609060101010101" pitchFamily="49" charset="-122"/>
                  </a:rPr>
                  <a:t>研究成果</a:t>
                </a:r>
                <a:endParaRPr kumimoji="1" lang="ja-JP" altLang="en-US" sz="4000" b="1" dirty="0">
                  <a:solidFill>
                    <a:schemeClr val="tx2">
                      <a:lumMod val="75000"/>
                    </a:schemeClr>
                  </a:solidFill>
                  <a:latin typeface="黑体" panose="02010609060101010101" pitchFamily="49" charset="-122"/>
                  <a:ea typeface="黑体" panose="02010609060101010101" pitchFamily="49" charset="-122"/>
                </a:endParaRPr>
              </a:p>
            </p:txBody>
          </p:sp>
        </p:grpSp>
        <p:cxnSp>
          <p:nvCxnSpPr>
            <p:cNvPr id="42" name="直接连接符 41"/>
            <p:cNvCxnSpPr/>
            <p:nvPr/>
          </p:nvCxnSpPr>
          <p:spPr>
            <a:xfrm>
              <a:off x="755576" y="2499742"/>
              <a:ext cx="4966527" cy="0"/>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25" name="图片 24"/>
          <p:cNvPicPr>
            <a:picLocks noChangeAspect="1"/>
          </p:cNvPicPr>
          <p:nvPr/>
        </p:nvPicPr>
        <p:blipFill>
          <a:blip r:embed="rId2"/>
          <a:stretch>
            <a:fillRect/>
          </a:stretch>
        </p:blipFill>
        <p:spPr>
          <a:xfrm>
            <a:off x="8028384" y="4413193"/>
            <a:ext cx="1116034" cy="730307"/>
          </a:xfrm>
          <a:prstGeom prst="rect">
            <a:avLst/>
          </a:prstGeom>
        </p:spPr>
      </p:pic>
    </p:spTree>
    <p:extLst>
      <p:ext uri="{BB962C8B-B14F-4D97-AF65-F5344CB8AC3E}">
        <p14:creationId xmlns:p14="http://schemas.microsoft.com/office/powerpoint/2010/main" val="296398581"/>
      </p:ext>
    </p:extLst>
  </p:cSld>
  <p:clrMapOvr>
    <a:masterClrMapping/>
  </p:clrMapOvr>
  <p:transition spd="slow" advTm="6120">
    <p:push/>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8520" y="195486"/>
            <a:ext cx="2127987" cy="1234008"/>
            <a:chOff x="643813" y="1491630"/>
            <a:chExt cx="2127987" cy="1234008"/>
          </a:xfrm>
        </p:grpSpPr>
        <p:sp>
          <p:nvSpPr>
            <p:cNvPr id="2" name="五边形 1"/>
            <p:cNvSpPr/>
            <p:nvPr/>
          </p:nvSpPr>
          <p:spPr>
            <a:xfrm>
              <a:off x="755576" y="1491630"/>
              <a:ext cx="2016224" cy="1234008"/>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2"/>
            <p:cNvSpPr txBox="1"/>
            <p:nvPr/>
          </p:nvSpPr>
          <p:spPr>
            <a:xfrm>
              <a:off x="643813" y="1732036"/>
              <a:ext cx="1944216" cy="615553"/>
            </a:xfrm>
            <a:prstGeom prst="rect">
              <a:avLst/>
            </a:prstGeom>
            <a:noFill/>
          </p:spPr>
          <p:txBody>
            <a:bodyPr wrap="square" rtlCol="0">
              <a:spAutoFit/>
            </a:bodyPr>
            <a:lstStyle/>
            <a:p>
              <a:r>
                <a:rPr kumimoji="1" lang="zh-CN" altLang="en-US" sz="3400" b="1" dirty="0">
                  <a:solidFill>
                    <a:schemeClr val="bg1"/>
                  </a:solidFill>
                  <a:latin typeface="宋体" panose="02010600030101010101" pitchFamily="2" charset="-122"/>
                  <a:ea typeface="宋体" panose="02010600030101010101" pitchFamily="2" charset="-122"/>
                </a:rPr>
                <a:t>成果评估</a:t>
              </a:r>
            </a:p>
          </p:txBody>
        </p:sp>
      </p:grpSp>
      <p:pic>
        <p:nvPicPr>
          <p:cNvPr id="6" name="Picture 5">
            <a:extLst>
              <a:ext uri="{FF2B5EF4-FFF2-40B4-BE49-F238E27FC236}">
                <a16:creationId xmlns:a16="http://schemas.microsoft.com/office/drawing/2014/main" id="{CE04C10B-176A-4D44-90FA-B7B7ACEB5AD2}"/>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339752" y="915566"/>
            <a:ext cx="5904656" cy="3456384"/>
          </a:xfrm>
          <a:prstGeom prst="rect">
            <a:avLst/>
          </a:prstGeom>
          <a:noFill/>
          <a:ln>
            <a:noFill/>
          </a:ln>
        </p:spPr>
      </p:pic>
      <p:cxnSp>
        <p:nvCxnSpPr>
          <p:cNvPr id="7" name="Straight Connector 6">
            <a:extLst>
              <a:ext uri="{FF2B5EF4-FFF2-40B4-BE49-F238E27FC236}">
                <a16:creationId xmlns:a16="http://schemas.microsoft.com/office/drawing/2014/main" id="{71083929-95BF-8240-ABB4-00CB9A69D09A}"/>
              </a:ext>
            </a:extLst>
          </p:cNvPr>
          <p:cNvCxnSpPr/>
          <p:nvPr/>
        </p:nvCxnSpPr>
        <p:spPr>
          <a:xfrm>
            <a:off x="4499992" y="1275606"/>
            <a:ext cx="0" cy="3384376"/>
          </a:xfrm>
          <a:prstGeom prst="line">
            <a:avLst/>
          </a:prstGeom>
          <a:ln w="47625">
            <a:solidFill>
              <a:srgbClr val="0432FF"/>
            </a:solidFill>
            <a:prstDash val="sysDash"/>
          </a:ln>
        </p:spPr>
        <p:style>
          <a:lnRef idx="1">
            <a:schemeClr val="accent2"/>
          </a:lnRef>
          <a:fillRef idx="0">
            <a:schemeClr val="accent2"/>
          </a:fillRef>
          <a:effectRef idx="0">
            <a:schemeClr val="accent2"/>
          </a:effectRef>
          <a:fontRef idx="minor">
            <a:schemeClr val="tx1"/>
          </a:fontRef>
        </p:style>
      </p:cxnSp>
      <p:sp>
        <p:nvSpPr>
          <p:cNvPr id="8" name="TextBox 7">
            <a:extLst>
              <a:ext uri="{FF2B5EF4-FFF2-40B4-BE49-F238E27FC236}">
                <a16:creationId xmlns:a16="http://schemas.microsoft.com/office/drawing/2014/main" id="{1DA8EBFA-D487-264D-AB86-7CBBF643CFDE}"/>
              </a:ext>
            </a:extLst>
          </p:cNvPr>
          <p:cNvSpPr txBox="1"/>
          <p:nvPr/>
        </p:nvSpPr>
        <p:spPr>
          <a:xfrm>
            <a:off x="4616718" y="4475316"/>
            <a:ext cx="1710725" cy="369332"/>
          </a:xfrm>
          <a:prstGeom prst="rect">
            <a:avLst/>
          </a:prstGeom>
          <a:noFill/>
        </p:spPr>
        <p:txBody>
          <a:bodyPr wrap="none" rtlCol="0">
            <a:spAutoFit/>
          </a:bodyPr>
          <a:lstStyle/>
          <a:p>
            <a:r>
              <a:rPr lang="en-US" dirty="0">
                <a:solidFill>
                  <a:srgbClr val="0432FF"/>
                </a:solidFill>
                <a:latin typeface="Times New Roman" panose="02020603050405020304" pitchFamily="18" charset="0"/>
                <a:cs typeface="Times New Roman" panose="02020603050405020304" pitchFamily="18" charset="0"/>
              </a:rPr>
              <a:t>Solution On line</a:t>
            </a:r>
          </a:p>
        </p:txBody>
      </p:sp>
    </p:spTree>
    <p:extLst>
      <p:ext uri="{BB962C8B-B14F-4D97-AF65-F5344CB8AC3E}">
        <p14:creationId xmlns:p14="http://schemas.microsoft.com/office/powerpoint/2010/main" val="28147179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rot="3316126">
            <a:off x="7440247" y="1074782"/>
            <a:ext cx="360040" cy="159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rot="3316126">
            <a:off x="8232334" y="453217"/>
            <a:ext cx="360040" cy="159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7236296" y="1"/>
            <a:ext cx="1584176" cy="1203598"/>
            <a:chOff x="467543" y="0"/>
            <a:chExt cx="1584176" cy="1203598"/>
          </a:xfrm>
        </p:grpSpPr>
        <p:grpSp>
          <p:nvGrpSpPr>
            <p:cNvPr id="5" name="组合 4"/>
            <p:cNvGrpSpPr/>
            <p:nvPr/>
          </p:nvGrpSpPr>
          <p:grpSpPr>
            <a:xfrm>
              <a:off x="467543" y="0"/>
              <a:ext cx="1584176" cy="1203598"/>
              <a:chOff x="467544" y="195486"/>
              <a:chExt cx="1584176" cy="1007698"/>
            </a:xfrm>
          </p:grpSpPr>
          <p:sp>
            <p:nvSpPr>
              <p:cNvPr id="2" name="矩形 1"/>
              <p:cNvSpPr/>
              <p:nvPr/>
            </p:nvSpPr>
            <p:spPr>
              <a:xfrm>
                <a:off x="467544" y="195486"/>
                <a:ext cx="1584176" cy="7655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等腰三角形 3"/>
              <p:cNvSpPr/>
              <p:nvPr/>
            </p:nvSpPr>
            <p:spPr>
              <a:xfrm rot="10800000">
                <a:off x="467544" y="962033"/>
                <a:ext cx="1584176" cy="24115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0" name="组合 9"/>
            <p:cNvGrpSpPr/>
            <p:nvPr/>
          </p:nvGrpSpPr>
          <p:grpSpPr>
            <a:xfrm>
              <a:off x="539552" y="123477"/>
              <a:ext cx="1440160" cy="707886"/>
              <a:chOff x="539552" y="123477"/>
              <a:chExt cx="1440160" cy="707886"/>
            </a:xfrm>
          </p:grpSpPr>
          <p:sp>
            <p:nvSpPr>
              <p:cNvPr id="6" name="TextBox 5"/>
              <p:cNvSpPr txBox="1"/>
              <p:nvPr/>
            </p:nvSpPr>
            <p:spPr>
              <a:xfrm>
                <a:off x="539552" y="123477"/>
                <a:ext cx="1440160" cy="707886"/>
              </a:xfrm>
              <a:prstGeom prst="rect">
                <a:avLst/>
              </a:prstGeom>
              <a:noFill/>
              <a:ln>
                <a:solidFill>
                  <a:schemeClr val="accent1">
                    <a:shade val="50000"/>
                  </a:schemeClr>
                </a:solidFill>
              </a:ln>
            </p:spPr>
            <p:txBody>
              <a:bodyPr wrap="square" rtlCol="0">
                <a:spAutoFit/>
              </a:bodyPr>
              <a:lstStyle/>
              <a:p>
                <a:pPr algn="ctr"/>
                <a:r>
                  <a:rPr kumimoji="1" lang="en-US" altLang="ja-JP" sz="4000" b="1" dirty="0">
                    <a:solidFill>
                      <a:schemeClr val="bg1"/>
                    </a:solidFill>
                    <a:latin typeface="宋体" panose="02010600030101010101" pitchFamily="2" charset="-122"/>
                    <a:ea typeface="宋体" panose="02010600030101010101" pitchFamily="2" charset="-122"/>
                  </a:rPr>
                  <a:t>05</a:t>
                </a:r>
                <a:endParaRPr kumimoji="1" lang="ja-JP" altLang="en-US" sz="4000" b="1" dirty="0">
                  <a:solidFill>
                    <a:schemeClr val="bg1"/>
                  </a:solidFill>
                  <a:latin typeface="宋体" panose="02010600030101010101" pitchFamily="2" charset="-122"/>
                  <a:ea typeface="宋体" panose="02010600030101010101" pitchFamily="2" charset="-122"/>
                </a:endParaRPr>
              </a:p>
            </p:txBody>
          </p:sp>
          <p:cxnSp>
            <p:nvCxnSpPr>
              <p:cNvPr id="8" name="直接连接符 7"/>
              <p:cNvCxnSpPr/>
              <p:nvPr/>
            </p:nvCxnSpPr>
            <p:spPr>
              <a:xfrm>
                <a:off x="683568" y="227290"/>
                <a:ext cx="1152128"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691519" y="771550"/>
                <a:ext cx="1152128"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3" name="组合 12"/>
          <p:cNvGrpSpPr/>
          <p:nvPr/>
        </p:nvGrpSpPr>
        <p:grpSpPr>
          <a:xfrm>
            <a:off x="0" y="2970454"/>
            <a:ext cx="4139952" cy="2173045"/>
            <a:chOff x="0" y="2891586"/>
            <a:chExt cx="3851920" cy="2251914"/>
          </a:xfrm>
        </p:grpSpPr>
        <p:sp>
          <p:nvSpPr>
            <p:cNvPr id="37" name="直角三角形 36"/>
            <p:cNvSpPr/>
            <p:nvPr/>
          </p:nvSpPr>
          <p:spPr>
            <a:xfrm>
              <a:off x="0" y="2891586"/>
              <a:ext cx="2627784" cy="2251914"/>
            </a:xfrm>
            <a:prstGeom prst="rtTriangle">
              <a:avLst/>
            </a:prstGeom>
            <a:solidFill>
              <a:srgbClr val="7099CA">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直角三角形 10"/>
            <p:cNvSpPr/>
            <p:nvPr/>
          </p:nvSpPr>
          <p:spPr>
            <a:xfrm>
              <a:off x="0" y="2904115"/>
              <a:ext cx="1800200" cy="2239385"/>
            </a:xfrm>
            <a:prstGeom prst="rtTriangle">
              <a:avLst/>
            </a:prstGeom>
            <a:solidFill>
              <a:srgbClr val="4F81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直角三角形 37"/>
            <p:cNvSpPr/>
            <p:nvPr/>
          </p:nvSpPr>
          <p:spPr>
            <a:xfrm>
              <a:off x="0" y="2904115"/>
              <a:ext cx="3851920" cy="2239385"/>
            </a:xfrm>
            <a:prstGeom prst="rtTriangle">
              <a:avLst/>
            </a:prstGeom>
            <a:solidFill>
              <a:srgbClr val="7099C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4" name="组合 13"/>
          <p:cNvGrpSpPr/>
          <p:nvPr/>
        </p:nvGrpSpPr>
        <p:grpSpPr>
          <a:xfrm>
            <a:off x="1837721" y="1275606"/>
            <a:ext cx="4966527" cy="1366991"/>
            <a:chOff x="755576" y="1132751"/>
            <a:chExt cx="4966527" cy="1366991"/>
          </a:xfrm>
        </p:grpSpPr>
        <p:grpSp>
          <p:nvGrpSpPr>
            <p:cNvPr id="17" name="组合 16"/>
            <p:cNvGrpSpPr/>
            <p:nvPr/>
          </p:nvGrpSpPr>
          <p:grpSpPr>
            <a:xfrm>
              <a:off x="2123728" y="1132751"/>
              <a:ext cx="2304256" cy="1282789"/>
              <a:chOff x="1920887" y="1744940"/>
              <a:chExt cx="2304256" cy="1282789"/>
            </a:xfrm>
          </p:grpSpPr>
          <p:sp>
            <p:nvSpPr>
              <p:cNvPr id="43" name="TextBox 42"/>
              <p:cNvSpPr txBox="1"/>
              <p:nvPr/>
            </p:nvSpPr>
            <p:spPr>
              <a:xfrm>
                <a:off x="2282952" y="1744940"/>
                <a:ext cx="1500616" cy="430887"/>
              </a:xfrm>
              <a:prstGeom prst="rect">
                <a:avLst/>
              </a:prstGeom>
              <a:noFill/>
              <a:ln>
                <a:solidFill>
                  <a:schemeClr val="accent1">
                    <a:shade val="50000"/>
                  </a:schemeClr>
                </a:solidFill>
              </a:ln>
            </p:spPr>
            <p:txBody>
              <a:bodyPr wrap="square" rtlCol="0">
                <a:spAutoFit/>
              </a:bodyPr>
              <a:lstStyle/>
              <a:p>
                <a:pPr algn="ctr"/>
                <a:r>
                  <a:rPr kumimoji="1" lang="zh-CN" altLang="en-US" sz="2200" dirty="0">
                    <a:solidFill>
                      <a:schemeClr val="tx2">
                        <a:lumMod val="75000"/>
                      </a:schemeClr>
                    </a:solidFill>
                    <a:latin typeface="华文细黑" panose="02010600040101010101" pitchFamily="2" charset="-122"/>
                    <a:ea typeface="华文细黑" panose="02010600040101010101" pitchFamily="2" charset="-122"/>
                  </a:rPr>
                  <a:t>第二部分</a:t>
                </a:r>
                <a:endParaRPr kumimoji="1" lang="ja-JP" altLang="en-US" sz="2200" dirty="0">
                  <a:solidFill>
                    <a:schemeClr val="tx2">
                      <a:lumMod val="75000"/>
                    </a:schemeClr>
                  </a:solidFill>
                  <a:latin typeface="华文细黑" panose="02010600040101010101" pitchFamily="2" charset="-122"/>
                  <a:ea typeface="华文细黑" panose="02010600040101010101" pitchFamily="2" charset="-122"/>
                </a:endParaRPr>
              </a:p>
            </p:txBody>
          </p:sp>
          <p:sp>
            <p:nvSpPr>
              <p:cNvPr id="16" name="TextBox 15"/>
              <p:cNvSpPr txBox="1"/>
              <p:nvPr/>
            </p:nvSpPr>
            <p:spPr>
              <a:xfrm>
                <a:off x="1920887" y="2319843"/>
                <a:ext cx="2304256" cy="707886"/>
              </a:xfrm>
              <a:prstGeom prst="rect">
                <a:avLst/>
              </a:prstGeom>
              <a:noFill/>
            </p:spPr>
            <p:txBody>
              <a:bodyPr wrap="square" rtlCol="0">
                <a:spAutoFit/>
              </a:bodyPr>
              <a:lstStyle/>
              <a:p>
                <a:r>
                  <a:rPr kumimoji="1" lang="zh-CN" altLang="en-US" sz="4000" b="1" dirty="0">
                    <a:solidFill>
                      <a:schemeClr val="tx2">
                        <a:lumMod val="75000"/>
                      </a:schemeClr>
                    </a:solidFill>
                    <a:latin typeface="黑体" panose="02010609060101010101" pitchFamily="49" charset="-122"/>
                    <a:ea typeface="黑体" panose="02010609060101010101" pitchFamily="49" charset="-122"/>
                  </a:rPr>
                  <a:t>论文总结</a:t>
                </a:r>
                <a:endParaRPr kumimoji="1" lang="ja-JP" altLang="en-US" sz="4000" b="1" dirty="0">
                  <a:solidFill>
                    <a:schemeClr val="tx2">
                      <a:lumMod val="75000"/>
                    </a:schemeClr>
                  </a:solidFill>
                  <a:latin typeface="黑体" panose="02010609060101010101" pitchFamily="49" charset="-122"/>
                  <a:ea typeface="黑体" panose="02010609060101010101" pitchFamily="49" charset="-122"/>
                </a:endParaRPr>
              </a:p>
            </p:txBody>
          </p:sp>
        </p:grpSp>
        <p:cxnSp>
          <p:nvCxnSpPr>
            <p:cNvPr id="42" name="直接连接符 41"/>
            <p:cNvCxnSpPr/>
            <p:nvPr/>
          </p:nvCxnSpPr>
          <p:spPr>
            <a:xfrm>
              <a:off x="755576" y="2499742"/>
              <a:ext cx="4966527" cy="0"/>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22" name="图片 21"/>
          <p:cNvPicPr>
            <a:picLocks noChangeAspect="1"/>
          </p:cNvPicPr>
          <p:nvPr/>
        </p:nvPicPr>
        <p:blipFill>
          <a:blip r:embed="rId2"/>
          <a:stretch>
            <a:fillRect/>
          </a:stretch>
        </p:blipFill>
        <p:spPr>
          <a:xfrm>
            <a:off x="8028384" y="4413193"/>
            <a:ext cx="1116034" cy="730307"/>
          </a:xfrm>
          <a:prstGeom prst="rect">
            <a:avLst/>
          </a:prstGeom>
        </p:spPr>
      </p:pic>
    </p:spTree>
    <p:extLst>
      <p:ext uri="{BB962C8B-B14F-4D97-AF65-F5344CB8AC3E}">
        <p14:creationId xmlns:p14="http://schemas.microsoft.com/office/powerpoint/2010/main" val="3847721117"/>
      </p:ext>
    </p:extLst>
  </p:cSld>
  <p:clrMapOvr>
    <a:masterClrMapping/>
  </p:clrMapOvr>
  <p:transition spd="slow" advTm="6120">
    <p:push/>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243" y="1347614"/>
            <a:ext cx="2016224" cy="2016224"/>
            <a:chOff x="755576" y="1131590"/>
            <a:chExt cx="2016224" cy="2016224"/>
          </a:xfrm>
        </p:grpSpPr>
        <p:sp>
          <p:nvSpPr>
            <p:cNvPr id="2" name="五边形 1"/>
            <p:cNvSpPr/>
            <p:nvPr/>
          </p:nvSpPr>
          <p:spPr>
            <a:xfrm>
              <a:off x="755576" y="1131590"/>
              <a:ext cx="2016224" cy="2016224"/>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2"/>
            <p:cNvSpPr txBox="1"/>
            <p:nvPr/>
          </p:nvSpPr>
          <p:spPr>
            <a:xfrm>
              <a:off x="830909" y="1635646"/>
              <a:ext cx="1541095" cy="738664"/>
            </a:xfrm>
            <a:prstGeom prst="rect">
              <a:avLst/>
            </a:prstGeom>
            <a:noFill/>
          </p:spPr>
          <p:txBody>
            <a:bodyPr wrap="square" rtlCol="0">
              <a:spAutoFit/>
            </a:bodyPr>
            <a:lstStyle/>
            <a:p>
              <a:r>
                <a:rPr kumimoji="1" lang="zh-CN" altLang="en-US" sz="4200" b="1" dirty="0">
                  <a:solidFill>
                    <a:schemeClr val="bg1"/>
                  </a:solidFill>
                  <a:latin typeface="宋体" panose="02010600030101010101" pitchFamily="2" charset="-122"/>
                  <a:ea typeface="宋体" panose="02010600030101010101" pitchFamily="2" charset="-122"/>
                </a:rPr>
                <a:t>总</a:t>
              </a:r>
              <a:r>
                <a:rPr kumimoji="1" lang="en-US" altLang="zh-CN" b="1" dirty="0">
                  <a:solidFill>
                    <a:schemeClr val="bg1"/>
                  </a:solidFill>
                  <a:latin typeface="宋体" panose="02010600030101010101" pitchFamily="2" charset="-122"/>
                  <a:ea typeface="宋体" panose="02010600030101010101" pitchFamily="2" charset="-122"/>
                </a:rPr>
                <a:t> </a:t>
              </a:r>
              <a:r>
                <a:rPr kumimoji="1" lang="zh-CN" altLang="en-US" sz="4200" b="1" dirty="0">
                  <a:solidFill>
                    <a:schemeClr val="bg1"/>
                  </a:solidFill>
                  <a:latin typeface="宋体" panose="02010600030101010101" pitchFamily="2" charset="-122"/>
                  <a:ea typeface="宋体" panose="02010600030101010101" pitchFamily="2" charset="-122"/>
                </a:rPr>
                <a:t>结</a:t>
              </a:r>
              <a:endParaRPr kumimoji="1" lang="ja-JP" altLang="en-US" sz="4200" b="1" dirty="0">
                <a:solidFill>
                  <a:schemeClr val="bg1"/>
                </a:solidFill>
                <a:latin typeface="宋体" panose="02010600030101010101" pitchFamily="2" charset="-122"/>
                <a:ea typeface="宋体" panose="02010600030101010101" pitchFamily="2" charset="-122"/>
              </a:endParaRPr>
            </a:p>
          </p:txBody>
        </p:sp>
      </p:grpSp>
      <p:sp>
        <p:nvSpPr>
          <p:cNvPr id="6" name="Rectangle 5">
            <a:extLst>
              <a:ext uri="{FF2B5EF4-FFF2-40B4-BE49-F238E27FC236}">
                <a16:creationId xmlns:a16="http://schemas.microsoft.com/office/drawing/2014/main" id="{631BC49B-DD60-EC44-BD5A-A4EF19C91707}"/>
              </a:ext>
            </a:extLst>
          </p:cNvPr>
          <p:cNvSpPr/>
          <p:nvPr/>
        </p:nvSpPr>
        <p:spPr>
          <a:xfrm>
            <a:off x="2017394" y="195486"/>
            <a:ext cx="6966520" cy="4685513"/>
          </a:xfrm>
          <a:prstGeom prst="rect">
            <a:avLst/>
          </a:prstGeom>
        </p:spPr>
        <p:txBody>
          <a:bodyPr wrap="square">
            <a:spAutoFit/>
          </a:bodyPr>
          <a:lstStyle/>
          <a:p>
            <a:pPr indent="279400">
              <a:lnSpc>
                <a:spcPct val="125000"/>
              </a:lnSpc>
              <a:spcAft>
                <a:spcPts val="0"/>
              </a:spcAft>
            </a:pPr>
            <a:r>
              <a:rPr lang="zh-CN" altLang="en-US" sz="1200" b="1" dirty="0">
                <a:latin typeface="Times New Roman" panose="02020603050405020304" pitchFamily="18" charset="0"/>
                <a:ea typeface="SimSun" panose="02010600030101010101" pitchFamily="2" charset="-122"/>
                <a:cs typeface="SimSun" panose="02010600030101010101" pitchFamily="2" charset="-122"/>
              </a:rPr>
              <a:t>本文以</a:t>
            </a:r>
            <a:r>
              <a:rPr lang="en-US" sz="1200" b="1" dirty="0">
                <a:latin typeface="Times New Roman" panose="02020603050405020304" pitchFamily="18" charset="0"/>
                <a:ea typeface="SimSun" panose="02010600030101010101" pitchFamily="2" charset="-122"/>
              </a:rPr>
              <a:t>200mm</a:t>
            </a:r>
            <a:r>
              <a:rPr lang="zh-CN" altLang="en-US" sz="1200" b="1" dirty="0">
                <a:latin typeface="Times New Roman" panose="02020603050405020304" pitchFamily="18" charset="0"/>
                <a:ea typeface="SimSun" panose="02010600030101010101" pitchFamily="2" charset="-122"/>
                <a:cs typeface="SimSun" panose="02010600030101010101" pitchFamily="2" charset="-122"/>
              </a:rPr>
              <a:t>集成电路制造企业中</a:t>
            </a:r>
            <a:r>
              <a:rPr lang="en-US" sz="1200" b="1" dirty="0">
                <a:latin typeface="Times New Roman" panose="02020603050405020304" pitchFamily="18" charset="0"/>
                <a:ea typeface="SimSun" panose="02010600030101010101" pitchFamily="2" charset="-122"/>
              </a:rPr>
              <a:t>0.11</a:t>
            </a:r>
            <a:r>
              <a:rPr lang="zh-CN" altLang="en-US" sz="1200" b="1" dirty="0">
                <a:latin typeface="Times New Roman" panose="02020603050405020304" pitchFamily="18" charset="0"/>
                <a:ea typeface="SimSun" panose="02010600030101010101" pitchFamily="2" charset="-122"/>
              </a:rPr>
              <a:t>～</a:t>
            </a:r>
            <a:r>
              <a:rPr lang="en-US" sz="1200" b="1" dirty="0">
                <a:latin typeface="Times New Roman" panose="02020603050405020304" pitchFamily="18" charset="0"/>
                <a:ea typeface="SimSun" panose="02010600030101010101" pitchFamily="2" charset="-122"/>
              </a:rPr>
              <a:t>0.18</a:t>
            </a:r>
            <a:r>
              <a:rPr lang="zh-CN" altLang="en-US" sz="1200" b="1" dirty="0">
                <a:latin typeface="Times New Roman" panose="02020603050405020304" pitchFamily="18" charset="0"/>
                <a:ea typeface="SimSun" panose="02010600030101010101" pitchFamily="2" charset="-122"/>
              </a:rPr>
              <a:t>微米</a:t>
            </a:r>
            <a:r>
              <a:rPr lang="zh-CN" altLang="en-US" sz="1200" b="1" dirty="0">
                <a:latin typeface="Times New Roman" panose="02020603050405020304" pitchFamily="18" charset="0"/>
                <a:ea typeface="SimSun" panose="02010600030101010101" pitchFamily="2" charset="-122"/>
                <a:cs typeface="SimSun" panose="02010600030101010101" pitchFamily="2" charset="-122"/>
              </a:rPr>
              <a:t>产品的实际情况为基础，从生产的实际出发，以困扰生产过程的实际问题：</a:t>
            </a:r>
            <a:r>
              <a:rPr lang="en-US" sz="1200" b="1" dirty="0">
                <a:solidFill>
                  <a:srgbClr val="000000"/>
                </a:solidFill>
                <a:latin typeface="Times New Roman" panose="02020603050405020304" pitchFamily="18" charset="0"/>
                <a:ea typeface="SimSun" panose="02010600030101010101" pitchFamily="2" charset="-122"/>
              </a:rPr>
              <a:t>IMD</a:t>
            </a:r>
            <a:r>
              <a:rPr lang="zh-CN" altLang="en-US" sz="1200" b="1" dirty="0">
                <a:latin typeface="Times New Roman" panose="02020603050405020304" pitchFamily="18" charset="0"/>
                <a:ea typeface="SimSun" panose="02010600030101010101" pitchFamily="2" charset="-122"/>
                <a:cs typeface="SimSun" panose="02010600030101010101" pitchFamily="2" charset="-122"/>
              </a:rPr>
              <a:t>气泡缺陷作为研究课题，就其本身而言，该课题便具有很强的现实意义。从文中的数据来看，</a:t>
            </a:r>
            <a:r>
              <a:rPr lang="en-US" sz="1200" b="1" dirty="0">
                <a:solidFill>
                  <a:srgbClr val="000000"/>
                </a:solidFill>
                <a:latin typeface="Times New Roman" panose="02020603050405020304" pitchFamily="18" charset="0"/>
                <a:ea typeface="SimSun" panose="02010600030101010101" pitchFamily="2" charset="-122"/>
              </a:rPr>
              <a:t>IMD</a:t>
            </a:r>
            <a:r>
              <a:rPr lang="zh-CN" altLang="en-US" sz="1200" b="1" dirty="0">
                <a:latin typeface="Times New Roman" panose="02020603050405020304" pitchFamily="18" charset="0"/>
                <a:ea typeface="SimSun" panose="02010600030101010101" pitchFamily="2" charset="-122"/>
                <a:cs typeface="SimSun" panose="02010600030101010101" pitchFamily="2" charset="-122"/>
              </a:rPr>
              <a:t>气泡缺陷造成的晶圆报废量已经占到了集成电路生产企业总报废量的</a:t>
            </a:r>
            <a:r>
              <a:rPr lang="en-US" altLang="zh-CN" sz="1200" b="1" dirty="0">
                <a:solidFill>
                  <a:srgbClr val="000000"/>
                </a:solidFill>
                <a:latin typeface="Times New Roman" panose="02020603050405020304" pitchFamily="18" charset="0"/>
                <a:ea typeface="SimSun" panose="02010600030101010101" pitchFamily="2" charset="-122"/>
                <a:cs typeface="SimSun" panose="02010600030101010101" pitchFamily="2" charset="-122"/>
              </a:rPr>
              <a:t>3</a:t>
            </a:r>
            <a:r>
              <a:rPr lang="en-US" sz="1200" b="1" dirty="0">
                <a:solidFill>
                  <a:srgbClr val="000000"/>
                </a:solidFill>
                <a:latin typeface="Times New Roman" panose="02020603050405020304" pitchFamily="18" charset="0"/>
                <a:ea typeface="SimSun" panose="02010600030101010101" pitchFamily="2" charset="-122"/>
              </a:rPr>
              <a:t>0%</a:t>
            </a:r>
            <a:r>
              <a:rPr lang="zh-CN" altLang="en-US" sz="1200" b="1" dirty="0">
                <a:solidFill>
                  <a:srgbClr val="000000"/>
                </a:solidFill>
                <a:latin typeface="Times New Roman" panose="02020603050405020304" pitchFamily="18" charset="0"/>
                <a:ea typeface="SimSun" panose="02010600030101010101" pitchFamily="2" charset="-122"/>
              </a:rPr>
              <a:t>。</a:t>
            </a:r>
            <a:r>
              <a:rPr lang="zh-CN" altLang="en-US" sz="1200" b="1" dirty="0">
                <a:latin typeface="Times New Roman" panose="02020603050405020304" pitchFamily="18" charset="0"/>
                <a:ea typeface="SimSun" panose="02010600030101010101" pitchFamily="2" charset="-122"/>
                <a:cs typeface="SimSun" panose="02010600030101010101" pitchFamily="2" charset="-122"/>
              </a:rPr>
              <a:t>确定研究课题后，本文从生产实际中产生的大量失效样品的失效分析入手，寻找失效样品的共通性，并以</a:t>
            </a:r>
            <a:r>
              <a:rPr lang="en-US" sz="1200" b="1" dirty="0">
                <a:solidFill>
                  <a:srgbClr val="000000"/>
                </a:solidFill>
                <a:latin typeface="Times New Roman" panose="02020603050405020304" pitchFamily="18" charset="0"/>
                <a:ea typeface="SimSun" panose="02010600030101010101" pitchFamily="2" charset="-122"/>
              </a:rPr>
              <a:t>5W2H</a:t>
            </a:r>
            <a:r>
              <a:rPr lang="en-US" sz="1200" b="1" dirty="0">
                <a:latin typeface="SimSun" panose="02010600030101010101" pitchFamily="2" charset="-122"/>
                <a:ea typeface="Times New Roman" panose="02020603050405020304" pitchFamily="18" charset="0"/>
                <a:cs typeface="SimSun" panose="02010600030101010101" pitchFamily="2" charset="-122"/>
              </a:rPr>
              <a:t> </a:t>
            </a:r>
            <a:r>
              <a:rPr lang="zh-CN" altLang="en-US" sz="1200" b="1" dirty="0">
                <a:latin typeface="SimSun" panose="02010600030101010101" pitchFamily="2" charset="-122"/>
                <a:ea typeface="Times New Roman" panose="02020603050405020304" pitchFamily="18" charset="0"/>
                <a:cs typeface="SimSun" panose="02010600030101010101" pitchFamily="2" charset="-122"/>
              </a:rPr>
              <a:t>的方式对问题进行描述，最大程度的认识问题，并以此为基础，推测</a:t>
            </a:r>
            <a:r>
              <a:rPr lang="en-US" sz="1200" b="1" dirty="0">
                <a:solidFill>
                  <a:srgbClr val="000000"/>
                </a:solidFill>
                <a:latin typeface="Times New Roman" panose="02020603050405020304" pitchFamily="18" charset="0"/>
                <a:ea typeface="SimSun" panose="02010600030101010101" pitchFamily="2" charset="-122"/>
              </a:rPr>
              <a:t>IMD</a:t>
            </a:r>
            <a:r>
              <a:rPr lang="zh-CN" altLang="en-US" sz="1200" b="1" dirty="0">
                <a:latin typeface="Times New Roman" panose="02020603050405020304" pitchFamily="18" charset="0"/>
                <a:ea typeface="SimSun" panose="02010600030101010101" pitchFamily="2" charset="-122"/>
                <a:cs typeface="SimSun" panose="02010600030101010101" pitchFamily="2" charset="-122"/>
              </a:rPr>
              <a:t>气泡缺陷的产生机制：</a:t>
            </a:r>
            <a:r>
              <a:rPr lang="en-US" sz="1200" b="1" dirty="0">
                <a:latin typeface="Times New Roman" panose="02020603050405020304" pitchFamily="18" charset="0"/>
                <a:ea typeface="SimSun" panose="02010600030101010101" pitchFamily="2" charset="-122"/>
              </a:rPr>
              <a:t>0.11</a:t>
            </a:r>
            <a:r>
              <a:rPr lang="zh-CN" altLang="en-US" sz="1200" b="1" dirty="0">
                <a:latin typeface="Times New Roman" panose="02020603050405020304" pitchFamily="18" charset="0"/>
                <a:ea typeface="SimSun" panose="02010600030101010101" pitchFamily="2" charset="-122"/>
              </a:rPr>
              <a:t>～</a:t>
            </a:r>
            <a:r>
              <a:rPr lang="en-US" sz="1200" b="1" dirty="0">
                <a:latin typeface="Times New Roman" panose="02020603050405020304" pitchFamily="18" charset="0"/>
                <a:ea typeface="SimSun" panose="02010600030101010101" pitchFamily="2" charset="-122"/>
              </a:rPr>
              <a:t>0.18</a:t>
            </a:r>
            <a:r>
              <a:rPr lang="zh-CN" altLang="en-US" sz="1200" b="1" dirty="0">
                <a:latin typeface="Times New Roman" panose="02020603050405020304" pitchFamily="18" charset="0"/>
                <a:ea typeface="SimSun" panose="02010600030101010101" pitchFamily="2" charset="-122"/>
              </a:rPr>
              <a:t>微米</a:t>
            </a:r>
            <a:r>
              <a:rPr lang="zh-CN" altLang="en-US" sz="1200" b="1" dirty="0">
                <a:latin typeface="Times New Roman" panose="02020603050405020304" pitchFamily="18" charset="0"/>
                <a:ea typeface="SimSun" panose="02010600030101010101" pitchFamily="2" charset="-122"/>
                <a:cs typeface="SimSun" panose="02010600030101010101" pitchFamily="2" charset="-122"/>
              </a:rPr>
              <a:t>集成电路产品的</a:t>
            </a:r>
            <a:r>
              <a:rPr lang="en-US" sz="1200" b="1" dirty="0">
                <a:solidFill>
                  <a:srgbClr val="000000"/>
                </a:solidFill>
                <a:latin typeface="Times New Roman" panose="02020603050405020304" pitchFamily="18" charset="0"/>
                <a:ea typeface="SimSun" panose="02010600030101010101" pitchFamily="2" charset="-122"/>
              </a:rPr>
              <a:t>IMD</a:t>
            </a:r>
            <a:r>
              <a:rPr lang="zh-CN" altLang="en-US" sz="1200" b="1" dirty="0">
                <a:latin typeface="Times New Roman" panose="02020603050405020304" pitchFamily="18" charset="0"/>
                <a:ea typeface="SimSun" panose="02010600030101010101" pitchFamily="2" charset="-122"/>
                <a:cs typeface="SimSun" panose="02010600030101010101" pitchFamily="2" charset="-122"/>
              </a:rPr>
              <a:t>工艺中</a:t>
            </a:r>
            <a:r>
              <a:rPr lang="en-US" sz="1200" b="1" dirty="0">
                <a:solidFill>
                  <a:srgbClr val="000000"/>
                </a:solidFill>
                <a:latin typeface="Times New Roman" panose="02020603050405020304" pitchFamily="18" charset="0"/>
                <a:ea typeface="SimSun" panose="02010600030101010101" pitchFamily="2" charset="-122"/>
              </a:rPr>
              <a:t>HDP</a:t>
            </a:r>
            <a:r>
              <a:rPr lang="en-US" sz="1200" b="1" dirty="0">
                <a:latin typeface="SimSun" panose="02010600030101010101" pitchFamily="2" charset="-122"/>
                <a:ea typeface="Times New Roman" panose="02020603050405020304" pitchFamily="18" charset="0"/>
                <a:cs typeface="SimSun" panose="02010600030101010101" pitchFamily="2" charset="-122"/>
              </a:rPr>
              <a:t> </a:t>
            </a:r>
            <a:r>
              <a:rPr lang="en-US" sz="1200" b="1" dirty="0">
                <a:solidFill>
                  <a:srgbClr val="000000"/>
                </a:solidFill>
                <a:latin typeface="Times New Roman" panose="02020603050405020304" pitchFamily="18" charset="0"/>
                <a:ea typeface="SimSun" panose="02010600030101010101" pitchFamily="2" charset="-122"/>
              </a:rPr>
              <a:t>FSG</a:t>
            </a:r>
            <a:r>
              <a:rPr lang="en-US" sz="1200" b="1" dirty="0">
                <a:latin typeface="SimSun" panose="02010600030101010101" pitchFamily="2" charset="-122"/>
                <a:ea typeface="Times New Roman" panose="02020603050405020304" pitchFamily="18" charset="0"/>
                <a:cs typeface="SimSun" panose="02010600030101010101" pitchFamily="2" charset="-122"/>
              </a:rPr>
              <a:t> </a:t>
            </a:r>
            <a:r>
              <a:rPr lang="zh-CN" altLang="en-US" sz="1200" b="1" dirty="0">
                <a:latin typeface="SimSun" panose="02010600030101010101" pitchFamily="2" charset="-122"/>
                <a:ea typeface="Times New Roman" panose="02020603050405020304" pitchFamily="18" charset="0"/>
                <a:cs typeface="SimSun" panose="02010600030101010101" pitchFamily="2" charset="-122"/>
              </a:rPr>
              <a:t>和</a:t>
            </a:r>
            <a:r>
              <a:rPr lang="en-US" sz="1200" b="1" dirty="0">
                <a:solidFill>
                  <a:srgbClr val="000000"/>
                </a:solidFill>
                <a:latin typeface="Times New Roman" panose="02020603050405020304" pitchFamily="18" charset="0"/>
                <a:ea typeface="SimSun" panose="02010600030101010101" pitchFamily="2" charset="-122"/>
              </a:rPr>
              <a:t>PEFSG</a:t>
            </a:r>
            <a:r>
              <a:rPr lang="zh-CN" altLang="en-US" sz="1200" b="1" dirty="0">
                <a:latin typeface="Times New Roman" panose="02020603050405020304" pitchFamily="18" charset="0"/>
                <a:ea typeface="SimSun" panose="02010600030101010101" pitchFamily="2" charset="-122"/>
                <a:cs typeface="SimSun" panose="02010600030101010101" pitchFamily="2" charset="-122"/>
              </a:rPr>
              <a:t>中所包含的游离氟离子在后续高温工艺的作用下，活性加强，向外突破薄膜氧化层的束缚，将富硅含氧薄膜层撕裂向外逃逸，导致了</a:t>
            </a:r>
            <a:r>
              <a:rPr lang="en-US" sz="1200" b="1" dirty="0">
                <a:solidFill>
                  <a:srgbClr val="000000"/>
                </a:solidFill>
                <a:latin typeface="Times New Roman" panose="02020603050405020304" pitchFamily="18" charset="0"/>
                <a:ea typeface="SimSun" panose="02010600030101010101" pitchFamily="2" charset="-122"/>
              </a:rPr>
              <a:t>IMD</a:t>
            </a:r>
            <a:r>
              <a:rPr lang="zh-CN" altLang="en-US" sz="1200" b="1" dirty="0">
                <a:latin typeface="Times New Roman" panose="02020603050405020304" pitchFamily="18" charset="0"/>
                <a:ea typeface="SimSun" panose="02010600030101010101" pitchFamily="2" charset="-122"/>
                <a:cs typeface="SimSun" panose="02010600030101010101" pitchFamily="2" charset="-122"/>
              </a:rPr>
              <a:t>气泡缺陷的产生。然后此形成原理的基础上，通过对其相关的影响因子与其影响程度的分析，在验证原理的同时验证了不同因素在</a:t>
            </a:r>
            <a:r>
              <a:rPr lang="en-US" sz="1200" b="1" dirty="0">
                <a:solidFill>
                  <a:srgbClr val="000000"/>
                </a:solidFill>
                <a:latin typeface="Times New Roman" panose="02020603050405020304" pitchFamily="18" charset="0"/>
                <a:ea typeface="SimSun" panose="02010600030101010101" pitchFamily="2" charset="-122"/>
              </a:rPr>
              <a:t>IMD</a:t>
            </a:r>
            <a:r>
              <a:rPr lang="zh-CN" altLang="en-US" sz="1200" b="1" dirty="0">
                <a:latin typeface="Times New Roman" panose="02020603050405020304" pitchFamily="18" charset="0"/>
                <a:ea typeface="SimSun" panose="02010600030101010101" pitchFamily="2" charset="-122"/>
                <a:cs typeface="SimSun" panose="02010600030101010101" pitchFamily="2" charset="-122"/>
              </a:rPr>
              <a:t>气泡缺陷产生的过程中所扮演的角色</a:t>
            </a:r>
            <a:r>
              <a:rPr lang="zh-CN" altLang="en-US" sz="1200" b="1" dirty="0">
                <a:latin typeface="Times New Roman" panose="02020603050405020304" pitchFamily="18" charset="0"/>
                <a:ea typeface="SimSun" panose="02010600030101010101" pitchFamily="2" charset="-122"/>
              </a:rPr>
              <a:t>，</a:t>
            </a:r>
            <a:r>
              <a:rPr lang="zh-CN" altLang="en-US" sz="1200" b="1" dirty="0">
                <a:latin typeface="Times New Roman" panose="02020603050405020304" pitchFamily="18" charset="0"/>
                <a:ea typeface="SimSun" panose="02010600030101010101" pitchFamily="2" charset="-122"/>
                <a:cs typeface="SimSun" panose="02010600030101010101" pitchFamily="2" charset="-122"/>
              </a:rPr>
              <a:t>我们分清主次，抓住重点，并以此提出了可能的解决方案，同时立即着手对解决方案进行验证。依据</a:t>
            </a:r>
            <a:r>
              <a:rPr lang="en-US" sz="1200" b="1" dirty="0">
                <a:solidFill>
                  <a:srgbClr val="000000"/>
                </a:solidFill>
                <a:latin typeface="Times New Roman" panose="02020603050405020304" pitchFamily="18" charset="0"/>
                <a:ea typeface="SimSun" panose="02010600030101010101" pitchFamily="2" charset="-122"/>
              </a:rPr>
              <a:t>IMD</a:t>
            </a:r>
            <a:r>
              <a:rPr lang="zh-CN" altLang="en-US" sz="1200" b="1" dirty="0">
                <a:latin typeface="Times New Roman" panose="02020603050405020304" pitchFamily="18" charset="0"/>
                <a:ea typeface="SimSun" panose="02010600030101010101" pitchFamily="2" charset="-122"/>
                <a:cs typeface="SimSun" panose="02010600030101010101" pitchFamily="2" charset="-122"/>
              </a:rPr>
              <a:t>气泡缺陷产生的原理，为使隐藏的</a:t>
            </a:r>
            <a:r>
              <a:rPr lang="en-US" sz="1200" b="1" dirty="0">
                <a:solidFill>
                  <a:srgbClr val="000000"/>
                </a:solidFill>
                <a:latin typeface="Times New Roman" panose="02020603050405020304" pitchFamily="18" charset="0"/>
                <a:ea typeface="SimSun" panose="02010600030101010101" pitchFamily="2" charset="-122"/>
              </a:rPr>
              <a:t>IMD</a:t>
            </a:r>
            <a:r>
              <a:rPr lang="zh-CN" altLang="en-US" sz="1200" b="1" dirty="0">
                <a:latin typeface="Times New Roman" panose="02020603050405020304" pitchFamily="18" charset="0"/>
                <a:ea typeface="SimSun" panose="02010600030101010101" pitchFamily="2" charset="-122"/>
                <a:cs typeface="SimSun" panose="02010600030101010101" pitchFamily="2" charset="-122"/>
              </a:rPr>
              <a:t>气泡显现，更好的表征改善效果，本文创造了一种标准检验改善效果的方法：以连续七次正常高温老化程后产品端</a:t>
            </a:r>
            <a:r>
              <a:rPr lang="en-US" sz="1200" b="1" dirty="0">
                <a:solidFill>
                  <a:srgbClr val="000000"/>
                </a:solidFill>
                <a:latin typeface="Times New Roman" panose="02020603050405020304" pitchFamily="18" charset="0"/>
                <a:ea typeface="SimSun" panose="02010600030101010101" pitchFamily="2" charset="-122"/>
              </a:rPr>
              <a:t>IMD</a:t>
            </a:r>
            <a:r>
              <a:rPr lang="zh-CN" altLang="en-US" sz="1200" b="1" dirty="0">
                <a:latin typeface="Times New Roman" panose="02020603050405020304" pitchFamily="18" charset="0"/>
                <a:ea typeface="SimSun" panose="02010600030101010101" pitchFamily="2" charset="-122"/>
                <a:cs typeface="SimSun" panose="02010600030101010101" pitchFamily="2" charset="-122"/>
              </a:rPr>
              <a:t>气泡缺陷的发生几率和单体的严重程度来验证相关解决方案对</a:t>
            </a:r>
            <a:r>
              <a:rPr lang="en-US" sz="1200" b="1" dirty="0">
                <a:solidFill>
                  <a:srgbClr val="000000"/>
                </a:solidFill>
                <a:latin typeface="Times New Roman" panose="02020603050405020304" pitchFamily="18" charset="0"/>
                <a:ea typeface="SimSun" panose="02010600030101010101" pitchFamily="2" charset="-122"/>
              </a:rPr>
              <a:t>IMD</a:t>
            </a:r>
            <a:r>
              <a:rPr lang="zh-CN" altLang="en-US" sz="1200" b="1" dirty="0">
                <a:latin typeface="Times New Roman" panose="02020603050405020304" pitchFamily="18" charset="0"/>
                <a:ea typeface="SimSun" panose="02010600030101010101" pitchFamily="2" charset="-122"/>
                <a:cs typeface="SimSun" panose="02010600030101010101" pitchFamily="2" charset="-122"/>
              </a:rPr>
              <a:t>气泡缺陷的效果。并通过实验和原理分析，我们将解决问题的最终方案定义在改善防御措施上，选用更为致密，压应力更高的</a:t>
            </a:r>
            <a:r>
              <a:rPr lang="en-US" altLang="zh-CN" sz="1200" b="1" dirty="0">
                <a:solidFill>
                  <a:srgbClr val="000000"/>
                </a:solidFill>
                <a:latin typeface="Times New Roman" panose="02020603050405020304" pitchFamily="18" charset="0"/>
                <a:ea typeface="SimSun" panose="02010600030101010101" pitchFamily="2" charset="-122"/>
                <a:cs typeface="SimSun" panose="02010600030101010101" pitchFamily="2" charset="-122"/>
              </a:rPr>
              <a:t>FSG</a:t>
            </a:r>
            <a:r>
              <a:rPr lang="en-US" sz="1200" b="1" dirty="0">
                <a:latin typeface="SimSun" panose="02010600030101010101" pitchFamily="2" charset="-122"/>
                <a:ea typeface="Times New Roman" panose="02020603050405020304" pitchFamily="18" charset="0"/>
                <a:cs typeface="SimSun" panose="02010600030101010101" pitchFamily="2" charset="-122"/>
              </a:rPr>
              <a:t> </a:t>
            </a:r>
            <a:r>
              <a:rPr lang="en-US" sz="1200" b="1" dirty="0">
                <a:solidFill>
                  <a:srgbClr val="000000"/>
                </a:solidFill>
                <a:latin typeface="Times New Roman" panose="02020603050405020304" pitchFamily="18" charset="0"/>
                <a:ea typeface="SimSun" panose="02010600030101010101" pitchFamily="2" charset="-122"/>
              </a:rPr>
              <a:t>liner</a:t>
            </a:r>
            <a:r>
              <a:rPr lang="en-US" sz="1200" b="1" dirty="0">
                <a:latin typeface="SimSun" panose="02010600030101010101" pitchFamily="2" charset="-122"/>
                <a:ea typeface="Times New Roman" panose="02020603050405020304" pitchFamily="18" charset="0"/>
                <a:cs typeface="SimSun" panose="02010600030101010101" pitchFamily="2" charset="-122"/>
              </a:rPr>
              <a:t> </a:t>
            </a:r>
            <a:r>
              <a:rPr lang="zh-CN" altLang="en-US" sz="1200" b="1" dirty="0">
                <a:latin typeface="SimSun" panose="02010600030101010101" pitchFamily="2" charset="-122"/>
                <a:ea typeface="Times New Roman" panose="02020603050405020304" pitchFamily="18" charset="0"/>
                <a:cs typeface="SimSun" panose="02010600030101010101" pitchFamily="2" charset="-122"/>
              </a:rPr>
              <a:t>薄膜层替代相关产品结构中最薄弱的富硅氧化层，并取得了积极的效果。透过这一方案的实验产品在电性，终端良率和可靠性测试方面进行验证，得到了令人满意的结果。</a:t>
            </a:r>
            <a:endParaRPr lang="en-US" sz="1200" b="1" dirty="0">
              <a:latin typeface="Times New Roman" panose="02020603050405020304" pitchFamily="18" charset="0"/>
              <a:ea typeface="Times New Roman" panose="02020603050405020304" pitchFamily="18" charset="0"/>
            </a:endParaRPr>
          </a:p>
          <a:p>
            <a:pPr indent="279400">
              <a:lnSpc>
                <a:spcPct val="125000"/>
              </a:lnSpc>
              <a:spcAft>
                <a:spcPts val="0"/>
              </a:spcAft>
            </a:pPr>
            <a:r>
              <a:rPr lang="zh-CN" altLang="en-US" sz="1200" b="1" dirty="0">
                <a:latin typeface="Times New Roman" panose="02020603050405020304" pitchFamily="18" charset="0"/>
                <a:ea typeface="SimSun" panose="02010600030101010101" pitchFamily="2" charset="-122"/>
                <a:cs typeface="SimSun" panose="02010600030101010101" pitchFamily="2" charset="-122"/>
              </a:rPr>
              <a:t>最后需要指出的是，本文自始至始终以解决</a:t>
            </a:r>
            <a:r>
              <a:rPr lang="en-US" sz="1200" b="1" dirty="0">
                <a:solidFill>
                  <a:srgbClr val="000000"/>
                </a:solidFill>
                <a:latin typeface="Times New Roman" panose="02020603050405020304" pitchFamily="18" charset="0"/>
                <a:ea typeface="SimSun" panose="02010600030101010101" pitchFamily="2" charset="-122"/>
              </a:rPr>
              <a:t>IMD</a:t>
            </a:r>
            <a:r>
              <a:rPr lang="zh-CN" altLang="en-US" sz="1200" b="1" dirty="0">
                <a:latin typeface="Times New Roman" panose="02020603050405020304" pitchFamily="18" charset="0"/>
                <a:ea typeface="SimSun" panose="02010600030101010101" pitchFamily="2" charset="-122"/>
                <a:cs typeface="SimSun" panose="02010600030101010101" pitchFamily="2" charset="-122"/>
              </a:rPr>
              <a:t>气泡缺陷为最高目标，同时兼顾解决方案在大规模生产中应用的可行性。在解决方案通过验证后，立即着手应用到大规模生产中，充分运用已有闲置的生产潜能，解决问题并提高生产效益。生产线导入解决方案后，对改善效果进行持续追踪，确保实验结果和大规模生产中的实际表现相吻合，可以有效的解决</a:t>
            </a:r>
            <a:r>
              <a:rPr lang="en-US" sz="1200" b="1" dirty="0">
                <a:solidFill>
                  <a:srgbClr val="000000"/>
                </a:solidFill>
                <a:latin typeface="Times New Roman" panose="02020603050405020304" pitchFamily="18" charset="0"/>
                <a:ea typeface="SimSun" panose="02010600030101010101" pitchFamily="2" charset="-122"/>
              </a:rPr>
              <a:t>IMD</a:t>
            </a:r>
            <a:r>
              <a:rPr lang="zh-CN" altLang="en-US" sz="1200" b="1" dirty="0">
                <a:latin typeface="Times New Roman" panose="02020603050405020304" pitchFamily="18" charset="0"/>
                <a:ea typeface="SimSun" panose="02010600030101010101" pitchFamily="2" charset="-122"/>
                <a:cs typeface="SimSun" panose="02010600030101010101" pitchFamily="2" charset="-122"/>
              </a:rPr>
              <a:t>气泡缺陷问题</a:t>
            </a:r>
            <a:r>
              <a:rPr lang="en-US" sz="1200" b="1" dirty="0">
                <a:latin typeface="SimSun" panose="02010600030101010101" pitchFamily="2" charset="-122"/>
                <a:ea typeface="Times New Roman" panose="02020603050405020304" pitchFamily="18" charset="0"/>
              </a:rPr>
              <a:t>。</a:t>
            </a:r>
            <a:endParaRPr lang="en-US" sz="1200" b="1"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58841361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740352" y="4659982"/>
            <a:ext cx="1403648" cy="369332"/>
          </a:xfrm>
          <a:prstGeom prst="rect">
            <a:avLst/>
          </a:prstGeom>
          <a:noFill/>
        </p:spPr>
        <p:txBody>
          <a:bodyPr wrap="square" rtlCol="0">
            <a:spAutoFit/>
          </a:bodyPr>
          <a:lstStyle/>
          <a:p>
            <a:r>
              <a:rPr lang="en-US" altLang="zh-CN" dirty="0">
                <a:solidFill>
                  <a:srgbClr val="002060"/>
                </a:solidFill>
                <a:latin typeface="Impact" panose="020B0806030902050204" pitchFamily="34" charset="0"/>
              </a:rPr>
              <a:t>2019-12-15</a:t>
            </a:r>
            <a:endParaRPr lang="zh-CN" altLang="en-US" dirty="0">
              <a:solidFill>
                <a:srgbClr val="002060"/>
              </a:solidFill>
              <a:latin typeface="Impact" panose="020B0806030902050204" pitchFamily="34" charset="0"/>
            </a:endParaRPr>
          </a:p>
        </p:txBody>
      </p:sp>
      <p:sp>
        <p:nvSpPr>
          <p:cNvPr id="5" name="矩形 4"/>
          <p:cNvSpPr/>
          <p:nvPr/>
        </p:nvSpPr>
        <p:spPr>
          <a:xfrm>
            <a:off x="1187624" y="1817360"/>
            <a:ext cx="7056784" cy="461665"/>
          </a:xfrm>
          <a:prstGeom prst="rect">
            <a:avLst/>
          </a:prstGeom>
          <a:pattFill prst="plaid">
            <a:fgClr>
              <a:srgbClr val="FFFF00"/>
            </a:fgClr>
            <a:bgClr>
              <a:schemeClr val="bg1"/>
            </a:bgClr>
          </a:pattFill>
        </p:spPr>
        <p:txBody>
          <a:bodyPr wrap="square">
            <a:spAutoFit/>
          </a:bodyPr>
          <a:lstStyle/>
          <a:p>
            <a:r>
              <a:rPr lang="zh-CN" altLang="ja-JP" sz="2000" b="1" dirty="0">
                <a:solidFill>
                  <a:schemeClr val="tx2">
                    <a:lumMod val="75000"/>
                  </a:schemeClr>
                </a:solidFill>
              </a:rPr>
              <a:t>感谢</a:t>
            </a:r>
            <a:r>
              <a:rPr lang="zh-CN" altLang="en-US" sz="2000" b="1" dirty="0">
                <a:solidFill>
                  <a:schemeClr val="tx2">
                    <a:lumMod val="75000"/>
                  </a:schemeClr>
                </a:solidFill>
              </a:rPr>
              <a:t>学校</a:t>
            </a:r>
            <a:r>
              <a:rPr lang="zh-CN" altLang="ja-JP" sz="2000" b="1" dirty="0">
                <a:solidFill>
                  <a:schemeClr val="tx2">
                    <a:lumMod val="75000"/>
                  </a:schemeClr>
                </a:solidFill>
              </a:rPr>
              <a:t>导师</a:t>
            </a:r>
            <a:r>
              <a:rPr lang="zh-CN" altLang="ja-JP" sz="2400" b="1" dirty="0">
                <a:latin typeface="微软雅黑" panose="020B0503020204020204" pitchFamily="34" charset="-122"/>
                <a:ea typeface="微软雅黑" panose="020B0503020204020204" pitchFamily="34" charset="-122"/>
              </a:rPr>
              <a:t>段力</a:t>
            </a:r>
            <a:r>
              <a:rPr lang="zh-CN" altLang="en-US" sz="2400" b="1" dirty="0">
                <a:latin typeface="微软雅黑" panose="020B0503020204020204" pitchFamily="34" charset="-122"/>
                <a:ea typeface="微软雅黑" panose="020B0503020204020204" pitchFamily="34" charset="-122"/>
              </a:rPr>
              <a:t>副</a:t>
            </a:r>
            <a:r>
              <a:rPr lang="zh-CN" altLang="ja-JP" sz="2400" b="1" dirty="0">
                <a:latin typeface="微软雅黑" panose="020B0503020204020204" pitchFamily="34" charset="-122"/>
                <a:ea typeface="微软雅黑" panose="020B0503020204020204" pitchFamily="34" charset="-122"/>
              </a:rPr>
              <a:t>教授</a:t>
            </a:r>
            <a:r>
              <a:rPr lang="zh-CN" altLang="ja-JP" sz="2000" b="1" dirty="0">
                <a:solidFill>
                  <a:schemeClr val="tx2">
                    <a:lumMod val="75000"/>
                  </a:schemeClr>
                </a:solidFill>
              </a:rPr>
              <a:t>和企业导师</a:t>
            </a:r>
            <a:r>
              <a:rPr lang="zh-CN" altLang="en-US" sz="2400" b="1" dirty="0">
                <a:solidFill>
                  <a:schemeClr val="tx2">
                    <a:lumMod val="75000"/>
                  </a:schemeClr>
                </a:solidFill>
                <a:latin typeface="微软雅黑" panose="020B0503020204020204" pitchFamily="34" charset="-122"/>
                <a:ea typeface="微软雅黑" panose="020B0503020204020204" pitchFamily="34" charset="-122"/>
              </a:rPr>
              <a:t>张洪志</a:t>
            </a:r>
            <a:r>
              <a:rPr lang="zh-CN" altLang="ja-JP" sz="2000" b="1" dirty="0">
                <a:solidFill>
                  <a:schemeClr val="tx2">
                    <a:lumMod val="75000"/>
                  </a:schemeClr>
                </a:solidFill>
              </a:rPr>
              <a:t>对</a:t>
            </a:r>
            <a:r>
              <a:rPr lang="zh-CN" altLang="en-US" sz="2000" b="1" dirty="0">
                <a:solidFill>
                  <a:schemeClr val="tx2">
                    <a:lumMod val="75000"/>
                  </a:schemeClr>
                </a:solidFill>
              </a:rPr>
              <a:t>论文</a:t>
            </a:r>
            <a:r>
              <a:rPr lang="zh-CN" altLang="ja-JP" sz="2000" b="1" dirty="0">
                <a:solidFill>
                  <a:schemeClr val="tx2">
                    <a:lumMod val="75000"/>
                  </a:schemeClr>
                </a:solidFill>
              </a:rPr>
              <a:t>的指导</a:t>
            </a:r>
            <a:r>
              <a:rPr lang="zh-CN" altLang="en-US" sz="2000" b="1" dirty="0">
                <a:solidFill>
                  <a:schemeClr val="tx2">
                    <a:lumMod val="75000"/>
                  </a:schemeClr>
                </a:solidFill>
              </a:rPr>
              <a:t>！</a:t>
            </a:r>
            <a:endParaRPr lang="ja-JP" altLang="en-US" sz="2000" b="1" dirty="0">
              <a:solidFill>
                <a:schemeClr val="tx2">
                  <a:lumMod val="75000"/>
                </a:schemeClr>
              </a:solidFill>
            </a:endParaRPr>
          </a:p>
        </p:txBody>
      </p:sp>
      <p:grpSp>
        <p:nvGrpSpPr>
          <p:cNvPr id="15" name="组合 14"/>
          <p:cNvGrpSpPr/>
          <p:nvPr/>
        </p:nvGrpSpPr>
        <p:grpSpPr>
          <a:xfrm>
            <a:off x="3441309" y="27084"/>
            <a:ext cx="2282819" cy="1472097"/>
            <a:chOff x="2771800" y="27084"/>
            <a:chExt cx="2282819" cy="1472097"/>
          </a:xfrm>
        </p:grpSpPr>
        <p:grpSp>
          <p:nvGrpSpPr>
            <p:cNvPr id="14" name="组合 13"/>
            <p:cNvGrpSpPr/>
            <p:nvPr/>
          </p:nvGrpSpPr>
          <p:grpSpPr>
            <a:xfrm>
              <a:off x="3203848" y="27084"/>
              <a:ext cx="288032" cy="672458"/>
              <a:chOff x="3203848" y="-49468"/>
              <a:chExt cx="288032" cy="672458"/>
            </a:xfrm>
          </p:grpSpPr>
          <p:grpSp>
            <p:nvGrpSpPr>
              <p:cNvPr id="13" name="组合 12"/>
              <p:cNvGrpSpPr/>
              <p:nvPr/>
            </p:nvGrpSpPr>
            <p:grpSpPr>
              <a:xfrm>
                <a:off x="3203848" y="-49468"/>
                <a:ext cx="288032" cy="672458"/>
                <a:chOff x="251520" y="600198"/>
                <a:chExt cx="288032" cy="672458"/>
              </a:xfrm>
            </p:grpSpPr>
            <p:sp>
              <p:nvSpPr>
                <p:cNvPr id="10" name="椭圆 9"/>
                <p:cNvSpPr/>
                <p:nvPr/>
              </p:nvSpPr>
              <p:spPr>
                <a:xfrm>
                  <a:off x="323528" y="619984"/>
                  <a:ext cx="144016" cy="652672"/>
                </a:xfrm>
                <a:prstGeom prst="ellipse">
                  <a:avLst/>
                </a:prstGeom>
                <a:noFill/>
                <a:ln w="222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600198"/>
                  <a:ext cx="288032" cy="1166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7" name="椭圆 6"/>
              <p:cNvSpPr/>
              <p:nvPr/>
            </p:nvSpPr>
            <p:spPr>
              <a:xfrm>
                <a:off x="3275856" y="51470"/>
                <a:ext cx="144016" cy="14401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9" name="组合 18"/>
            <p:cNvGrpSpPr/>
            <p:nvPr/>
          </p:nvGrpSpPr>
          <p:grpSpPr>
            <a:xfrm>
              <a:off x="4283968" y="27084"/>
              <a:ext cx="288032" cy="672458"/>
              <a:chOff x="3203848" y="-49468"/>
              <a:chExt cx="288032" cy="672458"/>
            </a:xfrm>
          </p:grpSpPr>
          <p:grpSp>
            <p:nvGrpSpPr>
              <p:cNvPr id="20" name="组合 19"/>
              <p:cNvGrpSpPr/>
              <p:nvPr/>
            </p:nvGrpSpPr>
            <p:grpSpPr>
              <a:xfrm>
                <a:off x="3203848" y="-49468"/>
                <a:ext cx="288032" cy="672458"/>
                <a:chOff x="251520" y="600198"/>
                <a:chExt cx="288032" cy="672458"/>
              </a:xfrm>
            </p:grpSpPr>
            <p:sp>
              <p:nvSpPr>
                <p:cNvPr id="22" name="椭圆 21"/>
                <p:cNvSpPr/>
                <p:nvPr/>
              </p:nvSpPr>
              <p:spPr>
                <a:xfrm>
                  <a:off x="323528" y="619984"/>
                  <a:ext cx="144016" cy="652672"/>
                </a:xfrm>
                <a:prstGeom prst="ellipse">
                  <a:avLst/>
                </a:prstGeom>
                <a:noFill/>
                <a:ln w="222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600198"/>
                  <a:ext cx="288032" cy="1166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21" name="椭圆 20"/>
              <p:cNvSpPr/>
              <p:nvPr/>
            </p:nvSpPr>
            <p:spPr>
              <a:xfrm>
                <a:off x="3275856" y="51470"/>
                <a:ext cx="144016" cy="14401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6" name="组合 5"/>
            <p:cNvGrpSpPr/>
            <p:nvPr/>
          </p:nvGrpSpPr>
          <p:grpSpPr>
            <a:xfrm>
              <a:off x="2771800" y="483518"/>
              <a:ext cx="2282819" cy="1015663"/>
              <a:chOff x="1281069" y="1065973"/>
              <a:chExt cx="2282819" cy="1015663"/>
            </a:xfrm>
          </p:grpSpPr>
          <p:sp>
            <p:nvSpPr>
              <p:cNvPr id="3" name="矩形 2"/>
              <p:cNvSpPr/>
              <p:nvPr/>
            </p:nvSpPr>
            <p:spPr>
              <a:xfrm>
                <a:off x="1281069" y="1178966"/>
                <a:ext cx="2282819" cy="895119"/>
              </a:xfrm>
              <a:prstGeom prst="rect">
                <a:avLst/>
              </a:prstGeom>
              <a:blipFill>
                <a:blip r:embed="rId4"/>
                <a:tile tx="0" ty="0" sx="100000" sy="100000" flip="none" algn="tl"/>
              </a:blipFill>
              <a:ln>
                <a:noFill/>
              </a:ln>
              <a:effectLst>
                <a:glow rad="139700">
                  <a:schemeClr val="accent6">
                    <a:satMod val="175000"/>
                    <a:alpha val="40000"/>
                  </a:schemeClr>
                </a:glow>
              </a:effectLst>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endParaRPr lang="zh-CN" altLang="en-US"/>
              </a:p>
            </p:txBody>
          </p:sp>
          <p:sp>
            <p:nvSpPr>
              <p:cNvPr id="10244" name="矩形 3"/>
              <p:cNvSpPr>
                <a:spLocks noChangeArrowheads="1"/>
              </p:cNvSpPr>
              <p:nvPr/>
            </p:nvSpPr>
            <p:spPr bwMode="auto">
              <a:xfrm>
                <a:off x="1475656" y="1065973"/>
                <a:ext cx="185499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6000" dirty="0">
                    <a:solidFill>
                      <a:schemeClr val="bg1"/>
                    </a:solidFill>
                    <a:latin typeface="华文新魏" panose="02010800040101010101" pitchFamily="2" charset="-122"/>
                    <a:ea typeface="华文新魏" panose="02010800040101010101" pitchFamily="2" charset="-122"/>
                  </a:rPr>
                  <a:t>致</a:t>
                </a:r>
                <a:r>
                  <a:rPr lang="zh-CN" altLang="en-US" sz="4200" dirty="0">
                    <a:solidFill>
                      <a:schemeClr val="bg1"/>
                    </a:solidFill>
                    <a:latin typeface="华文新魏" panose="02010800040101010101" pitchFamily="2" charset="-122"/>
                    <a:ea typeface="华文新魏" panose="02010800040101010101" pitchFamily="2" charset="-122"/>
                  </a:rPr>
                  <a:t> </a:t>
                </a:r>
                <a:r>
                  <a:rPr lang="zh-CN" altLang="en-US" sz="6000" dirty="0">
                    <a:solidFill>
                      <a:schemeClr val="bg1"/>
                    </a:solidFill>
                    <a:latin typeface="华文新魏" panose="02010800040101010101" pitchFamily="2" charset="-122"/>
                    <a:ea typeface="华文新魏" panose="02010800040101010101" pitchFamily="2" charset="-122"/>
                  </a:rPr>
                  <a:t>谢</a:t>
                </a:r>
              </a:p>
            </p:txBody>
          </p:sp>
        </p:grpSp>
      </p:grpSp>
      <p:sp>
        <p:nvSpPr>
          <p:cNvPr id="25" name="矩形 24"/>
          <p:cNvSpPr/>
          <p:nvPr/>
        </p:nvSpPr>
        <p:spPr>
          <a:xfrm>
            <a:off x="1187624" y="2440328"/>
            <a:ext cx="6336704" cy="461665"/>
          </a:xfrm>
          <a:prstGeom prst="rect">
            <a:avLst/>
          </a:prstGeom>
          <a:pattFill prst="plaid">
            <a:fgClr>
              <a:srgbClr val="FFFF00"/>
            </a:fgClr>
            <a:bgClr>
              <a:schemeClr val="bg1"/>
            </a:bgClr>
          </a:pattFill>
        </p:spPr>
        <p:txBody>
          <a:bodyPr wrap="square">
            <a:spAutoFit/>
          </a:bodyPr>
          <a:lstStyle/>
          <a:p>
            <a:r>
              <a:rPr lang="zh-CN" altLang="ja-JP" sz="2000" b="1" dirty="0">
                <a:solidFill>
                  <a:schemeClr val="tx2">
                    <a:lumMod val="75000"/>
                  </a:schemeClr>
                </a:solidFill>
              </a:rPr>
              <a:t>感谢</a:t>
            </a:r>
            <a:r>
              <a:rPr lang="zh-CN" altLang="en-US" sz="2000" b="1" dirty="0">
                <a:solidFill>
                  <a:schemeClr val="tx2">
                    <a:lumMod val="75000"/>
                  </a:schemeClr>
                </a:solidFill>
              </a:rPr>
              <a:t>所有</a:t>
            </a:r>
            <a:r>
              <a:rPr lang="zh-CN" altLang="ja-JP" sz="2400" b="1" dirty="0">
                <a:latin typeface="微软雅黑" panose="020B0503020204020204" pitchFamily="34" charset="-122"/>
                <a:ea typeface="微软雅黑" panose="020B0503020204020204" pitchFamily="34" charset="-122"/>
              </a:rPr>
              <a:t>授课老师</a:t>
            </a:r>
            <a:r>
              <a:rPr lang="zh-CN" altLang="ja-JP" sz="2000" b="1" dirty="0">
                <a:solidFill>
                  <a:schemeClr val="tx2">
                    <a:lumMod val="75000"/>
                  </a:schemeClr>
                </a:solidFill>
              </a:rPr>
              <a:t>以及</a:t>
            </a:r>
            <a:r>
              <a:rPr lang="zh-CN" altLang="ja-JP" sz="2400" b="1" dirty="0">
                <a:latin typeface="微软雅黑" panose="020B0503020204020204" pitchFamily="34" charset="-122"/>
                <a:ea typeface="微软雅黑" panose="020B0503020204020204" pitchFamily="34" charset="-122"/>
              </a:rPr>
              <a:t>刘刚老师</a:t>
            </a:r>
            <a:r>
              <a:rPr lang="zh-CN" altLang="ja-JP" sz="2000" b="1" dirty="0">
                <a:solidFill>
                  <a:schemeClr val="tx2">
                    <a:lumMod val="75000"/>
                  </a:schemeClr>
                </a:solidFill>
              </a:rPr>
              <a:t>对我的教育和帮助</a:t>
            </a:r>
            <a:r>
              <a:rPr lang="zh-CN" altLang="en-US" sz="2000" b="1" dirty="0">
                <a:solidFill>
                  <a:schemeClr val="tx2">
                    <a:lumMod val="75000"/>
                  </a:schemeClr>
                </a:solidFill>
              </a:rPr>
              <a:t>！</a:t>
            </a:r>
            <a:endParaRPr lang="ja-JP" altLang="en-US" sz="2000" b="1" dirty="0">
              <a:solidFill>
                <a:schemeClr val="tx2">
                  <a:lumMod val="75000"/>
                </a:schemeClr>
              </a:solidFill>
            </a:endParaRPr>
          </a:p>
        </p:txBody>
      </p:sp>
      <p:sp>
        <p:nvSpPr>
          <p:cNvPr id="26" name="矩形 25"/>
          <p:cNvSpPr/>
          <p:nvPr/>
        </p:nvSpPr>
        <p:spPr>
          <a:xfrm>
            <a:off x="1187624" y="3080196"/>
            <a:ext cx="5832648" cy="461665"/>
          </a:xfrm>
          <a:prstGeom prst="rect">
            <a:avLst/>
          </a:prstGeom>
          <a:pattFill prst="plaid">
            <a:fgClr>
              <a:srgbClr val="FFFF00"/>
            </a:fgClr>
            <a:bgClr>
              <a:schemeClr val="bg1"/>
            </a:bgClr>
          </a:pattFill>
        </p:spPr>
        <p:txBody>
          <a:bodyPr wrap="square">
            <a:spAutoFit/>
          </a:bodyPr>
          <a:lstStyle/>
          <a:p>
            <a:r>
              <a:rPr lang="zh-CN" altLang="en-US" sz="2000" b="1" dirty="0">
                <a:solidFill>
                  <a:schemeClr val="tx2">
                    <a:lumMod val="75000"/>
                  </a:schemeClr>
                </a:solidFill>
              </a:rPr>
              <a:t>感谢</a:t>
            </a:r>
            <a:r>
              <a:rPr lang="zh-CN" altLang="en-US" sz="2400" b="1" dirty="0">
                <a:latin typeface="微软雅黑" panose="020B0503020204020204" pitchFamily="34" charset="-122"/>
                <a:ea typeface="微软雅黑" panose="020B0503020204020204" pitchFamily="34" charset="-122"/>
              </a:rPr>
              <a:t>各位专家</a:t>
            </a:r>
            <a:r>
              <a:rPr lang="zh-CN" altLang="en-US" sz="2000" b="1" dirty="0">
                <a:solidFill>
                  <a:schemeClr val="tx2">
                    <a:lumMod val="75000"/>
                  </a:schemeClr>
                </a:solidFill>
              </a:rPr>
              <a:t>对本论文进行的各项评阅以及建议！</a:t>
            </a:r>
            <a:endParaRPr lang="ja-JP" altLang="en-US" sz="2000" b="1" dirty="0">
              <a:solidFill>
                <a:schemeClr val="tx2">
                  <a:lumMod val="75000"/>
                </a:schemeClr>
              </a:solidFill>
            </a:endParaRPr>
          </a:p>
        </p:txBody>
      </p:sp>
      <p:sp>
        <p:nvSpPr>
          <p:cNvPr id="27" name="矩形 26"/>
          <p:cNvSpPr/>
          <p:nvPr/>
        </p:nvSpPr>
        <p:spPr>
          <a:xfrm>
            <a:off x="1187624" y="3694261"/>
            <a:ext cx="4176464" cy="461665"/>
          </a:xfrm>
          <a:prstGeom prst="rect">
            <a:avLst/>
          </a:prstGeom>
          <a:pattFill prst="plaid">
            <a:fgClr>
              <a:srgbClr val="FFFF00"/>
            </a:fgClr>
            <a:bgClr>
              <a:schemeClr val="bg1"/>
            </a:bgClr>
          </a:pattFill>
        </p:spPr>
        <p:txBody>
          <a:bodyPr wrap="square">
            <a:spAutoFit/>
          </a:bodyPr>
          <a:lstStyle/>
          <a:p>
            <a:r>
              <a:rPr lang="zh-CN" altLang="en-US" sz="2000" b="1" dirty="0">
                <a:solidFill>
                  <a:schemeClr val="tx2">
                    <a:lumMod val="75000"/>
                  </a:schemeClr>
                </a:solidFill>
              </a:rPr>
              <a:t>感谢</a:t>
            </a:r>
            <a:r>
              <a:rPr lang="zh-CN" altLang="en-US" sz="2400" b="1" dirty="0">
                <a:latin typeface="微软雅黑" panose="020B0503020204020204" pitchFamily="34" charset="-122"/>
                <a:ea typeface="微软雅黑" panose="020B0503020204020204" pitchFamily="34" charset="-122"/>
              </a:rPr>
              <a:t>学校</a:t>
            </a:r>
            <a:r>
              <a:rPr lang="zh-CN" altLang="en-US" sz="2000" b="1" dirty="0">
                <a:solidFill>
                  <a:schemeClr val="tx2">
                    <a:lumMod val="75000"/>
                  </a:schemeClr>
                </a:solidFill>
              </a:rPr>
              <a:t>和</a:t>
            </a:r>
            <a:r>
              <a:rPr lang="zh-CN" altLang="en-US" sz="2400" b="1" dirty="0">
                <a:latin typeface="微软雅黑" panose="020B0503020204020204" pitchFamily="34" charset="-122"/>
                <a:ea typeface="微软雅黑" panose="020B0503020204020204" pitchFamily="34" charset="-122"/>
              </a:rPr>
              <a:t>公司</a:t>
            </a:r>
            <a:r>
              <a:rPr lang="zh-CN" altLang="en-US" sz="2000" b="1" dirty="0">
                <a:solidFill>
                  <a:schemeClr val="tx2">
                    <a:lumMod val="75000"/>
                  </a:schemeClr>
                </a:solidFill>
              </a:rPr>
              <a:t>对本人的栽培！</a:t>
            </a:r>
            <a:endParaRPr lang="ja-JP" altLang="en-US" sz="2000" b="1" dirty="0">
              <a:solidFill>
                <a:schemeClr val="tx2">
                  <a:lumMod val="75000"/>
                </a:schemeClr>
              </a:solidFill>
            </a:endParaRPr>
          </a:p>
        </p:txBody>
      </p:sp>
      <p:pic>
        <p:nvPicPr>
          <p:cNvPr id="24" name="图片 23"/>
          <p:cNvPicPr>
            <a:picLocks noChangeAspect="1"/>
          </p:cNvPicPr>
          <p:nvPr/>
        </p:nvPicPr>
        <p:blipFill>
          <a:blip r:embed="rId5"/>
          <a:stretch>
            <a:fillRect/>
          </a:stretch>
        </p:blipFill>
        <p:spPr>
          <a:xfrm>
            <a:off x="35496" y="51470"/>
            <a:ext cx="1116034" cy="730307"/>
          </a:xfrm>
          <a:prstGeom prst="rect">
            <a:avLst/>
          </a:prstGeom>
        </p:spPr>
      </p:pic>
    </p:spTree>
    <p:extLst>
      <p:ext uri="{BB962C8B-B14F-4D97-AF65-F5344CB8AC3E}">
        <p14:creationId xmlns:p14="http://schemas.microsoft.com/office/powerpoint/2010/main" val="103707171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243" y="1347614"/>
            <a:ext cx="2016224" cy="2016224"/>
            <a:chOff x="755576" y="1131590"/>
            <a:chExt cx="2016224" cy="2016224"/>
          </a:xfrm>
        </p:grpSpPr>
        <p:sp>
          <p:nvSpPr>
            <p:cNvPr id="2" name="五边形 1"/>
            <p:cNvSpPr/>
            <p:nvPr/>
          </p:nvSpPr>
          <p:spPr>
            <a:xfrm>
              <a:off x="755576" y="1131590"/>
              <a:ext cx="2016224" cy="2016224"/>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2"/>
            <p:cNvSpPr txBox="1"/>
            <p:nvPr/>
          </p:nvSpPr>
          <p:spPr>
            <a:xfrm>
              <a:off x="827584" y="1491630"/>
              <a:ext cx="1464038" cy="1200329"/>
            </a:xfrm>
            <a:prstGeom prst="rect">
              <a:avLst/>
            </a:prstGeom>
            <a:noFill/>
          </p:spPr>
          <p:txBody>
            <a:bodyPr wrap="square" rtlCol="0">
              <a:spAutoFit/>
            </a:bodyPr>
            <a:lstStyle/>
            <a:p>
              <a:r>
                <a:rPr kumimoji="1" lang="zh-CN" altLang="en-US" sz="3600" b="1" dirty="0">
                  <a:solidFill>
                    <a:schemeClr val="bg1"/>
                  </a:solidFill>
                  <a:latin typeface="宋体" panose="02010600030101010101" pitchFamily="2" charset="-122"/>
                  <a:ea typeface="宋体" panose="02010600030101010101" pitchFamily="2" charset="-122"/>
                </a:rPr>
                <a:t>背</a:t>
              </a:r>
              <a:r>
                <a:rPr kumimoji="1" lang="en-US" altLang="zh-CN" b="1" dirty="0">
                  <a:solidFill>
                    <a:schemeClr val="bg1"/>
                  </a:solidFill>
                  <a:latin typeface="宋体" panose="02010600030101010101" pitchFamily="2" charset="-122"/>
                  <a:ea typeface="宋体" panose="02010600030101010101" pitchFamily="2" charset="-122"/>
                </a:rPr>
                <a:t> </a:t>
              </a:r>
              <a:r>
                <a:rPr kumimoji="1" lang="zh-CN" altLang="en-US" sz="3600" b="1" dirty="0">
                  <a:solidFill>
                    <a:schemeClr val="bg1"/>
                  </a:solidFill>
                  <a:latin typeface="宋体" panose="02010600030101010101" pitchFamily="2" charset="-122"/>
                  <a:ea typeface="宋体" panose="02010600030101010101" pitchFamily="2" charset="-122"/>
                </a:rPr>
                <a:t>景依</a:t>
              </a:r>
              <a:r>
                <a:rPr kumimoji="1" lang="zh-CN" altLang="en-US" b="1" dirty="0">
                  <a:solidFill>
                    <a:schemeClr val="bg1"/>
                  </a:solidFill>
                  <a:latin typeface="宋体" panose="02010600030101010101" pitchFamily="2" charset="-122"/>
                  <a:ea typeface="宋体" panose="02010600030101010101" pitchFamily="2" charset="-122"/>
                </a:rPr>
                <a:t> </a:t>
              </a:r>
              <a:r>
                <a:rPr kumimoji="1" lang="zh-CN" altLang="en-US" sz="3600" b="1" dirty="0">
                  <a:solidFill>
                    <a:schemeClr val="bg1"/>
                  </a:solidFill>
                  <a:latin typeface="宋体" panose="02010600030101010101" pitchFamily="2" charset="-122"/>
                  <a:ea typeface="宋体" panose="02010600030101010101" pitchFamily="2" charset="-122"/>
                </a:rPr>
                <a:t>据</a:t>
              </a:r>
              <a:endParaRPr kumimoji="1" lang="ja-JP" altLang="en-US" sz="3600" b="1" dirty="0">
                <a:solidFill>
                  <a:schemeClr val="bg1"/>
                </a:solidFill>
                <a:latin typeface="宋体" panose="02010600030101010101" pitchFamily="2" charset="-122"/>
                <a:ea typeface="宋体" panose="02010600030101010101" pitchFamily="2" charset="-122"/>
              </a:endParaRPr>
            </a:p>
          </p:txBody>
        </p:sp>
      </p:grpSp>
      <p:sp>
        <p:nvSpPr>
          <p:cNvPr id="6" name="矩形 2"/>
          <p:cNvSpPr>
            <a:spLocks noChangeArrowheads="1"/>
          </p:cNvSpPr>
          <p:nvPr/>
        </p:nvSpPr>
        <p:spPr bwMode="auto">
          <a:xfrm>
            <a:off x="2267744" y="411510"/>
            <a:ext cx="6192687" cy="4508927"/>
          </a:xfrm>
          <a:prstGeom prst="rect">
            <a:avLst/>
          </a:prstGeom>
          <a:noFill/>
          <a:ln w="9525">
            <a:noFill/>
            <a:miter lim="800000"/>
            <a:headEnd/>
            <a:tailEnd/>
          </a:ln>
        </p:spPr>
        <p:txBody>
          <a:bodyPr wrap="square">
            <a:spAutoFit/>
          </a:bodyPr>
          <a:lstStyle/>
          <a:p>
            <a:pPr marL="0" lvl="2">
              <a:spcBef>
                <a:spcPts val="600"/>
              </a:spcBef>
            </a:pPr>
            <a:r>
              <a:rPr lang="zh-CN" altLang="en-US" sz="1600" dirty="0">
                <a:latin typeface="Arial" charset="0"/>
                <a:ea typeface="微软雅黑" pitchFamily="34" charset="-122"/>
                <a:cs typeface="Arial" charset="0"/>
              </a:rPr>
              <a:t>       进入</a:t>
            </a:r>
            <a:r>
              <a:rPr lang="en-US" sz="1600" dirty="0">
                <a:latin typeface="Arial" charset="0"/>
                <a:ea typeface="微软雅黑" pitchFamily="34" charset="-122"/>
                <a:cs typeface="Arial" charset="0"/>
              </a:rPr>
              <a:t>21</a:t>
            </a:r>
            <a:r>
              <a:rPr lang="zh-CN" altLang="en-US" sz="1600" dirty="0">
                <a:latin typeface="Arial" charset="0"/>
                <a:ea typeface="微软雅黑" pitchFamily="34" charset="-122"/>
                <a:cs typeface="Arial" charset="0"/>
              </a:rPr>
              <a:t>世纪后，智能终端设备开始成为时代的主流并且影响人们生活的方方面面，从物质生活的吃穿用度，到精神世界，越来越深刻的受到人工智能设备的影响。集成电路作为这些智能终端设备大脑，更是在其中扮演着不可替代的作用。我国的人工智能产业的应用与发展在世界上处于领先的地位，特别是自</a:t>
            </a:r>
            <a:r>
              <a:rPr lang="en-US" sz="1600" dirty="0">
                <a:latin typeface="Arial" charset="0"/>
                <a:ea typeface="微软雅黑" pitchFamily="34" charset="-122"/>
                <a:cs typeface="Arial" charset="0"/>
              </a:rPr>
              <a:t>2010</a:t>
            </a:r>
            <a:r>
              <a:rPr lang="zh-CN" altLang="en-US" sz="1600" dirty="0">
                <a:latin typeface="Arial" charset="0"/>
                <a:ea typeface="微软雅黑" pitchFamily="34" charset="-122"/>
                <a:cs typeface="Arial" charset="0"/>
              </a:rPr>
              <a:t>年开始，相关人工智能产业发展迅速，在极大的方便了人们的生活的同时，也迅速成为国民经济发展的主要推动力之一</a:t>
            </a:r>
            <a:r>
              <a:rPr lang="en-US" sz="1600" dirty="0">
                <a:latin typeface="Arial" charset="0"/>
                <a:ea typeface="微软雅黑" pitchFamily="34" charset="-122"/>
                <a:cs typeface="Arial" charset="0"/>
              </a:rPr>
              <a:t> </a:t>
            </a:r>
            <a:r>
              <a:rPr lang="zh-CN" altLang="en-US" sz="1600" dirty="0">
                <a:latin typeface="Arial" charset="0"/>
                <a:ea typeface="微软雅黑" pitchFamily="34" charset="-122"/>
                <a:cs typeface="Arial" charset="0"/>
              </a:rPr>
              <a:t>。</a:t>
            </a:r>
          </a:p>
          <a:p>
            <a:pPr marL="0" lvl="2">
              <a:spcBef>
                <a:spcPts val="600"/>
              </a:spcBef>
            </a:pPr>
            <a:r>
              <a:rPr lang="zh-CN" altLang="en-US" sz="1600" dirty="0">
                <a:latin typeface="Arial" charset="0"/>
                <a:ea typeface="微软雅黑" pitchFamily="34" charset="-122"/>
                <a:cs typeface="Arial" charset="0"/>
              </a:rPr>
              <a:t>      集成电路产业在我国也越来越受重视，国家在大力引进先进设备的同时，通过鼓励技术创新，引进以及现有工艺改良来促进我们集成电路产业的发展，本文取材于集成电路生产的实际案例，结合集成电路生产的实际情况，通过工艺改良提高生产企业的品质，具有很强的可操作性。</a:t>
            </a:r>
            <a:endParaRPr lang="en-US" altLang="zh-CN" sz="1600" dirty="0">
              <a:latin typeface="Arial" charset="0"/>
              <a:ea typeface="微软雅黑" pitchFamily="34" charset="-122"/>
              <a:cs typeface="Arial" charset="0"/>
            </a:endParaRPr>
          </a:p>
          <a:p>
            <a:pPr marL="0" lvl="2">
              <a:spcBef>
                <a:spcPts val="600"/>
              </a:spcBef>
            </a:pPr>
            <a:r>
              <a:rPr lang="zh-CN" altLang="en-US" sz="1600" dirty="0">
                <a:latin typeface="Arial" charset="0"/>
                <a:ea typeface="微软雅黑" pitchFamily="34" charset="-122"/>
                <a:cs typeface="Arial" charset="0"/>
              </a:rPr>
              <a:t>     从技术角度上看，集成电路通过缩小金属导线间距和增加金属导电层数的方法来实现其小型化和多功能化的需求，从</a:t>
            </a:r>
            <a:r>
              <a:rPr lang="en-US" altLang="zh-CN" sz="1600" dirty="0">
                <a:latin typeface="Arial" charset="0"/>
                <a:ea typeface="微软雅黑" pitchFamily="34" charset="-122"/>
                <a:cs typeface="Arial" charset="0"/>
              </a:rPr>
              <a:t>0.18</a:t>
            </a:r>
            <a:r>
              <a:rPr lang="zh-CN" altLang="en-US" sz="1600" dirty="0">
                <a:latin typeface="Arial" charset="0"/>
                <a:ea typeface="微软雅黑" pitchFamily="34" charset="-122"/>
                <a:cs typeface="Arial" charset="0"/>
              </a:rPr>
              <a:t>微米开始的集成电路制造广泛采用</a:t>
            </a:r>
            <a:r>
              <a:rPr lang="en-US" altLang="zh-CN" sz="1600" dirty="0">
                <a:latin typeface="Arial" charset="0"/>
                <a:ea typeface="微软雅黑" pitchFamily="34" charset="-122"/>
                <a:cs typeface="Arial" charset="0"/>
              </a:rPr>
              <a:t>HDP FSG </a:t>
            </a:r>
            <a:r>
              <a:rPr lang="zh-CN" altLang="en-US" sz="1600" dirty="0">
                <a:latin typeface="Arial" charset="0"/>
                <a:ea typeface="微软雅黑" pitchFamily="34" charset="-122"/>
                <a:cs typeface="Arial" charset="0"/>
              </a:rPr>
              <a:t>作为介电层，并开始成为</a:t>
            </a:r>
            <a:r>
              <a:rPr lang="en-US" altLang="zh-CN" sz="1600" dirty="0">
                <a:latin typeface="Arial" charset="0"/>
                <a:ea typeface="微软雅黑" pitchFamily="34" charset="-122"/>
                <a:cs typeface="Arial" charset="0"/>
              </a:rPr>
              <a:t>200mm</a:t>
            </a:r>
            <a:r>
              <a:rPr lang="zh-CN" altLang="en-US" sz="1600" dirty="0">
                <a:latin typeface="Arial" charset="0"/>
                <a:ea typeface="微软雅黑" pitchFamily="34" charset="-122"/>
                <a:cs typeface="Arial" charset="0"/>
              </a:rPr>
              <a:t>集成电路制造的主要工艺。</a:t>
            </a:r>
            <a:endParaRPr lang="en-US" altLang="zh-CN" sz="1600" dirty="0">
              <a:latin typeface="Arial" charset="0"/>
              <a:ea typeface="微软雅黑" pitchFamily="34" charset="-122"/>
              <a:cs typeface="Arial" charset="0"/>
            </a:endParaRPr>
          </a:p>
          <a:p>
            <a:pPr marL="0" lvl="2">
              <a:spcBef>
                <a:spcPts val="600"/>
              </a:spcBef>
            </a:pPr>
            <a:r>
              <a:rPr lang="en-US" altLang="zh-CN" sz="1600" dirty="0"/>
              <a:t>  </a:t>
            </a:r>
            <a:endParaRPr lang="en-US" altLang="zh-TW" sz="1600" dirty="0">
              <a:latin typeface="Arial" charset="0"/>
              <a:ea typeface="微软雅黑" pitchFamily="34" charset="-122"/>
              <a:cs typeface="Arial" charset="0"/>
            </a:endParaRPr>
          </a:p>
        </p:txBody>
      </p:sp>
    </p:spTree>
    <p:extLst>
      <p:ext uri="{BB962C8B-B14F-4D97-AF65-F5344CB8AC3E}">
        <p14:creationId xmlns:p14="http://schemas.microsoft.com/office/powerpoint/2010/main" val="2066955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243" y="1347614"/>
            <a:ext cx="2016224" cy="2016224"/>
            <a:chOff x="755576" y="1131590"/>
            <a:chExt cx="2016224" cy="2016224"/>
          </a:xfrm>
        </p:grpSpPr>
        <p:sp>
          <p:nvSpPr>
            <p:cNvPr id="2" name="五边形 1"/>
            <p:cNvSpPr/>
            <p:nvPr/>
          </p:nvSpPr>
          <p:spPr>
            <a:xfrm>
              <a:off x="755576" y="1131590"/>
              <a:ext cx="2016224" cy="2016224"/>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2"/>
            <p:cNvSpPr txBox="1"/>
            <p:nvPr/>
          </p:nvSpPr>
          <p:spPr>
            <a:xfrm>
              <a:off x="827584" y="1491630"/>
              <a:ext cx="1464038" cy="1200329"/>
            </a:xfrm>
            <a:prstGeom prst="rect">
              <a:avLst/>
            </a:prstGeom>
            <a:noFill/>
          </p:spPr>
          <p:txBody>
            <a:bodyPr wrap="square" rtlCol="0">
              <a:spAutoFit/>
            </a:bodyPr>
            <a:lstStyle/>
            <a:p>
              <a:r>
                <a:rPr kumimoji="1" lang="zh-CN" altLang="en-US" sz="3600" b="1" dirty="0">
                  <a:solidFill>
                    <a:schemeClr val="bg1"/>
                  </a:solidFill>
                  <a:latin typeface="宋体" panose="02010600030101010101" pitchFamily="2" charset="-122"/>
                  <a:ea typeface="宋体" panose="02010600030101010101" pitchFamily="2" charset="-122"/>
                </a:rPr>
                <a:t>选</a:t>
              </a:r>
              <a:r>
                <a:rPr kumimoji="1" lang="en-US" altLang="zh-CN" b="1" dirty="0">
                  <a:solidFill>
                    <a:schemeClr val="bg1"/>
                  </a:solidFill>
                  <a:latin typeface="宋体" panose="02010600030101010101" pitchFamily="2" charset="-122"/>
                  <a:ea typeface="宋体" panose="02010600030101010101" pitchFamily="2" charset="-122"/>
                </a:rPr>
                <a:t> </a:t>
              </a:r>
              <a:r>
                <a:rPr kumimoji="1" lang="zh-CN" altLang="en-US" sz="3600" b="1" dirty="0">
                  <a:solidFill>
                    <a:schemeClr val="bg1"/>
                  </a:solidFill>
                  <a:latin typeface="宋体" panose="02010600030101010101" pitchFamily="2" charset="-122"/>
                  <a:ea typeface="宋体" panose="02010600030101010101" pitchFamily="2" charset="-122"/>
                </a:rPr>
                <a:t>题意</a:t>
              </a:r>
              <a:r>
                <a:rPr kumimoji="1" lang="zh-CN" altLang="en-US" b="1" dirty="0">
                  <a:solidFill>
                    <a:schemeClr val="bg1"/>
                  </a:solidFill>
                  <a:latin typeface="宋体" panose="02010600030101010101" pitchFamily="2" charset="-122"/>
                  <a:ea typeface="宋体" panose="02010600030101010101" pitchFamily="2" charset="-122"/>
                </a:rPr>
                <a:t> </a:t>
              </a:r>
              <a:r>
                <a:rPr kumimoji="1" lang="zh-CN" altLang="en-US" sz="3600" b="1" dirty="0">
                  <a:solidFill>
                    <a:schemeClr val="bg1"/>
                  </a:solidFill>
                  <a:latin typeface="宋体" panose="02010600030101010101" pitchFamily="2" charset="-122"/>
                  <a:ea typeface="宋体" panose="02010600030101010101" pitchFamily="2" charset="-122"/>
                </a:rPr>
                <a:t>义</a:t>
              </a:r>
              <a:endParaRPr kumimoji="1" lang="ja-JP" altLang="en-US" sz="3600" b="1" dirty="0">
                <a:solidFill>
                  <a:schemeClr val="bg1"/>
                </a:solidFill>
                <a:latin typeface="宋体" panose="02010600030101010101" pitchFamily="2" charset="-122"/>
                <a:ea typeface="宋体" panose="02010600030101010101" pitchFamily="2" charset="-122"/>
              </a:endParaRPr>
            </a:p>
          </p:txBody>
        </p:sp>
      </p:grpSp>
      <p:grpSp>
        <p:nvGrpSpPr>
          <p:cNvPr id="7" name="Group 6">
            <a:extLst>
              <a:ext uri="{FF2B5EF4-FFF2-40B4-BE49-F238E27FC236}">
                <a16:creationId xmlns:a16="http://schemas.microsoft.com/office/drawing/2014/main" id="{13611270-56C7-2E4B-A932-B53F88351938}"/>
              </a:ext>
            </a:extLst>
          </p:cNvPr>
          <p:cNvGrpSpPr/>
          <p:nvPr/>
        </p:nvGrpSpPr>
        <p:grpSpPr>
          <a:xfrm>
            <a:off x="2195736" y="330205"/>
            <a:ext cx="6627981" cy="4587371"/>
            <a:chOff x="2195736" y="330205"/>
            <a:chExt cx="6627981" cy="4587371"/>
          </a:xfrm>
        </p:grpSpPr>
        <p:grpSp>
          <p:nvGrpSpPr>
            <p:cNvPr id="6" name="Group 5">
              <a:extLst>
                <a:ext uri="{FF2B5EF4-FFF2-40B4-BE49-F238E27FC236}">
                  <a16:creationId xmlns:a16="http://schemas.microsoft.com/office/drawing/2014/main" id="{7F37F58D-C612-914F-95A5-020192A669C8}"/>
                </a:ext>
              </a:extLst>
            </p:cNvPr>
            <p:cNvGrpSpPr/>
            <p:nvPr/>
          </p:nvGrpSpPr>
          <p:grpSpPr>
            <a:xfrm>
              <a:off x="2339752" y="1131590"/>
              <a:ext cx="6483965" cy="3785986"/>
              <a:chOff x="2339752" y="1131590"/>
              <a:chExt cx="6483965" cy="3785986"/>
            </a:xfrm>
          </p:grpSpPr>
          <p:graphicFrame>
            <p:nvGraphicFramePr>
              <p:cNvPr id="8" name="Chart 7">
                <a:extLst>
                  <a:ext uri="{FF2B5EF4-FFF2-40B4-BE49-F238E27FC236}">
                    <a16:creationId xmlns:a16="http://schemas.microsoft.com/office/drawing/2014/main" id="{57F5EA96-20EB-D64D-98FE-839D369011D9}"/>
                  </a:ext>
                </a:extLst>
              </p:cNvPr>
              <p:cNvGraphicFramePr>
                <a:graphicFrameLocks/>
              </p:cNvGraphicFramePr>
              <p:nvPr>
                <p:extLst>
                  <p:ext uri="{D42A27DB-BD31-4B8C-83A1-F6EECF244321}">
                    <p14:modId xmlns:p14="http://schemas.microsoft.com/office/powerpoint/2010/main" val="1310572864"/>
                  </p:ext>
                </p:extLst>
              </p:nvPr>
            </p:nvGraphicFramePr>
            <p:xfrm>
              <a:off x="2339752" y="1131590"/>
              <a:ext cx="5940660" cy="3785986"/>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a:extLst>
                  <a:ext uri="{FF2B5EF4-FFF2-40B4-BE49-F238E27FC236}">
                    <a16:creationId xmlns:a16="http://schemas.microsoft.com/office/drawing/2014/main" id="{34A8C35D-55A2-6C46-9BC8-E9DA3ECF1B34}"/>
                  </a:ext>
                </a:extLst>
              </p:cNvPr>
              <p:cNvSpPr txBox="1"/>
              <p:nvPr/>
            </p:nvSpPr>
            <p:spPr>
              <a:xfrm>
                <a:off x="7164288" y="3021761"/>
                <a:ext cx="1659429" cy="646331"/>
              </a:xfrm>
              <a:prstGeom prst="rect">
                <a:avLst/>
              </a:prstGeom>
              <a:noFill/>
            </p:spPr>
            <p:txBody>
              <a:bodyPr wrap="none" rtlCol="0">
                <a:spAutoFit/>
              </a:bodyPr>
              <a:lstStyle/>
              <a:p>
                <a:pPr algn="ctr"/>
                <a:r>
                  <a:rPr lang="en-US" altLang="zh-CN" dirty="0">
                    <a:solidFill>
                      <a:srgbClr val="0070C0"/>
                    </a:solidFill>
                  </a:rPr>
                  <a:t>300mm</a:t>
                </a:r>
              </a:p>
              <a:p>
                <a:pPr algn="ctr"/>
                <a:r>
                  <a:rPr lang="en-US" dirty="0">
                    <a:solidFill>
                      <a:srgbClr val="0070C0"/>
                    </a:solidFill>
                  </a:rPr>
                  <a:t>12.7 </a:t>
                </a:r>
                <a:r>
                  <a:rPr lang="zh-CN" altLang="en-US" dirty="0">
                    <a:solidFill>
                      <a:srgbClr val="0070C0"/>
                    </a:solidFill>
                  </a:rPr>
                  <a:t>百万片</a:t>
                </a:r>
                <a:r>
                  <a:rPr lang="en-US" altLang="zh-CN" dirty="0">
                    <a:solidFill>
                      <a:srgbClr val="0070C0"/>
                    </a:solidFill>
                  </a:rPr>
                  <a:t>/</a:t>
                </a:r>
                <a:r>
                  <a:rPr lang="zh-CN" altLang="en-US" dirty="0">
                    <a:solidFill>
                      <a:srgbClr val="0070C0"/>
                    </a:solidFill>
                  </a:rPr>
                  <a:t>月</a:t>
                </a:r>
                <a:endParaRPr lang="en-US" dirty="0">
                  <a:solidFill>
                    <a:srgbClr val="0070C0"/>
                  </a:solidFill>
                </a:endParaRPr>
              </a:p>
            </p:txBody>
          </p:sp>
          <p:sp>
            <p:nvSpPr>
              <p:cNvPr id="9" name="TextBox 8">
                <a:extLst>
                  <a:ext uri="{FF2B5EF4-FFF2-40B4-BE49-F238E27FC236}">
                    <a16:creationId xmlns:a16="http://schemas.microsoft.com/office/drawing/2014/main" id="{0680FA67-0D78-0144-8DD1-42DEE0E2E4F9}"/>
                  </a:ext>
                </a:extLst>
              </p:cNvPr>
              <p:cNvSpPr txBox="1"/>
              <p:nvPr/>
            </p:nvSpPr>
            <p:spPr>
              <a:xfrm>
                <a:off x="2411760" y="1384488"/>
                <a:ext cx="1489510" cy="646331"/>
              </a:xfrm>
              <a:prstGeom prst="rect">
                <a:avLst/>
              </a:prstGeom>
              <a:noFill/>
            </p:spPr>
            <p:txBody>
              <a:bodyPr wrap="none" rtlCol="0">
                <a:spAutoFit/>
              </a:bodyPr>
              <a:lstStyle/>
              <a:p>
                <a:pPr algn="ctr"/>
                <a:r>
                  <a:rPr lang="en-US" altLang="zh-CN" dirty="0">
                    <a:solidFill>
                      <a:srgbClr val="C00000"/>
                    </a:solidFill>
                  </a:rPr>
                  <a:t>200mm</a:t>
                </a:r>
              </a:p>
              <a:p>
                <a:pPr algn="ctr"/>
                <a:r>
                  <a:rPr lang="en-US" altLang="zh-CN" dirty="0">
                    <a:solidFill>
                      <a:srgbClr val="C00000"/>
                    </a:solidFill>
                  </a:rPr>
                  <a:t>5.2</a:t>
                </a:r>
                <a:r>
                  <a:rPr lang="zh-CN" altLang="en-US" dirty="0">
                    <a:solidFill>
                      <a:srgbClr val="C00000"/>
                    </a:solidFill>
                  </a:rPr>
                  <a:t>百万片</a:t>
                </a:r>
                <a:r>
                  <a:rPr lang="en-US" altLang="zh-CN" dirty="0">
                    <a:solidFill>
                      <a:srgbClr val="C00000"/>
                    </a:solidFill>
                  </a:rPr>
                  <a:t>/</a:t>
                </a:r>
                <a:r>
                  <a:rPr lang="zh-CN" altLang="en-US" dirty="0">
                    <a:solidFill>
                      <a:srgbClr val="C00000"/>
                    </a:solidFill>
                  </a:rPr>
                  <a:t>月</a:t>
                </a:r>
                <a:endParaRPr lang="en-US" dirty="0">
                  <a:solidFill>
                    <a:srgbClr val="C00000"/>
                  </a:solidFill>
                </a:endParaRPr>
              </a:p>
            </p:txBody>
          </p:sp>
        </p:grpSp>
        <p:sp>
          <p:nvSpPr>
            <p:cNvPr id="25" name="矩形 2">
              <a:hlinkClick r:id="" action="ppaction://hlinkshowjump?jump=firstslide"/>
            </p:cNvPr>
            <p:cNvSpPr>
              <a:spLocks noChangeArrowheads="1"/>
            </p:cNvSpPr>
            <p:nvPr/>
          </p:nvSpPr>
          <p:spPr bwMode="auto">
            <a:xfrm>
              <a:off x="2195736" y="330205"/>
              <a:ext cx="6480720" cy="830997"/>
            </a:xfrm>
            <a:prstGeom prst="rect">
              <a:avLst/>
            </a:prstGeom>
            <a:noFill/>
            <a:ln w="9525">
              <a:noFill/>
              <a:miter lim="800000"/>
              <a:headEnd/>
              <a:tailEnd/>
            </a:ln>
          </p:spPr>
          <p:txBody>
            <a:bodyPr wrap="square">
              <a:spAutoFit/>
            </a:bodyPr>
            <a:lstStyle/>
            <a:p>
              <a:pPr marL="0" lvl="2">
                <a:spcBef>
                  <a:spcPts val="600"/>
                </a:spcBef>
              </a:pPr>
              <a:r>
                <a:rPr lang="zh-CN" altLang="en-US" sz="1600" dirty="0">
                  <a:latin typeface="+mn-ea"/>
                  <a:cs typeface="Arial" charset="0"/>
                </a:rPr>
                <a:t>   </a:t>
              </a:r>
              <a:r>
                <a:rPr lang="en-US" altLang="zh-CN" sz="1600" b="1" dirty="0">
                  <a:latin typeface="+mn-ea"/>
                  <a:cs typeface="Arial" charset="0"/>
                </a:rPr>
                <a:t>0.11</a:t>
              </a:r>
              <a:r>
                <a:rPr lang="zh-CN" altLang="en-US" sz="1600" b="1" dirty="0">
                  <a:latin typeface="+mn-ea"/>
                  <a:cs typeface="Arial" charset="0"/>
                </a:rPr>
                <a:t>～</a:t>
              </a:r>
              <a:r>
                <a:rPr lang="en-US" altLang="zh-CN" sz="1600" b="1" dirty="0">
                  <a:latin typeface="+mn-ea"/>
                  <a:cs typeface="Arial" charset="0"/>
                </a:rPr>
                <a:t>0.18</a:t>
              </a:r>
              <a:r>
                <a:rPr lang="zh-CN" altLang="en-US" sz="1600" b="1" dirty="0">
                  <a:latin typeface="+mn-ea"/>
                  <a:cs typeface="Arial" charset="0"/>
                </a:rPr>
                <a:t>微米集成电路产品主要在</a:t>
              </a:r>
              <a:r>
                <a:rPr lang="en-US" altLang="zh-CN" sz="1600" b="1" dirty="0">
                  <a:latin typeface="+mn-ea"/>
                  <a:cs typeface="Arial" charset="0"/>
                </a:rPr>
                <a:t>200mm</a:t>
              </a:r>
              <a:r>
                <a:rPr lang="zh-CN" altLang="en-US" sz="1600" b="1" dirty="0">
                  <a:latin typeface="+mn-ea"/>
                  <a:cs typeface="Arial" charset="0"/>
                </a:rPr>
                <a:t>集成电路生产企业进行且应用广泛，因此发生在</a:t>
              </a:r>
              <a:r>
                <a:rPr lang="en-US" altLang="zh-CN" sz="1600" b="1" dirty="0">
                  <a:latin typeface="+mn-ea"/>
                  <a:cs typeface="Arial" charset="0"/>
                </a:rPr>
                <a:t>0.11</a:t>
              </a:r>
              <a:r>
                <a:rPr lang="zh-CN" altLang="en-US" sz="1600" b="1" dirty="0">
                  <a:latin typeface="+mn-ea"/>
                  <a:cs typeface="Arial" charset="0"/>
                </a:rPr>
                <a:t>～</a:t>
              </a:r>
              <a:r>
                <a:rPr lang="en-US" altLang="zh-CN" sz="1600" b="1" dirty="0">
                  <a:latin typeface="+mn-ea"/>
                  <a:cs typeface="Arial" charset="0"/>
                </a:rPr>
                <a:t>0.18</a:t>
              </a:r>
              <a:r>
                <a:rPr lang="zh-CN" altLang="en-US" sz="1600" b="1" dirty="0">
                  <a:latin typeface="+mn-ea"/>
                  <a:cs typeface="Arial" charset="0"/>
                </a:rPr>
                <a:t>微米生产中的问题对</a:t>
              </a:r>
              <a:r>
                <a:rPr lang="en-US" altLang="zh-CN" sz="1600" b="1" dirty="0">
                  <a:latin typeface="+mn-ea"/>
                  <a:cs typeface="Arial" charset="0"/>
                </a:rPr>
                <a:t>200mm </a:t>
              </a:r>
              <a:r>
                <a:rPr lang="zh-CN" altLang="en-US" sz="1600" b="1" dirty="0">
                  <a:latin typeface="+mn-ea"/>
                  <a:cs typeface="Arial" charset="0"/>
                </a:rPr>
                <a:t>晶圆制造企业影响较大，下图为</a:t>
              </a:r>
              <a:r>
                <a:rPr lang="en-US" altLang="zh-CN" sz="1600" b="1" dirty="0">
                  <a:latin typeface="+mn-ea"/>
                  <a:cs typeface="Arial" charset="0"/>
                </a:rPr>
                <a:t>2017</a:t>
              </a:r>
              <a:r>
                <a:rPr lang="zh-CN" altLang="en-US" sz="1600" b="1" dirty="0">
                  <a:latin typeface="+mn-ea"/>
                  <a:cs typeface="Arial" charset="0"/>
                </a:rPr>
                <a:t>年全球晶圆产出对比。</a:t>
              </a:r>
              <a:endParaRPr lang="en-US" altLang="zh-CN" sz="1600" dirty="0">
                <a:latin typeface="+mn-ea"/>
                <a:cs typeface="Arial" charset="0"/>
              </a:endParaRPr>
            </a:p>
          </p:txBody>
        </p:sp>
      </p:grpSp>
    </p:spTree>
    <p:extLst>
      <p:ext uri="{BB962C8B-B14F-4D97-AF65-F5344CB8AC3E}">
        <p14:creationId xmlns:p14="http://schemas.microsoft.com/office/powerpoint/2010/main" val="33747698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243" y="1347614"/>
            <a:ext cx="2016224" cy="2016224"/>
            <a:chOff x="755576" y="1131590"/>
            <a:chExt cx="2016224" cy="2016224"/>
          </a:xfrm>
        </p:grpSpPr>
        <p:sp>
          <p:nvSpPr>
            <p:cNvPr id="2" name="五边形 1"/>
            <p:cNvSpPr/>
            <p:nvPr/>
          </p:nvSpPr>
          <p:spPr>
            <a:xfrm>
              <a:off x="755576" y="1131590"/>
              <a:ext cx="2016224" cy="2016224"/>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2"/>
            <p:cNvSpPr txBox="1"/>
            <p:nvPr/>
          </p:nvSpPr>
          <p:spPr>
            <a:xfrm>
              <a:off x="827584" y="1491630"/>
              <a:ext cx="1464038" cy="1200329"/>
            </a:xfrm>
            <a:prstGeom prst="rect">
              <a:avLst/>
            </a:prstGeom>
            <a:noFill/>
          </p:spPr>
          <p:txBody>
            <a:bodyPr wrap="square" rtlCol="0">
              <a:spAutoFit/>
            </a:bodyPr>
            <a:lstStyle/>
            <a:p>
              <a:r>
                <a:rPr kumimoji="1" lang="zh-CN" altLang="en-US" sz="3600" b="1" dirty="0">
                  <a:solidFill>
                    <a:schemeClr val="bg1"/>
                  </a:solidFill>
                  <a:latin typeface="宋体" panose="02010600030101010101" pitchFamily="2" charset="-122"/>
                  <a:ea typeface="宋体" panose="02010600030101010101" pitchFamily="2" charset="-122"/>
                </a:rPr>
                <a:t>选</a:t>
              </a:r>
              <a:r>
                <a:rPr kumimoji="1" lang="en-US" altLang="zh-CN" b="1" dirty="0">
                  <a:solidFill>
                    <a:schemeClr val="bg1"/>
                  </a:solidFill>
                  <a:latin typeface="宋体" panose="02010600030101010101" pitchFamily="2" charset="-122"/>
                  <a:ea typeface="宋体" panose="02010600030101010101" pitchFamily="2" charset="-122"/>
                </a:rPr>
                <a:t> </a:t>
              </a:r>
              <a:r>
                <a:rPr kumimoji="1" lang="zh-CN" altLang="en-US" sz="3600" b="1" dirty="0">
                  <a:solidFill>
                    <a:schemeClr val="bg1"/>
                  </a:solidFill>
                  <a:latin typeface="宋体" panose="02010600030101010101" pitchFamily="2" charset="-122"/>
                  <a:ea typeface="宋体" panose="02010600030101010101" pitchFamily="2" charset="-122"/>
                </a:rPr>
                <a:t>题意</a:t>
              </a:r>
              <a:r>
                <a:rPr kumimoji="1" lang="zh-CN" altLang="en-US" b="1" dirty="0">
                  <a:solidFill>
                    <a:schemeClr val="bg1"/>
                  </a:solidFill>
                  <a:latin typeface="宋体" panose="02010600030101010101" pitchFamily="2" charset="-122"/>
                  <a:ea typeface="宋体" panose="02010600030101010101" pitchFamily="2" charset="-122"/>
                </a:rPr>
                <a:t> </a:t>
              </a:r>
              <a:r>
                <a:rPr kumimoji="1" lang="zh-CN" altLang="en-US" sz="3600" b="1" dirty="0">
                  <a:solidFill>
                    <a:schemeClr val="bg1"/>
                  </a:solidFill>
                  <a:latin typeface="宋体" panose="02010600030101010101" pitchFamily="2" charset="-122"/>
                  <a:ea typeface="宋体" panose="02010600030101010101" pitchFamily="2" charset="-122"/>
                </a:rPr>
                <a:t>义</a:t>
              </a:r>
              <a:endParaRPr kumimoji="1" lang="ja-JP" altLang="en-US" sz="3600" b="1" dirty="0">
                <a:solidFill>
                  <a:schemeClr val="bg1"/>
                </a:solidFill>
                <a:latin typeface="宋体" panose="02010600030101010101" pitchFamily="2" charset="-122"/>
                <a:ea typeface="宋体" panose="02010600030101010101" pitchFamily="2" charset="-122"/>
              </a:endParaRPr>
            </a:p>
          </p:txBody>
        </p:sp>
      </p:grpSp>
      <p:sp>
        <p:nvSpPr>
          <p:cNvPr id="25" name="矩形 2"/>
          <p:cNvSpPr>
            <a:spLocks noChangeArrowheads="1"/>
          </p:cNvSpPr>
          <p:nvPr/>
        </p:nvSpPr>
        <p:spPr bwMode="auto">
          <a:xfrm>
            <a:off x="2195736" y="330205"/>
            <a:ext cx="6480720" cy="584775"/>
          </a:xfrm>
          <a:prstGeom prst="rect">
            <a:avLst/>
          </a:prstGeom>
          <a:noFill/>
          <a:ln w="9525">
            <a:noFill/>
            <a:miter lim="800000"/>
            <a:headEnd/>
            <a:tailEnd/>
          </a:ln>
        </p:spPr>
        <p:txBody>
          <a:bodyPr wrap="square">
            <a:spAutoFit/>
          </a:bodyPr>
          <a:lstStyle/>
          <a:p>
            <a:pPr marL="0" lvl="2">
              <a:spcBef>
                <a:spcPts val="600"/>
              </a:spcBef>
            </a:pPr>
            <a:r>
              <a:rPr lang="zh-CN" altLang="en-US" sz="1600" dirty="0">
                <a:latin typeface="+mn-ea"/>
                <a:cs typeface="Arial" charset="0"/>
              </a:rPr>
              <a:t>   </a:t>
            </a:r>
            <a:r>
              <a:rPr lang="en-US" altLang="zh-CN" sz="1600" b="1" dirty="0">
                <a:solidFill>
                  <a:schemeClr val="accent6">
                    <a:lumMod val="75000"/>
                  </a:schemeClr>
                </a:solidFill>
                <a:latin typeface="+mn-ea"/>
                <a:cs typeface="Arial" charset="0"/>
              </a:rPr>
              <a:t>0.11</a:t>
            </a:r>
            <a:r>
              <a:rPr lang="zh-CN" altLang="en-US" sz="1600" b="1" dirty="0">
                <a:solidFill>
                  <a:schemeClr val="accent6">
                    <a:lumMod val="75000"/>
                  </a:schemeClr>
                </a:solidFill>
                <a:latin typeface="+mn-ea"/>
                <a:cs typeface="Arial" charset="0"/>
              </a:rPr>
              <a:t>～</a:t>
            </a:r>
            <a:r>
              <a:rPr lang="en-US" altLang="zh-CN" sz="1600" b="1" dirty="0">
                <a:solidFill>
                  <a:schemeClr val="accent6">
                    <a:lumMod val="75000"/>
                  </a:schemeClr>
                </a:solidFill>
                <a:latin typeface="+mn-ea"/>
                <a:cs typeface="Arial" charset="0"/>
              </a:rPr>
              <a:t>0.18</a:t>
            </a:r>
            <a:r>
              <a:rPr lang="zh-CN" altLang="en-US" sz="1600" b="1" dirty="0">
                <a:solidFill>
                  <a:schemeClr val="accent6">
                    <a:lumMod val="75000"/>
                  </a:schemeClr>
                </a:solidFill>
                <a:latin typeface="+mn-ea"/>
                <a:cs typeface="Arial" charset="0"/>
              </a:rPr>
              <a:t>微米集成电路制造中面临着一个共同的问题：介电层气泡缺陷。</a:t>
            </a:r>
            <a:endParaRPr lang="en-US" altLang="zh-CN" sz="2800" b="1" dirty="0">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8" name="Picture 7">
            <a:extLst>
              <a:ext uri="{FF2B5EF4-FFF2-40B4-BE49-F238E27FC236}">
                <a16:creationId xmlns:a16="http://schemas.microsoft.com/office/drawing/2014/main" id="{72AB6B3B-6582-6646-BEDC-8AB0205BDC17}"/>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411760" y="1203598"/>
            <a:ext cx="5688632" cy="3312368"/>
          </a:xfrm>
          <a:prstGeom prst="rect">
            <a:avLst/>
          </a:prstGeom>
          <a:noFill/>
          <a:ln>
            <a:noFill/>
          </a:ln>
        </p:spPr>
      </p:pic>
    </p:spTree>
    <p:extLst>
      <p:ext uri="{BB962C8B-B14F-4D97-AF65-F5344CB8AC3E}">
        <p14:creationId xmlns:p14="http://schemas.microsoft.com/office/powerpoint/2010/main" val="24643157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243" y="1347614"/>
            <a:ext cx="2016224" cy="2016224"/>
            <a:chOff x="755576" y="1131590"/>
            <a:chExt cx="2016224" cy="2016224"/>
          </a:xfrm>
        </p:grpSpPr>
        <p:sp>
          <p:nvSpPr>
            <p:cNvPr id="2" name="五边形 1"/>
            <p:cNvSpPr/>
            <p:nvPr/>
          </p:nvSpPr>
          <p:spPr>
            <a:xfrm>
              <a:off x="755576" y="1131590"/>
              <a:ext cx="2016224" cy="2016224"/>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2"/>
            <p:cNvSpPr txBox="1"/>
            <p:nvPr/>
          </p:nvSpPr>
          <p:spPr>
            <a:xfrm>
              <a:off x="827584" y="1491630"/>
              <a:ext cx="1464038" cy="1200329"/>
            </a:xfrm>
            <a:prstGeom prst="rect">
              <a:avLst/>
            </a:prstGeom>
            <a:noFill/>
          </p:spPr>
          <p:txBody>
            <a:bodyPr wrap="square" rtlCol="0">
              <a:spAutoFit/>
            </a:bodyPr>
            <a:lstStyle/>
            <a:p>
              <a:r>
                <a:rPr kumimoji="1" lang="zh-CN" altLang="en-US" sz="3600" b="1" dirty="0">
                  <a:solidFill>
                    <a:schemeClr val="bg1"/>
                  </a:solidFill>
                  <a:latin typeface="宋体" panose="02010600030101010101" pitchFamily="2" charset="-122"/>
                  <a:ea typeface="宋体" panose="02010600030101010101" pitchFamily="2" charset="-122"/>
                </a:rPr>
                <a:t>研</a:t>
              </a:r>
              <a:r>
                <a:rPr kumimoji="1" lang="en-US" altLang="zh-CN" b="1" dirty="0">
                  <a:solidFill>
                    <a:schemeClr val="bg1"/>
                  </a:solidFill>
                  <a:latin typeface="宋体" panose="02010600030101010101" pitchFamily="2" charset="-122"/>
                  <a:ea typeface="宋体" panose="02010600030101010101" pitchFamily="2" charset="-122"/>
                </a:rPr>
                <a:t> </a:t>
              </a:r>
              <a:r>
                <a:rPr kumimoji="1" lang="zh-CN" altLang="en-US" sz="3600" b="1" dirty="0">
                  <a:solidFill>
                    <a:schemeClr val="bg1"/>
                  </a:solidFill>
                  <a:latin typeface="宋体" panose="02010600030101010101" pitchFamily="2" charset="-122"/>
                  <a:ea typeface="宋体" panose="02010600030101010101" pitchFamily="2" charset="-122"/>
                </a:rPr>
                <a:t>究目</a:t>
              </a:r>
              <a:r>
                <a:rPr kumimoji="1" lang="zh-CN" altLang="en-US" b="1" dirty="0">
                  <a:solidFill>
                    <a:schemeClr val="bg1"/>
                  </a:solidFill>
                  <a:latin typeface="宋体" panose="02010600030101010101" pitchFamily="2" charset="-122"/>
                  <a:ea typeface="宋体" panose="02010600030101010101" pitchFamily="2" charset="-122"/>
                </a:rPr>
                <a:t> </a:t>
              </a:r>
              <a:r>
                <a:rPr kumimoji="1" lang="zh-CN" altLang="en-US" sz="3600" b="1" dirty="0">
                  <a:solidFill>
                    <a:schemeClr val="bg1"/>
                  </a:solidFill>
                  <a:latin typeface="宋体" panose="02010600030101010101" pitchFamily="2" charset="-122"/>
                  <a:ea typeface="宋体" panose="02010600030101010101" pitchFamily="2" charset="-122"/>
                </a:rPr>
                <a:t>的</a:t>
              </a:r>
              <a:endParaRPr kumimoji="1" lang="ja-JP" altLang="en-US" sz="3600" b="1" dirty="0">
                <a:solidFill>
                  <a:schemeClr val="bg1"/>
                </a:solidFill>
                <a:latin typeface="宋体" panose="02010600030101010101" pitchFamily="2" charset="-122"/>
                <a:ea typeface="宋体" panose="02010600030101010101" pitchFamily="2" charset="-122"/>
              </a:endParaRPr>
            </a:p>
          </p:txBody>
        </p:sp>
      </p:grpSp>
      <p:sp>
        <p:nvSpPr>
          <p:cNvPr id="5" name="矩形 4"/>
          <p:cNvSpPr/>
          <p:nvPr/>
        </p:nvSpPr>
        <p:spPr>
          <a:xfrm>
            <a:off x="2411760" y="656818"/>
            <a:ext cx="5976664" cy="815608"/>
          </a:xfrm>
          <a:prstGeom prst="rect">
            <a:avLst/>
          </a:prstGeom>
        </p:spPr>
        <p:txBody>
          <a:bodyPr wrap="square">
            <a:spAutoFit/>
          </a:bodyPr>
          <a:lstStyle/>
          <a:p>
            <a:pPr marL="0" lvl="2">
              <a:spcBef>
                <a:spcPts val="600"/>
              </a:spcBef>
            </a:pPr>
            <a:r>
              <a:rPr lang="zh-CN" altLang="en-US" sz="1400" b="1" dirty="0">
                <a:latin typeface="Arial" charset="0"/>
                <a:ea typeface="微软雅黑" pitchFamily="34" charset="-122"/>
                <a:cs typeface="Arial" charset="0"/>
              </a:rPr>
              <a:t>研究</a:t>
            </a:r>
            <a:r>
              <a:rPr lang="en-US" altLang="zh-CN" sz="1400" b="1" dirty="0">
                <a:latin typeface="Arial" charset="0"/>
                <a:ea typeface="微软雅黑" pitchFamily="34" charset="-122"/>
                <a:cs typeface="Arial" charset="0"/>
              </a:rPr>
              <a:t>0.11~0.18</a:t>
            </a:r>
            <a:r>
              <a:rPr lang="zh-CN" altLang="en-US" sz="1400" b="1" dirty="0">
                <a:latin typeface="Arial" charset="0"/>
                <a:ea typeface="微软雅黑" pitchFamily="34" charset="-122"/>
                <a:cs typeface="Arial" charset="0"/>
              </a:rPr>
              <a:t>微米集成电路制造中介电层气泡缺陷的产生机制并寻找相应的解决方案。</a:t>
            </a:r>
            <a:endParaRPr lang="en-US" altLang="zh-CN" sz="1400" b="1" dirty="0">
              <a:latin typeface="Arial" charset="0"/>
              <a:ea typeface="微软雅黑" pitchFamily="34" charset="-122"/>
              <a:cs typeface="Arial" charset="0"/>
            </a:endParaRPr>
          </a:p>
          <a:p>
            <a:pPr marL="0" lvl="2">
              <a:spcBef>
                <a:spcPts val="600"/>
              </a:spcBef>
            </a:pPr>
            <a:r>
              <a:rPr lang="zh-CN" altLang="en-US" sz="1400" b="1" dirty="0">
                <a:latin typeface="Arial" charset="0"/>
                <a:ea typeface="微软雅黑" pitchFamily="34" charset="-122"/>
                <a:cs typeface="Arial" charset="0"/>
              </a:rPr>
              <a:t>方案应用范围：</a:t>
            </a:r>
            <a:r>
              <a:rPr lang="en-US" altLang="zh-CN" sz="1400" b="1" dirty="0">
                <a:latin typeface="Arial" charset="0"/>
                <a:ea typeface="微软雅黑" pitchFamily="34" charset="-122"/>
                <a:cs typeface="Arial" charset="0"/>
              </a:rPr>
              <a:t>0.11</a:t>
            </a:r>
            <a:r>
              <a:rPr lang="zh-CN" altLang="en-US" sz="1400" b="1" dirty="0">
                <a:latin typeface="Arial" charset="0"/>
                <a:ea typeface="微软雅黑" pitchFamily="34" charset="-122"/>
                <a:cs typeface="Arial" charset="0"/>
              </a:rPr>
              <a:t>～</a:t>
            </a:r>
            <a:r>
              <a:rPr lang="en-US" altLang="zh-CN" sz="1400" b="1" dirty="0">
                <a:latin typeface="Arial" charset="0"/>
                <a:ea typeface="微软雅黑" pitchFamily="34" charset="-122"/>
                <a:cs typeface="Arial" charset="0"/>
              </a:rPr>
              <a:t>0.18</a:t>
            </a:r>
            <a:r>
              <a:rPr lang="zh-CN" altLang="en-US" sz="1400" b="1" dirty="0">
                <a:latin typeface="Arial" charset="0"/>
                <a:ea typeface="微软雅黑" pitchFamily="34" charset="-122"/>
                <a:cs typeface="Arial" charset="0"/>
              </a:rPr>
              <a:t>微米集成电路制造。</a:t>
            </a:r>
            <a:endParaRPr lang="zh-CN" altLang="ja-JP" sz="1400" b="1" dirty="0">
              <a:latin typeface="Arial" charset="0"/>
              <a:ea typeface="微软雅黑" pitchFamily="34" charset="-122"/>
              <a:cs typeface="Arial" charset="0"/>
            </a:endParaRPr>
          </a:p>
        </p:txBody>
      </p:sp>
      <p:sp>
        <p:nvSpPr>
          <p:cNvPr id="8" name="TextBox 3"/>
          <p:cNvSpPr txBox="1"/>
          <p:nvPr/>
        </p:nvSpPr>
        <p:spPr>
          <a:xfrm>
            <a:off x="2339752" y="1851670"/>
            <a:ext cx="6408712" cy="1508105"/>
          </a:xfrm>
          <a:prstGeom prst="rect">
            <a:avLst/>
          </a:prstGeom>
          <a:noFill/>
        </p:spPr>
        <p:txBody>
          <a:bodyPr wrap="square" rtlCol="0">
            <a:spAutoFit/>
          </a:bodyPr>
          <a:lstStyle/>
          <a:p>
            <a:r>
              <a:rPr lang="zh-CN" altLang="en-US" sz="2000" b="1" dirty="0">
                <a:solidFill>
                  <a:srgbClr val="0070C0"/>
                </a:solidFill>
                <a:latin typeface="微软雅黑" panose="020B0503020204020204" pitchFamily="34" charset="-122"/>
                <a:ea typeface="微软雅黑" panose="020B0503020204020204" pitchFamily="34" charset="-122"/>
              </a:rPr>
              <a:t>研究目标</a:t>
            </a:r>
            <a:r>
              <a:rPr lang="zh-CN" altLang="ja-JP" sz="2000" b="1" dirty="0">
                <a:solidFill>
                  <a:srgbClr val="0070C0"/>
                </a:solidFill>
                <a:latin typeface="微软雅黑" panose="020B0503020204020204" pitchFamily="34" charset="-122"/>
                <a:ea typeface="微软雅黑" panose="020B0503020204020204" pitchFamily="34" charset="-122"/>
              </a:rPr>
              <a:t>：</a:t>
            </a:r>
            <a:endParaRPr lang="en-US" altLang="ja-JP" sz="2000" b="1" dirty="0">
              <a:solidFill>
                <a:srgbClr val="0070C0"/>
              </a:solidFill>
              <a:latin typeface="微软雅黑" panose="020B0503020204020204" pitchFamily="34" charset="-122"/>
              <a:ea typeface="微软雅黑" panose="020B0503020204020204" pitchFamily="34" charset="-122"/>
            </a:endParaRPr>
          </a:p>
          <a:p>
            <a:r>
              <a:rPr lang="en-US" altLang="ja-JP" b="1" dirty="0"/>
              <a:t>1</a:t>
            </a:r>
            <a:r>
              <a:rPr lang="zh-CN" altLang="en-US" b="1" dirty="0"/>
              <a:t>）介电层气泡缺陷的具体呈现形式；</a:t>
            </a:r>
            <a:endParaRPr lang="en-US" altLang="zh-CN" b="1" dirty="0"/>
          </a:p>
          <a:p>
            <a:r>
              <a:rPr lang="en-US" altLang="zh-CN" b="1" dirty="0"/>
              <a:t>2</a:t>
            </a:r>
            <a:r>
              <a:rPr lang="zh-CN" altLang="en-US" b="1" dirty="0"/>
              <a:t>）影响因素</a:t>
            </a:r>
            <a:r>
              <a:rPr lang="zh-CN" altLang="ja-JP" b="1" dirty="0"/>
              <a:t>；</a:t>
            </a:r>
            <a:endParaRPr lang="en-US" altLang="zh-CN" b="1" dirty="0"/>
          </a:p>
          <a:p>
            <a:r>
              <a:rPr lang="en-US" altLang="zh-CN" b="1" dirty="0"/>
              <a:t>3</a:t>
            </a:r>
            <a:r>
              <a:rPr lang="zh-CN" altLang="en-US" b="1" dirty="0"/>
              <a:t>）具体实效模型</a:t>
            </a:r>
            <a:r>
              <a:rPr lang="zh-CN" altLang="ja-JP" b="1" dirty="0"/>
              <a:t>；</a:t>
            </a:r>
            <a:endParaRPr lang="en-US" altLang="zh-CN" b="1" dirty="0"/>
          </a:p>
          <a:p>
            <a:r>
              <a:rPr lang="en-US" altLang="zh-CN" b="1" dirty="0"/>
              <a:t>4</a:t>
            </a:r>
            <a:r>
              <a:rPr lang="zh-CN" altLang="en-US" b="1" dirty="0"/>
              <a:t>）寻找经过验证且易于大规模应用的解决方案</a:t>
            </a:r>
            <a:r>
              <a:rPr lang="zh-CN" altLang="ja-JP" b="1" dirty="0"/>
              <a:t>；</a:t>
            </a:r>
            <a:endParaRPr lang="en-US" altLang="zh-CN" b="1" dirty="0"/>
          </a:p>
        </p:txBody>
      </p:sp>
    </p:spTree>
    <p:extLst>
      <p:ext uri="{BB962C8B-B14F-4D97-AF65-F5344CB8AC3E}">
        <p14:creationId xmlns:p14="http://schemas.microsoft.com/office/powerpoint/2010/main" val="2841600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nodeType="clickEffect">
                                  <p:stCondLst>
                                    <p:cond delay="0"/>
                                  </p:stCondLst>
                                  <p:iterate type="lt">
                                    <p:tmAbs val="25"/>
                                  </p:iterate>
                                  <p:childTnLst>
                                    <p:set>
                                      <p:cBhvr override="childStyle">
                                        <p:cTn id="6" dur="indefinite"/>
                                        <p:tgtEl>
                                          <p:spTgt spid="5"/>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20538"/>
            <a:ext cx="1656184" cy="5164138"/>
          </a:xfrm>
          <a:prstGeom prst="rect">
            <a:avLst/>
          </a:prstGeom>
          <a:solidFill>
            <a:schemeClr val="tx2">
              <a:lumMod val="60000"/>
              <a:lumOff val="40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18" name="矩形 2"/>
          <p:cNvSpPr>
            <a:spLocks noChangeArrowheads="1"/>
          </p:cNvSpPr>
          <p:nvPr/>
        </p:nvSpPr>
        <p:spPr bwMode="auto">
          <a:xfrm>
            <a:off x="1989246" y="230414"/>
            <a:ext cx="6480720" cy="4201150"/>
          </a:xfrm>
          <a:prstGeom prst="rect">
            <a:avLst/>
          </a:prstGeom>
          <a:noFill/>
          <a:ln w="9525">
            <a:noFill/>
            <a:miter lim="800000"/>
            <a:headEnd/>
            <a:tailEnd/>
          </a:ln>
        </p:spPr>
        <p:txBody>
          <a:bodyPr wrap="square">
            <a:spAutoFit/>
          </a:bodyPr>
          <a:lstStyle/>
          <a:p>
            <a:r>
              <a:rPr lang="en-US" altLang="ja-JP" b="1" dirty="0">
                <a:solidFill>
                  <a:schemeClr val="accent6">
                    <a:lumMod val="75000"/>
                  </a:schemeClr>
                </a:solidFill>
              </a:rPr>
              <a:t>1</a:t>
            </a:r>
            <a:r>
              <a:rPr lang="zh-CN" altLang="ja-JP" b="1" dirty="0">
                <a:solidFill>
                  <a:schemeClr val="accent6">
                    <a:lumMod val="75000"/>
                  </a:schemeClr>
                </a:solidFill>
              </a:rPr>
              <a:t>）</a:t>
            </a:r>
            <a:r>
              <a:rPr lang="zh-CN" altLang="en-US" b="1" dirty="0">
                <a:solidFill>
                  <a:schemeClr val="accent6">
                    <a:lumMod val="75000"/>
                  </a:schemeClr>
                </a:solidFill>
              </a:rPr>
              <a:t>介电层气泡</a:t>
            </a:r>
            <a:endParaRPr lang="en-US" altLang="zh-CN" b="1" dirty="0">
              <a:solidFill>
                <a:schemeClr val="accent6">
                  <a:lumMod val="75000"/>
                </a:schemeClr>
              </a:solidFill>
            </a:endParaRPr>
          </a:p>
          <a:p>
            <a:r>
              <a:rPr lang="zh-CN" altLang="en-US" sz="1500" b="1" dirty="0"/>
              <a:t>产生于集成电路金属导线之间的介电层的气泡缺陷，我们将在集成电路内用来实现金属与金属之间隔离的氧化层称为介电层，也就是常说的</a:t>
            </a:r>
            <a:r>
              <a:rPr lang="en-US" sz="1500" b="1" dirty="0"/>
              <a:t>IMD </a:t>
            </a:r>
          </a:p>
          <a:p>
            <a:endParaRPr lang="en-US" altLang="ja-JP" sz="1500" b="1" dirty="0"/>
          </a:p>
          <a:p>
            <a:r>
              <a:rPr lang="en-US" altLang="ja-JP" b="1" dirty="0">
                <a:solidFill>
                  <a:schemeClr val="accent6">
                    <a:lumMod val="75000"/>
                  </a:schemeClr>
                </a:solidFill>
              </a:rPr>
              <a:t>2</a:t>
            </a:r>
            <a:r>
              <a:rPr lang="zh-CN" altLang="ja-JP" b="1" dirty="0">
                <a:solidFill>
                  <a:schemeClr val="accent6">
                    <a:lumMod val="75000"/>
                  </a:schemeClr>
                </a:solidFill>
              </a:rPr>
              <a:t>）</a:t>
            </a:r>
            <a:r>
              <a:rPr lang="zh-CN" altLang="en-US" b="1" dirty="0">
                <a:solidFill>
                  <a:schemeClr val="accent6">
                    <a:lumMod val="75000"/>
                  </a:schemeClr>
                </a:solidFill>
              </a:rPr>
              <a:t>栅极线宽</a:t>
            </a:r>
            <a:endParaRPr lang="en-US" altLang="zh-CN" b="1" dirty="0">
              <a:solidFill>
                <a:schemeClr val="accent6">
                  <a:lumMod val="75000"/>
                </a:schemeClr>
              </a:solidFill>
            </a:endParaRPr>
          </a:p>
          <a:p>
            <a:r>
              <a:rPr lang="zh-CN" altLang="en-US" sz="1500" b="1" dirty="0"/>
              <a:t>集成电路中关于金属线宽的名称，随着技术的发展，栅极线宽向着更小的体积发展。</a:t>
            </a:r>
            <a:endParaRPr lang="en-US" altLang="zh-CN" sz="1500" b="1" dirty="0"/>
          </a:p>
          <a:p>
            <a:endParaRPr lang="ja-JP" altLang="ja-JP" sz="1500" dirty="0"/>
          </a:p>
          <a:p>
            <a:r>
              <a:rPr lang="en-US" altLang="ja-JP" b="1" dirty="0">
                <a:solidFill>
                  <a:schemeClr val="accent6">
                    <a:lumMod val="75000"/>
                  </a:schemeClr>
                </a:solidFill>
              </a:rPr>
              <a:t>3</a:t>
            </a:r>
            <a:r>
              <a:rPr lang="zh-CN" altLang="ja-JP" b="1" dirty="0">
                <a:solidFill>
                  <a:schemeClr val="accent6">
                    <a:lumMod val="75000"/>
                  </a:schemeClr>
                </a:solidFill>
              </a:rPr>
              <a:t>）</a:t>
            </a:r>
            <a:r>
              <a:rPr lang="zh-CN" altLang="en-US" b="1" dirty="0">
                <a:solidFill>
                  <a:schemeClr val="accent6">
                    <a:lumMod val="75000"/>
                  </a:schemeClr>
                </a:solidFill>
              </a:rPr>
              <a:t>掺氟硅玻璃 </a:t>
            </a:r>
            <a:r>
              <a:rPr lang="en-US" altLang="zh-CN" b="1" dirty="0">
                <a:solidFill>
                  <a:schemeClr val="accent6">
                    <a:lumMod val="75000"/>
                  </a:schemeClr>
                </a:solidFill>
              </a:rPr>
              <a:t>HDP FSG</a:t>
            </a:r>
          </a:p>
          <a:p>
            <a:r>
              <a:rPr lang="en-US" altLang="zh-CN" sz="1500" b="1" dirty="0"/>
              <a:t>0.18</a:t>
            </a:r>
            <a:r>
              <a:rPr lang="zh-CN" altLang="en-US" sz="1500" b="1" dirty="0"/>
              <a:t>微米以及更为先进的微纳米集成电路介电层的主要工艺，其主要特点是填洞能力强，可以有效满足金属与金属之间的隔离需求，同时通过在工艺中加入氟离子，降低 电阻电容延迟 </a:t>
            </a:r>
            <a:r>
              <a:rPr lang="en-US" altLang="zh-CN" sz="1500" b="1" dirty="0"/>
              <a:t>(RC delay), </a:t>
            </a:r>
            <a:r>
              <a:rPr lang="zh-CN" altLang="en-US" sz="1500" b="1" dirty="0"/>
              <a:t>提升集成电路器件功能。</a:t>
            </a:r>
            <a:endParaRPr lang="en-US" altLang="ja-JP" sz="1500" b="1" dirty="0"/>
          </a:p>
          <a:p>
            <a:endParaRPr lang="ja-JP" altLang="ja-JP" sz="1500" dirty="0"/>
          </a:p>
          <a:p>
            <a:r>
              <a:rPr lang="en-US" altLang="ja-JP" b="1" dirty="0">
                <a:solidFill>
                  <a:schemeClr val="accent6">
                    <a:lumMod val="75000"/>
                  </a:schemeClr>
                </a:solidFill>
              </a:rPr>
              <a:t>4</a:t>
            </a:r>
            <a:r>
              <a:rPr lang="zh-CN" altLang="ja-JP" b="1" dirty="0">
                <a:solidFill>
                  <a:schemeClr val="accent6">
                    <a:lumMod val="75000"/>
                  </a:schemeClr>
                </a:solidFill>
              </a:rPr>
              <a:t>）</a:t>
            </a:r>
            <a:r>
              <a:rPr lang="zh-CN" altLang="en-US" b="1" dirty="0">
                <a:solidFill>
                  <a:schemeClr val="accent6">
                    <a:lumMod val="75000"/>
                  </a:schemeClr>
                </a:solidFill>
              </a:rPr>
              <a:t>制造良率</a:t>
            </a:r>
            <a:endParaRPr lang="en-US" altLang="ja-JP" b="1" dirty="0">
              <a:solidFill>
                <a:schemeClr val="accent6">
                  <a:lumMod val="75000"/>
                </a:schemeClr>
              </a:solidFill>
            </a:endParaRPr>
          </a:p>
          <a:p>
            <a:r>
              <a:rPr lang="zh-CN" altLang="en-US" sz="1500" b="1" dirty="0"/>
              <a:t>普遍应用于制造企业的一项指标，计算方式是：产出</a:t>
            </a:r>
            <a:r>
              <a:rPr lang="en-US" altLang="zh-CN" sz="1500" b="1" dirty="0"/>
              <a:t>/</a:t>
            </a:r>
            <a:r>
              <a:rPr lang="zh-CN" altLang="en-US" sz="1500" b="1" dirty="0"/>
              <a:t>投入，常被用来表征制造企业品质管理能力。</a:t>
            </a:r>
            <a:endParaRPr lang="en-US" altLang="zh-CN" sz="1500" b="1" dirty="0"/>
          </a:p>
          <a:p>
            <a:endParaRPr lang="ja-JP" altLang="ja-JP" sz="1500" dirty="0"/>
          </a:p>
        </p:txBody>
      </p:sp>
      <p:sp>
        <p:nvSpPr>
          <p:cNvPr id="3" name="文本框 2"/>
          <p:cNvSpPr txBox="1"/>
          <p:nvPr/>
        </p:nvSpPr>
        <p:spPr>
          <a:xfrm>
            <a:off x="297686" y="265441"/>
            <a:ext cx="984885" cy="4682573"/>
          </a:xfrm>
          <a:prstGeom prst="rect">
            <a:avLst/>
          </a:prstGeom>
          <a:noFill/>
        </p:spPr>
        <p:txBody>
          <a:bodyPr vert="eaVert" wrap="square" rtlCol="0">
            <a:spAutoFit/>
          </a:bodyPr>
          <a:lstStyle/>
          <a:p>
            <a:r>
              <a:rPr lang="zh-CN" altLang="en-US" sz="5200" b="1" dirty="0">
                <a:ln w="12700">
                  <a:solidFill>
                    <a:schemeClr val="tx2">
                      <a:lumMod val="75000"/>
                    </a:schemeClr>
                  </a:solidFill>
                  <a:prstDash val="solid"/>
                </a:ln>
                <a:pattFill prst="plaid">
                  <a:fgClr>
                    <a:srgbClr val="FF0000"/>
                  </a:fgClr>
                  <a:bgClr>
                    <a:schemeClr val="tx2">
                      <a:lumMod val="20000"/>
                      <a:lumOff val="80000"/>
                    </a:schemeClr>
                  </a:bgClr>
                </a:pattFill>
                <a:effectLst>
                  <a:outerShdw dist="38100" dir="2640000" algn="bl" rotWithShape="0">
                    <a:schemeClr val="tx2">
                      <a:lumMod val="75000"/>
                    </a:schemeClr>
                  </a:outerShdw>
                </a:effectLst>
                <a:latin typeface="幼圆" panose="02010509060101010101" pitchFamily="49" charset="-122"/>
                <a:ea typeface="幼圆" panose="02010509060101010101" pitchFamily="49" charset="-122"/>
              </a:rPr>
              <a:t>重点关键词</a:t>
            </a:r>
          </a:p>
        </p:txBody>
      </p:sp>
    </p:spTree>
    <p:extLst>
      <p:ext uri="{BB962C8B-B14F-4D97-AF65-F5344CB8AC3E}">
        <p14:creationId xmlns:p14="http://schemas.microsoft.com/office/powerpoint/2010/main" val="3890819603"/>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randombar(horizontal)">
                                      <p:cBhvr>
                                        <p:cTn id="1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8"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rot="3316126">
            <a:off x="7440247" y="1074782"/>
            <a:ext cx="360040" cy="159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rot="3316126">
            <a:off x="8232334" y="453217"/>
            <a:ext cx="360040" cy="159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7236296" y="1"/>
            <a:ext cx="1584176" cy="1203598"/>
            <a:chOff x="467543" y="0"/>
            <a:chExt cx="1584176" cy="1203598"/>
          </a:xfrm>
        </p:grpSpPr>
        <p:grpSp>
          <p:nvGrpSpPr>
            <p:cNvPr id="5" name="组合 4"/>
            <p:cNvGrpSpPr/>
            <p:nvPr/>
          </p:nvGrpSpPr>
          <p:grpSpPr>
            <a:xfrm>
              <a:off x="467543" y="0"/>
              <a:ext cx="1584176" cy="1203598"/>
              <a:chOff x="467544" y="195486"/>
              <a:chExt cx="1584176" cy="1007698"/>
            </a:xfrm>
          </p:grpSpPr>
          <p:sp>
            <p:nvSpPr>
              <p:cNvPr id="2" name="矩形 1"/>
              <p:cNvSpPr/>
              <p:nvPr/>
            </p:nvSpPr>
            <p:spPr>
              <a:xfrm>
                <a:off x="467544" y="195486"/>
                <a:ext cx="1584176" cy="7655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等腰三角形 3"/>
              <p:cNvSpPr/>
              <p:nvPr/>
            </p:nvSpPr>
            <p:spPr>
              <a:xfrm rot="10800000">
                <a:off x="467544" y="962033"/>
                <a:ext cx="1584176" cy="24115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0" name="组合 9"/>
            <p:cNvGrpSpPr/>
            <p:nvPr/>
          </p:nvGrpSpPr>
          <p:grpSpPr>
            <a:xfrm>
              <a:off x="539552" y="123477"/>
              <a:ext cx="1440160" cy="707886"/>
              <a:chOff x="539552" y="123477"/>
              <a:chExt cx="1440160" cy="707886"/>
            </a:xfrm>
          </p:grpSpPr>
          <p:sp>
            <p:nvSpPr>
              <p:cNvPr id="6" name="TextBox 5"/>
              <p:cNvSpPr txBox="1"/>
              <p:nvPr/>
            </p:nvSpPr>
            <p:spPr>
              <a:xfrm>
                <a:off x="539552" y="123477"/>
                <a:ext cx="1440160" cy="707886"/>
              </a:xfrm>
              <a:prstGeom prst="rect">
                <a:avLst/>
              </a:prstGeom>
              <a:noFill/>
              <a:ln>
                <a:solidFill>
                  <a:schemeClr val="accent1">
                    <a:shade val="50000"/>
                  </a:schemeClr>
                </a:solidFill>
              </a:ln>
            </p:spPr>
            <p:txBody>
              <a:bodyPr wrap="square" rtlCol="0">
                <a:spAutoFit/>
              </a:bodyPr>
              <a:lstStyle/>
              <a:p>
                <a:pPr algn="ctr"/>
                <a:r>
                  <a:rPr kumimoji="1" lang="en-US" altLang="ja-JP" sz="4000" b="1" dirty="0">
                    <a:solidFill>
                      <a:schemeClr val="bg1"/>
                    </a:solidFill>
                    <a:latin typeface="宋体" panose="02010600030101010101" pitchFamily="2" charset="-122"/>
                    <a:ea typeface="宋体" panose="02010600030101010101" pitchFamily="2" charset="-122"/>
                  </a:rPr>
                  <a:t>02</a:t>
                </a:r>
                <a:endParaRPr kumimoji="1" lang="ja-JP" altLang="en-US" sz="4000" b="1" dirty="0">
                  <a:solidFill>
                    <a:schemeClr val="bg1"/>
                  </a:solidFill>
                  <a:latin typeface="宋体" panose="02010600030101010101" pitchFamily="2" charset="-122"/>
                  <a:ea typeface="宋体" panose="02010600030101010101" pitchFamily="2" charset="-122"/>
                </a:endParaRPr>
              </a:p>
            </p:txBody>
          </p:sp>
          <p:cxnSp>
            <p:nvCxnSpPr>
              <p:cNvPr id="8" name="直接连接符 7"/>
              <p:cNvCxnSpPr/>
              <p:nvPr/>
            </p:nvCxnSpPr>
            <p:spPr>
              <a:xfrm>
                <a:off x="683568" y="227290"/>
                <a:ext cx="1152128"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691519" y="771550"/>
                <a:ext cx="1152128"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3" name="组合 12"/>
          <p:cNvGrpSpPr/>
          <p:nvPr/>
        </p:nvGrpSpPr>
        <p:grpSpPr>
          <a:xfrm>
            <a:off x="0" y="2970454"/>
            <a:ext cx="4139952" cy="2173045"/>
            <a:chOff x="0" y="2891586"/>
            <a:chExt cx="3851920" cy="2251914"/>
          </a:xfrm>
        </p:grpSpPr>
        <p:sp>
          <p:nvSpPr>
            <p:cNvPr id="37" name="直角三角形 36"/>
            <p:cNvSpPr/>
            <p:nvPr/>
          </p:nvSpPr>
          <p:spPr>
            <a:xfrm>
              <a:off x="0" y="2891586"/>
              <a:ext cx="2627784" cy="2251914"/>
            </a:xfrm>
            <a:prstGeom prst="rtTriangle">
              <a:avLst/>
            </a:prstGeom>
            <a:solidFill>
              <a:srgbClr val="7099CA">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直角三角形 10"/>
            <p:cNvSpPr/>
            <p:nvPr/>
          </p:nvSpPr>
          <p:spPr>
            <a:xfrm>
              <a:off x="0" y="2904115"/>
              <a:ext cx="1800200" cy="2239385"/>
            </a:xfrm>
            <a:prstGeom prst="rtTriangle">
              <a:avLst/>
            </a:prstGeom>
            <a:solidFill>
              <a:srgbClr val="4F81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直角三角形 37"/>
            <p:cNvSpPr/>
            <p:nvPr/>
          </p:nvSpPr>
          <p:spPr>
            <a:xfrm>
              <a:off x="0" y="2904115"/>
              <a:ext cx="3851920" cy="2239385"/>
            </a:xfrm>
            <a:prstGeom prst="rtTriangle">
              <a:avLst/>
            </a:prstGeom>
            <a:solidFill>
              <a:srgbClr val="7099C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4" name="组合 13"/>
          <p:cNvGrpSpPr/>
          <p:nvPr/>
        </p:nvGrpSpPr>
        <p:grpSpPr>
          <a:xfrm>
            <a:off x="1837721" y="1275606"/>
            <a:ext cx="4966527" cy="1366991"/>
            <a:chOff x="755576" y="1132751"/>
            <a:chExt cx="4966527" cy="1366991"/>
          </a:xfrm>
        </p:grpSpPr>
        <p:grpSp>
          <p:nvGrpSpPr>
            <p:cNvPr id="17" name="组合 16"/>
            <p:cNvGrpSpPr/>
            <p:nvPr/>
          </p:nvGrpSpPr>
          <p:grpSpPr>
            <a:xfrm>
              <a:off x="2123728" y="1132751"/>
              <a:ext cx="2304256" cy="1282789"/>
              <a:chOff x="1920887" y="1744940"/>
              <a:chExt cx="2304256" cy="1282789"/>
            </a:xfrm>
          </p:grpSpPr>
          <p:sp>
            <p:nvSpPr>
              <p:cNvPr id="43" name="TextBox 42"/>
              <p:cNvSpPr txBox="1"/>
              <p:nvPr/>
            </p:nvSpPr>
            <p:spPr>
              <a:xfrm>
                <a:off x="2282952" y="1744940"/>
                <a:ext cx="1500616" cy="430887"/>
              </a:xfrm>
              <a:prstGeom prst="rect">
                <a:avLst/>
              </a:prstGeom>
              <a:noFill/>
              <a:ln>
                <a:solidFill>
                  <a:schemeClr val="accent1">
                    <a:shade val="50000"/>
                  </a:schemeClr>
                </a:solidFill>
              </a:ln>
            </p:spPr>
            <p:txBody>
              <a:bodyPr wrap="square" rtlCol="0">
                <a:spAutoFit/>
              </a:bodyPr>
              <a:lstStyle/>
              <a:p>
                <a:pPr algn="ctr"/>
                <a:r>
                  <a:rPr kumimoji="1" lang="zh-CN" altLang="en-US" sz="2200" dirty="0">
                    <a:solidFill>
                      <a:schemeClr val="tx2">
                        <a:lumMod val="75000"/>
                      </a:schemeClr>
                    </a:solidFill>
                    <a:latin typeface="华文细黑" panose="02010600040101010101" pitchFamily="2" charset="-122"/>
                    <a:ea typeface="华文细黑" panose="02010600040101010101" pitchFamily="2" charset="-122"/>
                  </a:rPr>
                  <a:t>第二部分</a:t>
                </a:r>
                <a:endParaRPr kumimoji="1" lang="ja-JP" altLang="en-US" sz="2200" dirty="0">
                  <a:solidFill>
                    <a:schemeClr val="tx2">
                      <a:lumMod val="75000"/>
                    </a:schemeClr>
                  </a:solidFill>
                  <a:latin typeface="华文细黑" panose="02010600040101010101" pitchFamily="2" charset="-122"/>
                  <a:ea typeface="华文细黑" panose="02010600040101010101" pitchFamily="2" charset="-122"/>
                </a:endParaRPr>
              </a:p>
            </p:txBody>
          </p:sp>
          <p:sp>
            <p:nvSpPr>
              <p:cNvPr id="16" name="TextBox 15"/>
              <p:cNvSpPr txBox="1"/>
              <p:nvPr/>
            </p:nvSpPr>
            <p:spPr>
              <a:xfrm>
                <a:off x="1920887" y="2319843"/>
                <a:ext cx="2304256" cy="707886"/>
              </a:xfrm>
              <a:prstGeom prst="rect">
                <a:avLst/>
              </a:prstGeom>
              <a:noFill/>
            </p:spPr>
            <p:txBody>
              <a:bodyPr wrap="square" rtlCol="0">
                <a:spAutoFit/>
              </a:bodyPr>
              <a:lstStyle/>
              <a:p>
                <a:r>
                  <a:rPr kumimoji="1" lang="zh-CN" altLang="en-US" sz="4000" b="1" dirty="0">
                    <a:solidFill>
                      <a:schemeClr val="tx2">
                        <a:lumMod val="75000"/>
                      </a:schemeClr>
                    </a:solidFill>
                    <a:latin typeface="黑体" panose="02010609060101010101" pitchFamily="49" charset="-122"/>
                    <a:ea typeface="黑体" panose="02010609060101010101" pitchFamily="49" charset="-122"/>
                  </a:rPr>
                  <a:t>论文综述</a:t>
                </a:r>
                <a:endParaRPr kumimoji="1" lang="ja-JP" altLang="en-US" sz="4000" b="1" dirty="0">
                  <a:solidFill>
                    <a:schemeClr val="tx2">
                      <a:lumMod val="75000"/>
                    </a:schemeClr>
                  </a:solidFill>
                  <a:latin typeface="黑体" panose="02010609060101010101" pitchFamily="49" charset="-122"/>
                  <a:ea typeface="黑体" panose="02010609060101010101" pitchFamily="49" charset="-122"/>
                </a:endParaRPr>
              </a:p>
            </p:txBody>
          </p:sp>
        </p:grpSp>
        <p:cxnSp>
          <p:nvCxnSpPr>
            <p:cNvPr id="42" name="直接连接符 41"/>
            <p:cNvCxnSpPr/>
            <p:nvPr/>
          </p:nvCxnSpPr>
          <p:spPr>
            <a:xfrm>
              <a:off x="755576" y="2499742"/>
              <a:ext cx="4966527" cy="0"/>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21" name="图片 20"/>
          <p:cNvPicPr>
            <a:picLocks noChangeAspect="1"/>
          </p:cNvPicPr>
          <p:nvPr/>
        </p:nvPicPr>
        <p:blipFill>
          <a:blip r:embed="rId2"/>
          <a:stretch>
            <a:fillRect/>
          </a:stretch>
        </p:blipFill>
        <p:spPr>
          <a:xfrm>
            <a:off x="8028384" y="4413193"/>
            <a:ext cx="1116034" cy="730307"/>
          </a:xfrm>
          <a:prstGeom prst="rect">
            <a:avLst/>
          </a:prstGeom>
        </p:spPr>
      </p:pic>
    </p:spTree>
    <p:extLst>
      <p:ext uri="{BB962C8B-B14F-4D97-AF65-F5344CB8AC3E}">
        <p14:creationId xmlns:p14="http://schemas.microsoft.com/office/powerpoint/2010/main" val="2201675032"/>
      </p:ext>
    </p:extLst>
  </p:cSld>
  <p:clrMapOvr>
    <a:masterClrMapping/>
  </p:clrMapOvr>
  <p:transition spd="slow" advTm="6120">
    <p:push/>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5421</TotalTime>
  <Words>2376</Words>
  <Application>Microsoft Macintosh PowerPoint</Application>
  <PresentationFormat>On-screen Show (16:9)</PresentationFormat>
  <Paragraphs>152</Paragraphs>
  <Slides>35</Slides>
  <Notes>2</Notes>
  <HiddenSlides>0</HiddenSlides>
  <MMClips>0</MMClips>
  <ScaleCrop>false</ScaleCrop>
  <HeadingPairs>
    <vt:vector size="6" baseType="variant">
      <vt:variant>
        <vt:lpstr>Fonts Used</vt:lpstr>
      </vt:variant>
      <vt:variant>
        <vt:i4>20</vt:i4>
      </vt:variant>
      <vt:variant>
        <vt:lpstr>Theme</vt:lpstr>
      </vt:variant>
      <vt:variant>
        <vt:i4>1</vt:i4>
      </vt:variant>
      <vt:variant>
        <vt:lpstr>Slide Titles</vt:lpstr>
      </vt:variant>
      <vt:variant>
        <vt:i4>35</vt:i4>
      </vt:variant>
    </vt:vector>
  </HeadingPairs>
  <TitlesOfParts>
    <vt:vector size="56" baseType="lpstr">
      <vt:lpstr>等线</vt:lpstr>
      <vt:lpstr>等线 Light</vt:lpstr>
      <vt:lpstr>微软雅黑</vt:lpstr>
      <vt:lpstr>ＭＳ Ｐゴシック</vt:lpstr>
      <vt:lpstr>黑体</vt:lpstr>
      <vt:lpstr>宋体</vt:lpstr>
      <vt:lpstr>宋体</vt:lpstr>
      <vt:lpstr>华文细黑</vt:lpstr>
      <vt:lpstr>华文新魏</vt:lpstr>
      <vt:lpstr>幼圆</vt:lpstr>
      <vt:lpstr>游ゴシック</vt:lpstr>
      <vt:lpstr>游ゴシック Light</vt:lpstr>
      <vt:lpstr>Arial</vt:lpstr>
      <vt:lpstr>Calibri</vt:lpstr>
      <vt:lpstr>Calibri Light</vt:lpstr>
      <vt:lpstr>Impact</vt:lpstr>
      <vt:lpstr>Segoe UI Symbol</vt:lpstr>
      <vt:lpstr>Times New Roman</vt:lpstr>
      <vt:lpstr>Wingdings</vt:lpstr>
      <vt:lpstr>Wingdings 3</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源头验证：F 离子含量控制实验</vt:lpstr>
      <vt:lpstr>防御验证：防御薄膜氧化层主要集中于SRO and HDP PASS.</vt:lpstr>
      <vt:lpstr>防御验证：薄膜氧化层实验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wing</dc:creator>
  <cp:lastModifiedBy>Microsoft Office User</cp:lastModifiedBy>
  <cp:revision>306</cp:revision>
  <cp:lastPrinted>2016-10-14T03:05:38Z</cp:lastPrinted>
  <dcterms:created xsi:type="dcterms:W3CDTF">2015-01-04T09:00:29Z</dcterms:created>
  <dcterms:modified xsi:type="dcterms:W3CDTF">2019-12-12T02:51:33Z</dcterms:modified>
</cp:coreProperties>
</file>