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0" r:id="rId33"/>
    <p:sldId id="288" r:id="rId34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7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8"/>
  </p:normalViewPr>
  <p:slideViewPr>
    <p:cSldViewPr snapToGrid="0" snapToObjects="1">
      <p:cViewPr varScale="1">
        <p:scale>
          <a:sx n="157" d="100"/>
          <a:sy n="157" d="100"/>
        </p:scale>
        <p:origin x="5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Percentage</c:v>
                </c:pt>
              </c:strCache>
            </c:strRef>
          </c:tx>
          <c:spPr>
            <a:solidFill>
              <a:schemeClr val="accent1"/>
            </a:solidFill>
            <a:ln w="19050" cap="flat">
              <a:solidFill>
                <a:srgbClr val="FFFFFF"/>
              </a:solidFill>
              <a:prstDash val="solid"/>
              <a:round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E400-7E4B-9D62-D6077C969D3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 cap="flat">
                <a:solidFill>
                  <a:srgbClr val="FFFFFF"/>
                </a:solidFill>
                <a:prstDash val="solid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00-7E4B-9D62-D6077C969D39}"/>
              </c:ext>
            </c:extLst>
          </c:dPt>
          <c:dLbls>
            <c:dLbl>
              <c:idx val="0"/>
              <c:layout>
                <c:manualLayout>
                  <c:x val="-0.1841120541561071"/>
                  <c:y val="-0.21340027397296127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>
                        <a:solidFill>
                          <a:srgbClr val="FFFFFF"/>
                        </a:solidFill>
                        <a:latin typeface="Calibri"/>
                      </a:defRPr>
                    </a:pPr>
                    <a:r>
                      <a:rPr lang="en-US" dirty="0"/>
                      <a:t>70.9%</a:t>
                    </a:r>
                  </a:p>
                </c:rich>
              </c:tx>
              <c:numFmt formatCode="0.###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00-7E4B-9D62-D6077C969D39}"/>
                </c:ext>
              </c:extLst>
            </c:dLbl>
            <c:dLbl>
              <c:idx val="1"/>
              <c:layout>
                <c:manualLayout>
                  <c:x val="0.17324782908483347"/>
                  <c:y val="0.22809524681771379"/>
                </c:manualLayout>
              </c:layout>
              <c:tx>
                <c:rich>
                  <a:bodyPr/>
                  <a:lstStyle/>
                  <a:p>
                    <a:pPr>
                      <a:defRPr sz="1400" b="0" i="0" u="none" strike="noStrike">
                        <a:solidFill>
                          <a:srgbClr val="FFFFFF"/>
                        </a:solidFill>
                        <a:latin typeface="Calibri"/>
                      </a:defRPr>
                    </a:pPr>
                    <a:r>
                      <a:rPr lang="en-US" altLang="zh-CN" dirty="0"/>
                      <a:t>29.1%</a:t>
                    </a:r>
                    <a:endParaRPr lang="en-US" dirty="0"/>
                  </a:p>
                </c:rich>
              </c:tx>
              <c:numFmt formatCode="0.###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18506912780037"/>
                      <c:h val="0.1590181458022867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400-7E4B-9D62-D6077C969D39}"/>
                </c:ext>
              </c:extLst>
            </c:dLbl>
            <c:numFmt formatCode="0.###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0" i="0" u="none" strike="noStrike">
                    <a:solidFill>
                      <a:srgbClr val="FFFFFF"/>
                    </a:solidFill>
                    <a:latin typeface="Calibri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>
                  <a:solidFill>
                    <a:srgbClr val="A6A6A6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1</c:v>
                </c:pt>
                <c:pt idx="1">
                  <c:v>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0.70899999999999996</c:v>
                </c:pt>
                <c:pt idx="1">
                  <c:v>0.29099999999999998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400-7E4B-9D62-D6077C969D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6E3F70-C1D9-E140-A762-78BD4F1EC794}" type="doc">
      <dgm:prSet loTypeId="urn:microsoft.com/office/officeart/2005/8/layout/cycle7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8BA756F-9276-2C4C-A6DE-1CA4A54C9614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18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认识</a:t>
          </a:r>
        </a:p>
      </dgm:t>
    </dgm:pt>
    <dgm:pt modelId="{2D789708-2E26-7249-8D3F-1E1E3C359695}" type="parTrans" cxnId="{5E6D4CF9-2E25-024E-9972-9AC2FB43BE44}">
      <dgm:prSet/>
      <dgm:spPr/>
      <dgm:t>
        <a:bodyPr/>
        <a:lstStyle/>
        <a:p>
          <a:endParaRPr lang="en-US"/>
        </a:p>
      </dgm:t>
    </dgm:pt>
    <dgm:pt modelId="{D0C9B0D7-6D1A-864D-9FC6-B7BF7FA1B80D}" type="sibTrans" cxnId="{5E6D4CF9-2E25-024E-9972-9AC2FB43BE44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n-US"/>
        </a:p>
      </dgm:t>
    </dgm:pt>
    <dgm:pt modelId="{0BFF9BB3-1C63-3F4A-8881-415DBB6FBF57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18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解决方案</a:t>
          </a:r>
        </a:p>
      </dgm:t>
    </dgm:pt>
    <dgm:pt modelId="{E2A3849E-052C-564A-8EBF-848EAF17174B}" type="parTrans" cxnId="{A2CBBB33-DE61-764E-92A2-995079B61457}">
      <dgm:prSet/>
      <dgm:spPr/>
      <dgm:t>
        <a:bodyPr/>
        <a:lstStyle/>
        <a:p>
          <a:endParaRPr lang="en-US"/>
        </a:p>
      </dgm:t>
    </dgm:pt>
    <dgm:pt modelId="{00FE665E-8A57-DA4E-B020-8FADA79DEC27}" type="sibTrans" cxnId="{A2CBBB33-DE61-764E-92A2-995079B61457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n-US"/>
        </a:p>
      </dgm:t>
    </dgm:pt>
    <dgm:pt modelId="{7D074119-AE7B-784D-BA6D-3E4D0B3A3BBC}">
      <dgm:prSet phldrT="[Text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18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原理</a:t>
          </a:r>
        </a:p>
      </dgm:t>
    </dgm:pt>
    <dgm:pt modelId="{1154DF1A-4928-8646-8E1B-CAB1D1AF3FE1}" type="parTrans" cxnId="{4A038BAE-63C0-4349-9CD9-78FED4308CEC}">
      <dgm:prSet/>
      <dgm:spPr/>
      <dgm:t>
        <a:bodyPr/>
        <a:lstStyle/>
        <a:p>
          <a:endParaRPr lang="en-US"/>
        </a:p>
      </dgm:t>
    </dgm:pt>
    <dgm:pt modelId="{D5FAC25A-6CED-EB4D-90F9-C319CE753B13}" type="sibTrans" cxnId="{4A038BAE-63C0-4349-9CD9-78FED4308CEC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n-US"/>
        </a:p>
      </dgm:t>
    </dgm:pt>
    <dgm:pt modelId="{4F62D75E-886F-A549-8A0D-14D617A37E0F}" type="pres">
      <dgm:prSet presAssocID="{BC6E3F70-C1D9-E140-A762-78BD4F1EC794}" presName="Name0" presStyleCnt="0">
        <dgm:presLayoutVars>
          <dgm:dir/>
          <dgm:resizeHandles val="exact"/>
        </dgm:presLayoutVars>
      </dgm:prSet>
      <dgm:spPr/>
    </dgm:pt>
    <dgm:pt modelId="{E54F2930-EF5A-254B-A315-4A2687FFF251}" type="pres">
      <dgm:prSet presAssocID="{08BA756F-9276-2C4C-A6DE-1CA4A54C9614}" presName="node" presStyleLbl="node1" presStyleIdx="0" presStyleCnt="3" custScaleX="67125" custScaleY="67125">
        <dgm:presLayoutVars>
          <dgm:bulletEnabled val="1"/>
        </dgm:presLayoutVars>
      </dgm:prSet>
      <dgm:spPr/>
    </dgm:pt>
    <dgm:pt modelId="{8C45CF23-DC8D-8348-BA54-98FDD3C19E74}" type="pres">
      <dgm:prSet presAssocID="{D0C9B0D7-6D1A-864D-9FC6-B7BF7FA1B80D}" presName="sibTrans" presStyleLbl="sibTrans2D1" presStyleIdx="0" presStyleCnt="3" custScaleY="63498" custLinFactNeighborX="36784" custLinFactNeighborY="-74707"/>
      <dgm:spPr/>
    </dgm:pt>
    <dgm:pt modelId="{AF2B5038-F75D-604C-920B-574207B2FBC9}" type="pres">
      <dgm:prSet presAssocID="{D0C9B0D7-6D1A-864D-9FC6-B7BF7FA1B80D}" presName="connectorText" presStyleLbl="sibTrans2D1" presStyleIdx="0" presStyleCnt="3"/>
      <dgm:spPr/>
    </dgm:pt>
    <dgm:pt modelId="{60EF283B-26F8-0F4D-90C8-B9292BE2FD1C}" type="pres">
      <dgm:prSet presAssocID="{0BFF9BB3-1C63-3F4A-8881-415DBB6FBF57}" presName="node" presStyleLbl="node1" presStyleIdx="1" presStyleCnt="3" custScaleX="67125" custScaleY="67125" custRadScaleRad="97758" custRadScaleInc="-18726">
        <dgm:presLayoutVars>
          <dgm:bulletEnabled val="1"/>
        </dgm:presLayoutVars>
      </dgm:prSet>
      <dgm:spPr/>
    </dgm:pt>
    <dgm:pt modelId="{E5E2AA93-48D5-EE4E-87E1-DC09513BAB4B}" type="pres">
      <dgm:prSet presAssocID="{00FE665E-8A57-DA4E-B020-8FADA79DEC27}" presName="sibTrans" presStyleLbl="sibTrans2D1" presStyleIdx="1" presStyleCnt="3" custScaleY="63498"/>
      <dgm:spPr/>
    </dgm:pt>
    <dgm:pt modelId="{C3909A33-3E7A-AA46-9D76-1CB3E75E2453}" type="pres">
      <dgm:prSet presAssocID="{00FE665E-8A57-DA4E-B020-8FADA79DEC27}" presName="connectorText" presStyleLbl="sibTrans2D1" presStyleIdx="1" presStyleCnt="3"/>
      <dgm:spPr/>
    </dgm:pt>
    <dgm:pt modelId="{2E57DDD7-5BE6-2F45-A0F4-BBE99A506761}" type="pres">
      <dgm:prSet presAssocID="{7D074119-AE7B-784D-BA6D-3E4D0B3A3BBC}" presName="node" presStyleLbl="node1" presStyleIdx="2" presStyleCnt="3" custScaleX="67125" custScaleY="67125" custRadScaleRad="100517" custRadScaleInc="20421">
        <dgm:presLayoutVars>
          <dgm:bulletEnabled val="1"/>
        </dgm:presLayoutVars>
      </dgm:prSet>
      <dgm:spPr/>
    </dgm:pt>
    <dgm:pt modelId="{3A09B359-3687-B44B-ABA3-FAAF8F72EC7B}" type="pres">
      <dgm:prSet presAssocID="{D5FAC25A-6CED-EB4D-90F9-C319CE753B13}" presName="sibTrans" presStyleLbl="sibTrans2D1" presStyleIdx="2" presStyleCnt="3" custScaleY="63498" custLinFactNeighborX="-32091" custLinFactNeighborY="-57128"/>
      <dgm:spPr/>
    </dgm:pt>
    <dgm:pt modelId="{3774D673-B4F1-F940-A829-875A2D88ABDD}" type="pres">
      <dgm:prSet presAssocID="{D5FAC25A-6CED-EB4D-90F9-C319CE753B13}" presName="connectorText" presStyleLbl="sibTrans2D1" presStyleIdx="2" presStyleCnt="3"/>
      <dgm:spPr/>
    </dgm:pt>
  </dgm:ptLst>
  <dgm:cxnLst>
    <dgm:cxn modelId="{23869A07-9DF3-304C-9B91-86C55E0F17FB}" type="presOf" srcId="{0BFF9BB3-1C63-3F4A-8881-415DBB6FBF57}" destId="{60EF283B-26F8-0F4D-90C8-B9292BE2FD1C}" srcOrd="0" destOrd="0" presId="urn:microsoft.com/office/officeart/2005/8/layout/cycle7"/>
    <dgm:cxn modelId="{A2CBBB33-DE61-764E-92A2-995079B61457}" srcId="{BC6E3F70-C1D9-E140-A762-78BD4F1EC794}" destId="{0BFF9BB3-1C63-3F4A-8881-415DBB6FBF57}" srcOrd="1" destOrd="0" parTransId="{E2A3849E-052C-564A-8EBF-848EAF17174B}" sibTransId="{00FE665E-8A57-DA4E-B020-8FADA79DEC27}"/>
    <dgm:cxn modelId="{36A21645-B577-D540-8A10-A0BBC6EEC959}" type="presOf" srcId="{D5FAC25A-6CED-EB4D-90F9-C319CE753B13}" destId="{3774D673-B4F1-F940-A829-875A2D88ABDD}" srcOrd="1" destOrd="0" presId="urn:microsoft.com/office/officeart/2005/8/layout/cycle7"/>
    <dgm:cxn modelId="{FBDE68AA-9EB4-E24B-B5CD-6780D6E837C8}" type="presOf" srcId="{7D074119-AE7B-784D-BA6D-3E4D0B3A3BBC}" destId="{2E57DDD7-5BE6-2F45-A0F4-BBE99A506761}" srcOrd="0" destOrd="0" presId="urn:microsoft.com/office/officeart/2005/8/layout/cycle7"/>
    <dgm:cxn modelId="{4A038BAE-63C0-4349-9CD9-78FED4308CEC}" srcId="{BC6E3F70-C1D9-E140-A762-78BD4F1EC794}" destId="{7D074119-AE7B-784D-BA6D-3E4D0B3A3BBC}" srcOrd="2" destOrd="0" parTransId="{1154DF1A-4928-8646-8E1B-CAB1D1AF3FE1}" sibTransId="{D5FAC25A-6CED-EB4D-90F9-C319CE753B13}"/>
    <dgm:cxn modelId="{A3A4CBB6-9F8F-414E-909C-A1912F900125}" type="presOf" srcId="{00FE665E-8A57-DA4E-B020-8FADA79DEC27}" destId="{E5E2AA93-48D5-EE4E-87E1-DC09513BAB4B}" srcOrd="0" destOrd="0" presId="urn:microsoft.com/office/officeart/2005/8/layout/cycle7"/>
    <dgm:cxn modelId="{3EC1B5BA-EF9B-5C4E-94ED-84BDC3B34F78}" type="presOf" srcId="{08BA756F-9276-2C4C-A6DE-1CA4A54C9614}" destId="{E54F2930-EF5A-254B-A315-4A2687FFF251}" srcOrd="0" destOrd="0" presId="urn:microsoft.com/office/officeart/2005/8/layout/cycle7"/>
    <dgm:cxn modelId="{DC3649CC-639C-8C49-BF7B-007DB8B70C27}" type="presOf" srcId="{D0C9B0D7-6D1A-864D-9FC6-B7BF7FA1B80D}" destId="{AF2B5038-F75D-604C-920B-574207B2FBC9}" srcOrd="1" destOrd="0" presId="urn:microsoft.com/office/officeart/2005/8/layout/cycle7"/>
    <dgm:cxn modelId="{C46DCFD9-385E-E145-8F99-2E2DE40311FC}" type="presOf" srcId="{D0C9B0D7-6D1A-864D-9FC6-B7BF7FA1B80D}" destId="{8C45CF23-DC8D-8348-BA54-98FDD3C19E74}" srcOrd="0" destOrd="0" presId="urn:microsoft.com/office/officeart/2005/8/layout/cycle7"/>
    <dgm:cxn modelId="{5EB89BEA-D5CD-B24A-892B-6B73F867AB55}" type="presOf" srcId="{D5FAC25A-6CED-EB4D-90F9-C319CE753B13}" destId="{3A09B359-3687-B44B-ABA3-FAAF8F72EC7B}" srcOrd="0" destOrd="0" presId="urn:microsoft.com/office/officeart/2005/8/layout/cycle7"/>
    <dgm:cxn modelId="{017FA2EC-BBD4-3D48-AE2B-707BD74935E4}" type="presOf" srcId="{00FE665E-8A57-DA4E-B020-8FADA79DEC27}" destId="{C3909A33-3E7A-AA46-9D76-1CB3E75E2453}" srcOrd="1" destOrd="0" presId="urn:microsoft.com/office/officeart/2005/8/layout/cycle7"/>
    <dgm:cxn modelId="{5E6D4CF9-2E25-024E-9972-9AC2FB43BE44}" srcId="{BC6E3F70-C1D9-E140-A762-78BD4F1EC794}" destId="{08BA756F-9276-2C4C-A6DE-1CA4A54C9614}" srcOrd="0" destOrd="0" parTransId="{2D789708-2E26-7249-8D3F-1E1E3C359695}" sibTransId="{D0C9B0D7-6D1A-864D-9FC6-B7BF7FA1B80D}"/>
    <dgm:cxn modelId="{014CEDFB-1A74-AC46-AB59-BE2FAF4A5F09}" type="presOf" srcId="{BC6E3F70-C1D9-E140-A762-78BD4F1EC794}" destId="{4F62D75E-886F-A549-8A0D-14D617A37E0F}" srcOrd="0" destOrd="0" presId="urn:microsoft.com/office/officeart/2005/8/layout/cycle7"/>
    <dgm:cxn modelId="{4D3813C4-A2F6-F348-9A94-3BCF07D4691C}" type="presParOf" srcId="{4F62D75E-886F-A549-8A0D-14D617A37E0F}" destId="{E54F2930-EF5A-254B-A315-4A2687FFF251}" srcOrd="0" destOrd="0" presId="urn:microsoft.com/office/officeart/2005/8/layout/cycle7"/>
    <dgm:cxn modelId="{7815FACB-5BD5-5342-9115-65404291CD9B}" type="presParOf" srcId="{4F62D75E-886F-A549-8A0D-14D617A37E0F}" destId="{8C45CF23-DC8D-8348-BA54-98FDD3C19E74}" srcOrd="1" destOrd="0" presId="urn:microsoft.com/office/officeart/2005/8/layout/cycle7"/>
    <dgm:cxn modelId="{1606E2E1-DD54-654C-8B21-C43C926C0044}" type="presParOf" srcId="{8C45CF23-DC8D-8348-BA54-98FDD3C19E74}" destId="{AF2B5038-F75D-604C-920B-574207B2FBC9}" srcOrd="0" destOrd="0" presId="urn:microsoft.com/office/officeart/2005/8/layout/cycle7"/>
    <dgm:cxn modelId="{C79852B3-35D4-3243-99EE-FBAC80774B5E}" type="presParOf" srcId="{4F62D75E-886F-A549-8A0D-14D617A37E0F}" destId="{60EF283B-26F8-0F4D-90C8-B9292BE2FD1C}" srcOrd="2" destOrd="0" presId="urn:microsoft.com/office/officeart/2005/8/layout/cycle7"/>
    <dgm:cxn modelId="{F745CF69-D05D-F948-9BA4-295696D0E4C1}" type="presParOf" srcId="{4F62D75E-886F-A549-8A0D-14D617A37E0F}" destId="{E5E2AA93-48D5-EE4E-87E1-DC09513BAB4B}" srcOrd="3" destOrd="0" presId="urn:microsoft.com/office/officeart/2005/8/layout/cycle7"/>
    <dgm:cxn modelId="{D9B9DEB1-0964-2E44-981F-0C0826185545}" type="presParOf" srcId="{E5E2AA93-48D5-EE4E-87E1-DC09513BAB4B}" destId="{C3909A33-3E7A-AA46-9D76-1CB3E75E2453}" srcOrd="0" destOrd="0" presId="urn:microsoft.com/office/officeart/2005/8/layout/cycle7"/>
    <dgm:cxn modelId="{ECE857B2-BCB1-2544-A6DC-01697FD9AD55}" type="presParOf" srcId="{4F62D75E-886F-A549-8A0D-14D617A37E0F}" destId="{2E57DDD7-5BE6-2F45-A0F4-BBE99A506761}" srcOrd="4" destOrd="0" presId="urn:microsoft.com/office/officeart/2005/8/layout/cycle7"/>
    <dgm:cxn modelId="{C761DA5E-1F3E-2F40-A032-E2C4E84C668E}" type="presParOf" srcId="{4F62D75E-886F-A549-8A0D-14D617A37E0F}" destId="{3A09B359-3687-B44B-ABA3-FAAF8F72EC7B}" srcOrd="5" destOrd="0" presId="urn:microsoft.com/office/officeart/2005/8/layout/cycle7"/>
    <dgm:cxn modelId="{CF2D89B5-CCF6-7E4B-8640-139EC630BEC7}" type="presParOf" srcId="{3A09B359-3687-B44B-ABA3-FAAF8F72EC7B}" destId="{3774D673-B4F1-F940-A829-875A2D88ABDD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4F2930-EF5A-254B-A315-4A2687FFF251}">
      <dsp:nvSpPr>
        <dsp:cNvPr id="0" name=""/>
        <dsp:cNvSpPr/>
      </dsp:nvSpPr>
      <dsp:spPr>
        <a:xfrm>
          <a:off x="2514658" y="260615"/>
          <a:ext cx="1412598" cy="70629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认识</a:t>
          </a:r>
        </a:p>
      </dsp:txBody>
      <dsp:txXfrm>
        <a:off x="2535345" y="281302"/>
        <a:ext cx="1371224" cy="664925"/>
      </dsp:txXfrm>
    </dsp:sp>
    <dsp:sp modelId="{8C45CF23-DC8D-8348-BA54-98FDD3C19E74}">
      <dsp:nvSpPr>
        <dsp:cNvPr id="0" name=""/>
        <dsp:cNvSpPr/>
      </dsp:nvSpPr>
      <dsp:spPr>
        <a:xfrm rot="3290852">
          <a:off x="3899800" y="1540310"/>
          <a:ext cx="1889274" cy="2338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3969954" y="1587079"/>
        <a:ext cx="1748966" cy="140309"/>
      </dsp:txXfrm>
    </dsp:sp>
    <dsp:sp modelId="{60EF283B-26F8-0F4D-90C8-B9292BE2FD1C}">
      <dsp:nvSpPr>
        <dsp:cNvPr id="0" name=""/>
        <dsp:cNvSpPr/>
      </dsp:nvSpPr>
      <dsp:spPr>
        <a:xfrm>
          <a:off x="4371717" y="2897807"/>
          <a:ext cx="1412598" cy="70629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解决方案</a:t>
          </a:r>
        </a:p>
      </dsp:txBody>
      <dsp:txXfrm>
        <a:off x="4392404" y="2918494"/>
        <a:ext cx="1371224" cy="664925"/>
      </dsp:txXfrm>
    </dsp:sp>
    <dsp:sp modelId="{E5E2AA93-48D5-EE4E-87E1-DC09513BAB4B}">
      <dsp:nvSpPr>
        <dsp:cNvPr id="0" name=""/>
        <dsp:cNvSpPr/>
      </dsp:nvSpPr>
      <dsp:spPr>
        <a:xfrm rot="10814731">
          <a:off x="2244508" y="3125939"/>
          <a:ext cx="1889274" cy="2338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2314662" y="3172708"/>
        <a:ext cx="1748966" cy="140309"/>
      </dsp:txXfrm>
    </dsp:sp>
    <dsp:sp modelId="{2E57DDD7-5BE6-2F45-A0F4-BBE99A506761}">
      <dsp:nvSpPr>
        <dsp:cNvPr id="0" name=""/>
        <dsp:cNvSpPr/>
      </dsp:nvSpPr>
      <dsp:spPr>
        <a:xfrm>
          <a:off x="593975" y="2881619"/>
          <a:ext cx="1412598" cy="706299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原理</a:t>
          </a:r>
        </a:p>
      </dsp:txBody>
      <dsp:txXfrm>
        <a:off x="614662" y="2902306"/>
        <a:ext cx="1371224" cy="664925"/>
      </dsp:txXfrm>
    </dsp:sp>
    <dsp:sp modelId="{3A09B359-3687-B44B-ABA3-FAAF8F72EC7B}">
      <dsp:nvSpPr>
        <dsp:cNvPr id="0" name=""/>
        <dsp:cNvSpPr/>
      </dsp:nvSpPr>
      <dsp:spPr>
        <a:xfrm rot="18374048">
          <a:off x="709692" y="1596955"/>
          <a:ext cx="1889274" cy="2338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779846" y="1643724"/>
        <a:ext cx="1748966" cy="1403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143000" y="841771"/>
            <a:ext cx="6858000" cy="1790701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000" y="2701527"/>
            <a:ext cx="6858000" cy="124182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0"/>
            </a:lvl1pPr>
            <a:lvl2pPr marL="0" indent="342900" algn="ctr">
              <a:buSzTx/>
              <a:buFontTx/>
              <a:buNone/>
              <a:defRPr sz="1800"/>
            </a:lvl2pPr>
            <a:lvl3pPr marL="0" indent="685800" algn="ctr">
              <a:buSzTx/>
              <a:buFontTx/>
              <a:buNone/>
              <a:defRPr sz="1800"/>
            </a:lvl3pPr>
            <a:lvl4pPr marL="0" indent="1028700" algn="ctr">
              <a:buSzTx/>
              <a:buFontTx/>
              <a:buNone/>
              <a:defRPr sz="1800"/>
            </a:lvl4pPr>
            <a:lvl5pPr marL="0" indent="1371600" algn="ctr">
              <a:buSzTx/>
              <a:buFontTx/>
              <a:buNone/>
              <a:defRPr sz="1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623887" y="1282303"/>
            <a:ext cx="7886701" cy="2139554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3887" y="3442098"/>
            <a:ext cx="7886701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0">
                <a:solidFill>
                  <a:srgbClr val="888888"/>
                </a:solidFill>
              </a:defRPr>
            </a:lvl1pPr>
            <a:lvl2pPr marL="0" indent="342900">
              <a:buSzTx/>
              <a:buFontTx/>
              <a:buNone/>
              <a:defRPr sz="1800">
                <a:solidFill>
                  <a:srgbClr val="888888"/>
                </a:solidFill>
              </a:defRPr>
            </a:lvl2pPr>
            <a:lvl3pPr marL="0" indent="685800">
              <a:buSzTx/>
              <a:buFontTx/>
              <a:buNone/>
              <a:defRPr sz="1800">
                <a:solidFill>
                  <a:srgbClr val="888888"/>
                </a:solidFill>
              </a:defRPr>
            </a:lvl3pPr>
            <a:lvl4pPr marL="0" indent="1028700">
              <a:buSzTx/>
              <a:buFontTx/>
              <a:buNone/>
              <a:defRPr sz="1800">
                <a:solidFill>
                  <a:srgbClr val="888888"/>
                </a:solidFill>
              </a:defRPr>
            </a:lvl4pPr>
            <a:lvl5pPr marL="0" indent="1371600">
              <a:buSzTx/>
              <a:buFontTx/>
              <a:buNone/>
              <a:defRPr sz="18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29841" y="273843"/>
            <a:ext cx="7886701" cy="99417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9841" y="1260871"/>
            <a:ext cx="386834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  <a:lvl2pPr marL="0" indent="342900">
              <a:buSzTx/>
              <a:buFontTx/>
              <a:buNone/>
              <a:defRPr sz="1800" b="1"/>
            </a:lvl2pPr>
            <a:lvl3pPr marL="0" indent="685800">
              <a:buSzTx/>
              <a:buFontTx/>
              <a:buNone/>
              <a:defRPr sz="1800" b="1"/>
            </a:lvl3pPr>
            <a:lvl4pPr marL="0" indent="1028700">
              <a:buSzTx/>
              <a:buFontTx/>
              <a:buNone/>
              <a:defRPr sz="1800" b="1"/>
            </a:lvl4pPr>
            <a:lvl5pPr marL="0" indent="1371600">
              <a:buSzTx/>
              <a:buFontTx/>
              <a:buNone/>
              <a:defRPr sz="18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29149" y="1260871"/>
            <a:ext cx="3887393" cy="617935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18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87391" y="740568"/>
            <a:ext cx="4629151" cy="365522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 marL="538842" indent="-195942">
              <a:defRPr sz="2400"/>
            </a:lvl2pPr>
            <a:lvl3pPr marL="914400" indent="-228600">
              <a:defRPr sz="2400"/>
            </a:lvl3pPr>
            <a:lvl4pPr marL="1303019" indent="-274319">
              <a:defRPr sz="2400"/>
            </a:lvl4pPr>
            <a:lvl5pPr marL="1645920" indent="-274320"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9840" y="1543049"/>
            <a:ext cx="2949180" cy="285869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2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3887391" y="740568"/>
            <a:ext cx="4629151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9841" y="1543050"/>
            <a:ext cx="2949178" cy="285869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  <a:lvl2pPr marL="0" indent="342900">
              <a:buSzTx/>
              <a:buFontTx/>
              <a:buNone/>
              <a:defRPr sz="1200"/>
            </a:lvl2pPr>
            <a:lvl3pPr marL="0" indent="685800">
              <a:buSzTx/>
              <a:buFontTx/>
              <a:buNone/>
              <a:defRPr sz="1200"/>
            </a:lvl3pPr>
            <a:lvl4pPr marL="0" indent="1028700">
              <a:buSzTx/>
              <a:buFontTx/>
              <a:buNone/>
              <a:defRPr sz="1200"/>
            </a:lvl4pPr>
            <a:lvl5pPr marL="0" indent="1371600">
              <a:buSzTx/>
              <a:buFontTx/>
              <a:buNone/>
              <a:defRPr sz="1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28650" y="273843"/>
            <a:ext cx="7886700" cy="994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91328" y="4794964"/>
            <a:ext cx="224023" cy="2184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1450" marR="0" indent="-17145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542925" marR="0" indent="-200025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925830" marR="0" indent="-240030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3056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16485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19914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3343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6772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020157" marR="0" indent="-276957" algn="l" defTabSz="685800" rtl="0" latinLnBrk="0">
        <a:lnSpc>
          <a:spcPct val="9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21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5"/>
          <p:cNvSpPr/>
          <p:nvPr/>
        </p:nvSpPr>
        <p:spPr>
          <a:xfrm>
            <a:off x="0" y="4113667"/>
            <a:ext cx="9144000" cy="1056184"/>
          </a:xfrm>
          <a:prstGeom prst="rect">
            <a:avLst/>
          </a:prstGeom>
          <a:solidFill>
            <a:srgbClr val="4070AA">
              <a:alpha val="92157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2F5597"/>
                </a:solidFill>
              </a:defRPr>
            </a:pPr>
            <a:endParaRPr/>
          </a:p>
        </p:txBody>
      </p:sp>
      <p:sp>
        <p:nvSpPr>
          <p:cNvPr id="95" name="TextBox 7"/>
          <p:cNvSpPr txBox="1"/>
          <p:nvPr/>
        </p:nvSpPr>
        <p:spPr>
          <a:xfrm>
            <a:off x="45719" y="1262767"/>
            <a:ext cx="9052562" cy="1376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50000"/>
              </a:lnSpc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0.11~0.18µm</a:t>
            </a:r>
            <a:r>
              <a:rPr>
                <a:latin typeface="微软雅黑"/>
                <a:ea typeface="微软雅黑"/>
                <a:cs typeface="微软雅黑"/>
                <a:sym typeface="微软雅黑"/>
              </a:rPr>
              <a:t>集成电路制造当中的</a:t>
            </a:r>
          </a:p>
          <a:p>
            <a:pPr algn="ctr">
              <a:lnSpc>
                <a:spcPct val="150000"/>
              </a:lnSpc>
              <a:defRPr sz="2800" b="1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t>介电层气泡缺陷研究</a:t>
            </a:r>
          </a:p>
        </p:txBody>
      </p:sp>
      <p:sp>
        <p:nvSpPr>
          <p:cNvPr id="96" name="TextBox 8"/>
          <p:cNvSpPr txBox="1"/>
          <p:nvPr/>
        </p:nvSpPr>
        <p:spPr>
          <a:xfrm>
            <a:off x="1631144" y="4463634"/>
            <a:ext cx="7500200" cy="385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ts val="2300"/>
              </a:lnSpc>
              <a:defRPr sz="14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答辩人：曹琛       指导老师：段力       专业：集成电路工程       学号：1150392003</a:t>
            </a:r>
          </a:p>
        </p:txBody>
      </p:sp>
      <p:sp>
        <p:nvSpPr>
          <p:cNvPr id="97" name="椭圆 15"/>
          <p:cNvSpPr/>
          <p:nvPr/>
        </p:nvSpPr>
        <p:spPr>
          <a:xfrm>
            <a:off x="3590983" y="621161"/>
            <a:ext cx="853019" cy="792089"/>
          </a:xfrm>
          <a:prstGeom prst="ellipse">
            <a:avLst/>
          </a:prstGeom>
          <a:solidFill>
            <a:srgbClr val="67B7D8">
              <a:alpha val="9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椭圆 16"/>
          <p:cNvSpPr/>
          <p:nvPr/>
        </p:nvSpPr>
        <p:spPr>
          <a:xfrm>
            <a:off x="3342714" y="3395900"/>
            <a:ext cx="430755" cy="399987"/>
          </a:xfrm>
          <a:prstGeom prst="ellipse">
            <a:avLst/>
          </a:prstGeom>
          <a:solidFill>
            <a:srgbClr val="67B7D8">
              <a:alpha val="1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" name="椭圆 17"/>
          <p:cNvSpPr/>
          <p:nvPr/>
        </p:nvSpPr>
        <p:spPr>
          <a:xfrm>
            <a:off x="5236535" y="2499193"/>
            <a:ext cx="558977" cy="465888"/>
          </a:xfrm>
          <a:prstGeom prst="ellipse">
            <a:avLst/>
          </a:prstGeom>
          <a:solidFill>
            <a:srgbClr val="67B7D8">
              <a:alpha val="9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" name="椭圆 18"/>
          <p:cNvSpPr/>
          <p:nvPr/>
        </p:nvSpPr>
        <p:spPr>
          <a:xfrm>
            <a:off x="8717491" y="3321580"/>
            <a:ext cx="853019" cy="792089"/>
          </a:xfrm>
          <a:prstGeom prst="ellipse">
            <a:avLst/>
          </a:prstGeom>
          <a:solidFill>
            <a:srgbClr val="67B7D8">
              <a:alpha val="9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椭圆 19"/>
          <p:cNvSpPr/>
          <p:nvPr/>
        </p:nvSpPr>
        <p:spPr>
          <a:xfrm>
            <a:off x="-301439" y="-396044"/>
            <a:ext cx="853019" cy="792088"/>
          </a:xfrm>
          <a:prstGeom prst="ellipse">
            <a:avLst/>
          </a:prstGeom>
          <a:solidFill>
            <a:srgbClr val="67B7D8">
              <a:alpha val="1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" name="椭圆 20"/>
          <p:cNvSpPr/>
          <p:nvPr/>
        </p:nvSpPr>
        <p:spPr>
          <a:xfrm>
            <a:off x="6300192" y="-236562"/>
            <a:ext cx="853019" cy="792089"/>
          </a:xfrm>
          <a:prstGeom prst="ellipse">
            <a:avLst/>
          </a:prstGeom>
          <a:solidFill>
            <a:srgbClr val="67B7D8">
              <a:alpha val="7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3" name="椭圆 22"/>
          <p:cNvSpPr/>
          <p:nvPr/>
        </p:nvSpPr>
        <p:spPr>
          <a:xfrm>
            <a:off x="8585024" y="1285344"/>
            <a:ext cx="558977" cy="465889"/>
          </a:xfrm>
          <a:prstGeom prst="ellipse">
            <a:avLst/>
          </a:prstGeom>
          <a:solidFill>
            <a:srgbClr val="67B7D8">
              <a:alpha val="1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4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105" name="TextBox 4"/>
          <p:cNvSpPr txBox="1"/>
          <p:nvPr/>
        </p:nvSpPr>
        <p:spPr>
          <a:xfrm>
            <a:off x="45719" y="226767"/>
            <a:ext cx="9052562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600">
                <a:solidFill>
                  <a:srgbClr val="2F5597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上海交通大学毕业论文答辩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0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14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311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2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3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315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316" name="TextBox 3"/>
          <p:cNvSpPr txBox="1"/>
          <p:nvPr/>
        </p:nvSpPr>
        <p:spPr>
          <a:xfrm>
            <a:off x="148362" y="1419621"/>
            <a:ext cx="2027173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介电层(IMD)</a:t>
            </a:r>
            <a:r>
              <a:rPr sz="1400"/>
              <a:t>：</a:t>
            </a:r>
            <a:r>
              <a:t>金属与金属之间隔离的氧化层 </a:t>
            </a:r>
          </a:p>
        </p:txBody>
      </p:sp>
      <p:pic>
        <p:nvPicPr>
          <p:cNvPr id="317" name="Picture 16" descr="Picture 1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07698" y="820001"/>
            <a:ext cx="5904656" cy="423914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20" name="Rectangle 14"/>
          <p:cNvGrpSpPr/>
          <p:nvPr/>
        </p:nvGrpSpPr>
        <p:grpSpPr>
          <a:xfrm>
            <a:off x="4211959" y="53908"/>
            <a:ext cx="874683" cy="307341"/>
            <a:chOff x="0" y="0"/>
            <a:chExt cx="874681" cy="307340"/>
          </a:xfrm>
        </p:grpSpPr>
        <p:sp>
          <p:nvSpPr>
            <p:cNvPr id="318" name="Rectangle"/>
            <p:cNvSpPr/>
            <p:nvPr/>
          </p:nvSpPr>
          <p:spPr>
            <a:xfrm>
              <a:off x="0" y="9653"/>
              <a:ext cx="874682" cy="288033"/>
            </a:xfrm>
            <a:prstGeom prst="rect">
              <a:avLst/>
            </a:prstGeom>
            <a:solidFill>
              <a:schemeClr val="accent1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9" name="认识缺陷"/>
            <p:cNvSpPr txBox="1"/>
            <p:nvPr/>
          </p:nvSpPr>
          <p:spPr>
            <a:xfrm>
              <a:off x="45719" y="0"/>
              <a:ext cx="783243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认识缺陷</a:t>
              </a:r>
            </a:p>
          </p:txBody>
        </p:sp>
      </p:grpSp>
      <p:grpSp>
        <p:nvGrpSpPr>
          <p:cNvPr id="323" name="Rectangle 17"/>
          <p:cNvGrpSpPr/>
          <p:nvPr/>
        </p:nvGrpSpPr>
        <p:grpSpPr>
          <a:xfrm>
            <a:off x="5112060" y="53908"/>
            <a:ext cx="1296145" cy="307341"/>
            <a:chOff x="0" y="0"/>
            <a:chExt cx="1296144" cy="307340"/>
          </a:xfrm>
        </p:grpSpPr>
        <p:sp>
          <p:nvSpPr>
            <p:cNvPr id="321" name="Rectangle"/>
            <p:cNvSpPr/>
            <p:nvPr/>
          </p:nvSpPr>
          <p:spPr>
            <a:xfrm>
              <a:off x="0" y="9653"/>
              <a:ext cx="1296145" cy="288033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808080"/>
                  </a:solidFill>
                </a:defRPr>
              </a:pPr>
              <a:endParaRPr/>
            </a:p>
          </p:txBody>
        </p:sp>
        <p:sp>
          <p:nvSpPr>
            <p:cNvPr id="322" name="缺陷的影响因素"/>
            <p:cNvSpPr txBox="1"/>
            <p:nvPr/>
          </p:nvSpPr>
          <p:spPr>
            <a:xfrm>
              <a:off x="45719" y="0"/>
              <a:ext cx="1204706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</a:defRPr>
              </a:lvl1pPr>
            </a:lstStyle>
            <a:p>
              <a:r>
                <a:rPr dirty="0"/>
                <a:t>缺陷的影响因素</a:t>
              </a:r>
            </a:p>
          </p:txBody>
        </p:sp>
      </p:grpSp>
      <p:grpSp>
        <p:nvGrpSpPr>
          <p:cNvPr id="326" name="Rectangle 18"/>
          <p:cNvGrpSpPr/>
          <p:nvPr/>
        </p:nvGrpSpPr>
        <p:grpSpPr>
          <a:xfrm>
            <a:off x="6433622" y="53908"/>
            <a:ext cx="874683" cy="307341"/>
            <a:chOff x="0" y="0"/>
            <a:chExt cx="874681" cy="307340"/>
          </a:xfrm>
        </p:grpSpPr>
        <p:sp>
          <p:nvSpPr>
            <p:cNvPr id="324" name="Rectangle"/>
            <p:cNvSpPr/>
            <p:nvPr/>
          </p:nvSpPr>
          <p:spPr>
            <a:xfrm>
              <a:off x="0" y="9653"/>
              <a:ext cx="874682" cy="288033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808080"/>
                  </a:solidFill>
                </a:defRPr>
              </a:pPr>
              <a:endParaRPr/>
            </a:p>
          </p:txBody>
        </p:sp>
        <p:sp>
          <p:nvSpPr>
            <p:cNvPr id="325" name="实效模型"/>
            <p:cNvSpPr txBox="1"/>
            <p:nvPr/>
          </p:nvSpPr>
          <p:spPr>
            <a:xfrm>
              <a:off x="45719" y="0"/>
              <a:ext cx="783243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</a:defRPr>
              </a:lvl1pPr>
            </a:lstStyle>
            <a:p>
              <a:r>
                <a:rPr dirty="0"/>
                <a:t>实效模型</a:t>
              </a:r>
            </a:p>
          </p:txBody>
        </p:sp>
      </p:grpSp>
      <p:grpSp>
        <p:nvGrpSpPr>
          <p:cNvPr id="329" name="Rectangle 19"/>
          <p:cNvGrpSpPr/>
          <p:nvPr/>
        </p:nvGrpSpPr>
        <p:grpSpPr>
          <a:xfrm>
            <a:off x="7333722" y="53908"/>
            <a:ext cx="874683" cy="307341"/>
            <a:chOff x="0" y="0"/>
            <a:chExt cx="874681" cy="307340"/>
          </a:xfrm>
        </p:grpSpPr>
        <p:sp>
          <p:nvSpPr>
            <p:cNvPr id="327" name="Rectangle"/>
            <p:cNvSpPr/>
            <p:nvPr/>
          </p:nvSpPr>
          <p:spPr>
            <a:xfrm>
              <a:off x="0" y="9653"/>
              <a:ext cx="874682" cy="288033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808080"/>
                  </a:solidFill>
                </a:defRPr>
              </a:pPr>
              <a:endParaRPr/>
            </a:p>
          </p:txBody>
        </p:sp>
        <p:sp>
          <p:nvSpPr>
            <p:cNvPr id="328" name="解决方案"/>
            <p:cNvSpPr txBox="1"/>
            <p:nvPr/>
          </p:nvSpPr>
          <p:spPr>
            <a:xfrm>
              <a:off x="45719" y="0"/>
              <a:ext cx="783243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</a:defRPr>
              </a:lvl1pPr>
            </a:lstStyle>
            <a:p>
              <a:r>
                <a:rPr dirty="0"/>
                <a:t>解决方案</a:t>
              </a:r>
            </a:p>
          </p:txBody>
        </p:sp>
      </p:grpSp>
      <p:grpSp>
        <p:nvGrpSpPr>
          <p:cNvPr id="332" name="Rectangle 20"/>
          <p:cNvGrpSpPr/>
          <p:nvPr/>
        </p:nvGrpSpPr>
        <p:grpSpPr>
          <a:xfrm>
            <a:off x="8233822" y="53908"/>
            <a:ext cx="874683" cy="307341"/>
            <a:chOff x="0" y="0"/>
            <a:chExt cx="874681" cy="307340"/>
          </a:xfrm>
        </p:grpSpPr>
        <p:sp>
          <p:nvSpPr>
            <p:cNvPr id="330" name="Rectangle"/>
            <p:cNvSpPr/>
            <p:nvPr/>
          </p:nvSpPr>
          <p:spPr>
            <a:xfrm>
              <a:off x="0" y="9653"/>
              <a:ext cx="874682" cy="288033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808080"/>
                  </a:solidFill>
                </a:defRPr>
              </a:pPr>
              <a:endParaRPr/>
            </a:p>
          </p:txBody>
        </p:sp>
        <p:sp>
          <p:nvSpPr>
            <p:cNvPr id="331" name="效果验证"/>
            <p:cNvSpPr txBox="1"/>
            <p:nvPr/>
          </p:nvSpPr>
          <p:spPr>
            <a:xfrm>
              <a:off x="45719" y="0"/>
              <a:ext cx="783243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</a:defRPr>
              </a:lvl1pPr>
            </a:lstStyle>
            <a:p>
              <a:r>
                <a:rPr dirty="0"/>
                <a:t>效果验证</a:t>
              </a:r>
            </a:p>
          </p:txBody>
        </p: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39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336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7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8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340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341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29226" y="472719"/>
            <a:ext cx="5184578" cy="4659982"/>
          </a:xfrm>
          <a:prstGeom prst="rect">
            <a:avLst/>
          </a:prstGeom>
          <a:ln w="12700">
            <a:miter lim="400000"/>
          </a:ln>
        </p:spPr>
      </p:pic>
      <p:sp>
        <p:nvSpPr>
          <p:cNvPr id="342" name="TextBox 3"/>
          <p:cNvSpPr txBox="1"/>
          <p:nvPr/>
        </p:nvSpPr>
        <p:spPr>
          <a:xfrm>
            <a:off x="148362" y="1419621"/>
            <a:ext cx="2214512" cy="1705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介电层气泡缺陷：始于介电层结构中富硅氧化层的薄膜撕裂</a:t>
            </a:r>
          </a:p>
        </p:txBody>
      </p:sp>
      <p:grpSp>
        <p:nvGrpSpPr>
          <p:cNvPr id="345" name="Rectangle 17"/>
          <p:cNvGrpSpPr/>
          <p:nvPr/>
        </p:nvGrpSpPr>
        <p:grpSpPr>
          <a:xfrm>
            <a:off x="4211959" y="53908"/>
            <a:ext cx="874683" cy="307341"/>
            <a:chOff x="0" y="0"/>
            <a:chExt cx="874681" cy="307340"/>
          </a:xfrm>
        </p:grpSpPr>
        <p:sp>
          <p:nvSpPr>
            <p:cNvPr id="343" name="Rectangle"/>
            <p:cNvSpPr/>
            <p:nvPr/>
          </p:nvSpPr>
          <p:spPr>
            <a:xfrm>
              <a:off x="0" y="9653"/>
              <a:ext cx="874682" cy="288033"/>
            </a:xfrm>
            <a:prstGeom prst="rect">
              <a:avLst/>
            </a:prstGeom>
            <a:solidFill>
              <a:schemeClr val="accent1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4" name="认识缺陷"/>
            <p:cNvSpPr txBox="1"/>
            <p:nvPr/>
          </p:nvSpPr>
          <p:spPr>
            <a:xfrm>
              <a:off x="45719" y="0"/>
              <a:ext cx="783243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认识缺陷</a:t>
              </a:r>
            </a:p>
          </p:txBody>
        </p:sp>
      </p:grpSp>
      <p:grpSp>
        <p:nvGrpSpPr>
          <p:cNvPr id="348" name="Rectangle 18"/>
          <p:cNvGrpSpPr/>
          <p:nvPr/>
        </p:nvGrpSpPr>
        <p:grpSpPr>
          <a:xfrm>
            <a:off x="5112060" y="53908"/>
            <a:ext cx="1296145" cy="307341"/>
            <a:chOff x="0" y="0"/>
            <a:chExt cx="1296144" cy="307340"/>
          </a:xfrm>
        </p:grpSpPr>
        <p:sp>
          <p:nvSpPr>
            <p:cNvPr id="346" name="Rectangle"/>
            <p:cNvSpPr/>
            <p:nvPr/>
          </p:nvSpPr>
          <p:spPr>
            <a:xfrm>
              <a:off x="0" y="9653"/>
              <a:ext cx="1296145" cy="288033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808080"/>
                  </a:solidFill>
                </a:defRPr>
              </a:pPr>
              <a:endParaRPr/>
            </a:p>
          </p:txBody>
        </p:sp>
        <p:sp>
          <p:nvSpPr>
            <p:cNvPr id="347" name="缺陷的影响因素"/>
            <p:cNvSpPr txBox="1"/>
            <p:nvPr/>
          </p:nvSpPr>
          <p:spPr>
            <a:xfrm>
              <a:off x="45719" y="0"/>
              <a:ext cx="1204706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</a:defRPr>
              </a:lvl1pPr>
            </a:lstStyle>
            <a:p>
              <a:r>
                <a:rPr dirty="0"/>
                <a:t>缺陷的影响因素</a:t>
              </a:r>
            </a:p>
          </p:txBody>
        </p:sp>
      </p:grpSp>
      <p:grpSp>
        <p:nvGrpSpPr>
          <p:cNvPr id="351" name="Rectangle 19"/>
          <p:cNvGrpSpPr/>
          <p:nvPr/>
        </p:nvGrpSpPr>
        <p:grpSpPr>
          <a:xfrm>
            <a:off x="6433622" y="53908"/>
            <a:ext cx="874683" cy="307341"/>
            <a:chOff x="0" y="0"/>
            <a:chExt cx="874681" cy="307340"/>
          </a:xfrm>
        </p:grpSpPr>
        <p:sp>
          <p:nvSpPr>
            <p:cNvPr id="349" name="Rectangle"/>
            <p:cNvSpPr/>
            <p:nvPr/>
          </p:nvSpPr>
          <p:spPr>
            <a:xfrm>
              <a:off x="0" y="9653"/>
              <a:ext cx="874682" cy="288033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808080"/>
                  </a:solidFill>
                </a:defRPr>
              </a:pPr>
              <a:endParaRPr/>
            </a:p>
          </p:txBody>
        </p:sp>
        <p:sp>
          <p:nvSpPr>
            <p:cNvPr id="350" name="实效模型"/>
            <p:cNvSpPr txBox="1"/>
            <p:nvPr/>
          </p:nvSpPr>
          <p:spPr>
            <a:xfrm>
              <a:off x="45719" y="0"/>
              <a:ext cx="783243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</a:defRPr>
              </a:lvl1pPr>
            </a:lstStyle>
            <a:p>
              <a:r>
                <a:rPr dirty="0"/>
                <a:t>实效模型</a:t>
              </a:r>
            </a:p>
          </p:txBody>
        </p:sp>
      </p:grpSp>
      <p:grpSp>
        <p:nvGrpSpPr>
          <p:cNvPr id="354" name="Rectangle 20"/>
          <p:cNvGrpSpPr/>
          <p:nvPr/>
        </p:nvGrpSpPr>
        <p:grpSpPr>
          <a:xfrm>
            <a:off x="7333722" y="53908"/>
            <a:ext cx="874683" cy="307341"/>
            <a:chOff x="0" y="0"/>
            <a:chExt cx="874681" cy="307340"/>
          </a:xfrm>
        </p:grpSpPr>
        <p:sp>
          <p:nvSpPr>
            <p:cNvPr id="352" name="Rectangle"/>
            <p:cNvSpPr/>
            <p:nvPr/>
          </p:nvSpPr>
          <p:spPr>
            <a:xfrm>
              <a:off x="0" y="9653"/>
              <a:ext cx="874682" cy="288033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808080"/>
                  </a:solidFill>
                </a:defRPr>
              </a:pPr>
              <a:endParaRPr/>
            </a:p>
          </p:txBody>
        </p:sp>
        <p:sp>
          <p:nvSpPr>
            <p:cNvPr id="353" name="解决方案"/>
            <p:cNvSpPr txBox="1"/>
            <p:nvPr/>
          </p:nvSpPr>
          <p:spPr>
            <a:xfrm>
              <a:off x="45719" y="0"/>
              <a:ext cx="783243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</a:defRPr>
              </a:lvl1pPr>
            </a:lstStyle>
            <a:p>
              <a:r>
                <a:rPr dirty="0"/>
                <a:t>解决方案</a:t>
              </a:r>
            </a:p>
          </p:txBody>
        </p:sp>
      </p:grpSp>
      <p:grpSp>
        <p:nvGrpSpPr>
          <p:cNvPr id="357" name="Rectangle 21"/>
          <p:cNvGrpSpPr/>
          <p:nvPr/>
        </p:nvGrpSpPr>
        <p:grpSpPr>
          <a:xfrm>
            <a:off x="8233822" y="53908"/>
            <a:ext cx="874683" cy="307341"/>
            <a:chOff x="0" y="0"/>
            <a:chExt cx="874681" cy="307340"/>
          </a:xfrm>
        </p:grpSpPr>
        <p:sp>
          <p:nvSpPr>
            <p:cNvPr id="355" name="Rectangle"/>
            <p:cNvSpPr/>
            <p:nvPr/>
          </p:nvSpPr>
          <p:spPr>
            <a:xfrm>
              <a:off x="0" y="9653"/>
              <a:ext cx="874682" cy="288033"/>
            </a:xfrm>
            <a:prstGeom prst="rect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200">
                  <a:solidFill>
                    <a:srgbClr val="808080"/>
                  </a:solidFill>
                </a:defRPr>
              </a:pPr>
              <a:endParaRPr/>
            </a:p>
          </p:txBody>
        </p:sp>
        <p:sp>
          <p:nvSpPr>
            <p:cNvPr id="356" name="效果验证"/>
            <p:cNvSpPr txBox="1"/>
            <p:nvPr/>
          </p:nvSpPr>
          <p:spPr>
            <a:xfrm>
              <a:off x="45719" y="0"/>
              <a:ext cx="783243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200">
                  <a:solidFill>
                    <a:srgbClr val="808080"/>
                  </a:solidFill>
                </a:defRPr>
              </a:lvl1pPr>
            </a:lstStyle>
            <a:p>
              <a:r>
                <a:rPr dirty="0"/>
                <a:t>效果验证</a:t>
              </a:r>
            </a:p>
          </p:txBody>
        </p:sp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0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64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361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2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3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365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366" name="Picture 16" descr="Picture 1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44011" y="512739"/>
            <a:ext cx="6192689" cy="437195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TextBox 13"/>
          <p:cNvSpPr txBox="1"/>
          <p:nvPr/>
        </p:nvSpPr>
        <p:spPr>
          <a:xfrm>
            <a:off x="1350251" y="2062055"/>
            <a:ext cx="548259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3</a:t>
            </a:r>
          </a:p>
        </p:txBody>
      </p:sp>
      <p:sp>
        <p:nvSpPr>
          <p:cNvPr id="368" name="TextBox 3"/>
          <p:cNvSpPr txBox="1"/>
          <p:nvPr/>
        </p:nvSpPr>
        <p:spPr>
          <a:xfrm>
            <a:off x="148362" y="1419621"/>
            <a:ext cx="2027173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缺陷出现的产品类型：</a:t>
            </a:r>
          </a:p>
          <a:p>
            <a:pPr>
              <a:lnSpc>
                <a:spcPct val="150000"/>
              </a:lnSpc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    0.11～0.18微米</a:t>
            </a:r>
          </a:p>
        </p:txBody>
      </p:sp>
      <p:grpSp>
        <p:nvGrpSpPr>
          <p:cNvPr id="384" name="Group 1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371" name="Rectangle 17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36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0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374" name="Rectangle 18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372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373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377" name="Rectangle 19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375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376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380" name="Rectangle 20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378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379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383" name="Rectangle 21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38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382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7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91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388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89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90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392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393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75271" y="1035933"/>
            <a:ext cx="6493701" cy="3096345"/>
          </a:xfrm>
          <a:prstGeom prst="rect">
            <a:avLst/>
          </a:prstGeom>
          <a:ln w="12700">
            <a:miter lim="400000"/>
          </a:ln>
        </p:spPr>
      </p:pic>
      <p:sp>
        <p:nvSpPr>
          <p:cNvPr id="394" name="TextBox 3"/>
          <p:cNvSpPr txBox="1"/>
          <p:nvPr/>
        </p:nvSpPr>
        <p:spPr>
          <a:xfrm>
            <a:off x="148362" y="1419621"/>
            <a:ext cx="2027173" cy="885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介电层气泡缺陷成分：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Si/O/</a:t>
            </a:r>
            <a:r>
              <a:rPr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</a:t>
            </a:r>
          </a:p>
        </p:txBody>
      </p:sp>
      <p:grpSp>
        <p:nvGrpSpPr>
          <p:cNvPr id="410" name="Group 17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397" name="Rectangle 18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395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96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400" name="Rectangle 19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398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399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403" name="Rectangle 20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40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02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406" name="Rectangle 21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40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05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409" name="Rectangle 22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40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08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3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17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414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15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16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418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419" name="Picture 16" descr="Picture 1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55129" y="627533"/>
            <a:ext cx="6552728" cy="3960442"/>
          </a:xfrm>
          <a:prstGeom prst="rect">
            <a:avLst/>
          </a:prstGeom>
          <a:ln w="12700">
            <a:miter lim="400000"/>
          </a:ln>
        </p:spPr>
      </p:pic>
      <p:sp>
        <p:nvSpPr>
          <p:cNvPr id="420" name="TextBox 13"/>
          <p:cNvSpPr txBox="1"/>
          <p:nvPr/>
        </p:nvSpPr>
        <p:spPr>
          <a:xfrm>
            <a:off x="1350251" y="2062055"/>
            <a:ext cx="548259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5</a:t>
            </a:r>
          </a:p>
        </p:txBody>
      </p:sp>
      <p:sp>
        <p:nvSpPr>
          <p:cNvPr id="421" name="TextBox 3"/>
          <p:cNvSpPr txBox="1"/>
          <p:nvPr/>
        </p:nvSpPr>
        <p:spPr>
          <a:xfrm>
            <a:off x="148362" y="1419621"/>
            <a:ext cx="2027173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缺陷出现的时间点：高温老化工艺之后</a:t>
            </a:r>
          </a:p>
        </p:txBody>
      </p:sp>
      <p:grpSp>
        <p:nvGrpSpPr>
          <p:cNvPr id="437" name="Group 17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424" name="Rectangle 18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422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23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427" name="Rectangle 19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425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26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430" name="Rectangle 20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428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29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433" name="Rectangle 21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43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32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436" name="Rectangle 22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43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35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40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44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441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42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43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445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grpSp>
        <p:nvGrpSpPr>
          <p:cNvPr id="449" name="Group 14"/>
          <p:cNvGrpSpPr/>
          <p:nvPr/>
        </p:nvGrpSpPr>
        <p:grpSpPr>
          <a:xfrm>
            <a:off x="2339751" y="887089"/>
            <a:ext cx="4392488" cy="4041788"/>
            <a:chOff x="0" y="0"/>
            <a:chExt cx="4392486" cy="4041787"/>
          </a:xfrm>
        </p:grpSpPr>
        <p:pic>
          <p:nvPicPr>
            <p:cNvPr id="446" name="Picture 17" descr="Picture 17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4137" y="1022122"/>
              <a:ext cx="4276215" cy="30196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47" name="Rounded Rectangle 18"/>
            <p:cNvSpPr/>
            <p:nvPr/>
          </p:nvSpPr>
          <p:spPr>
            <a:xfrm>
              <a:off x="0" y="2808312"/>
              <a:ext cx="4392486" cy="1233476"/>
            </a:xfrm>
            <a:prstGeom prst="roundRect">
              <a:avLst>
                <a:gd name="adj" fmla="val 16667"/>
              </a:avLst>
            </a:prstGeom>
            <a:noFill/>
            <a:ln w="28575" cap="flat">
              <a:solidFill>
                <a:srgbClr val="FF0000"/>
              </a:solidFill>
              <a:prstDash val="dash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448" name="Picture 19" descr="Picture 19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04295" y="-1"/>
              <a:ext cx="4288192" cy="10370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50" name="TextBox 3"/>
          <p:cNvSpPr txBox="1"/>
          <p:nvPr/>
        </p:nvSpPr>
        <p:spPr>
          <a:xfrm>
            <a:off x="148362" y="1419621"/>
            <a:ext cx="2027173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缺陷在产品结构中的位置：顶层介电层</a:t>
            </a:r>
          </a:p>
        </p:txBody>
      </p:sp>
      <p:grpSp>
        <p:nvGrpSpPr>
          <p:cNvPr id="466" name="Group 22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453" name="Rectangle 29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45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52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456" name="Rectangle 30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454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55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459" name="Rectangle 31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45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58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462" name="Rectangle 32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460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61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465" name="Rectangle 33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46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64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9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73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470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1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2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474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475" name="Rectangle 16"/>
          <p:cNvSpPr txBox="1"/>
          <p:nvPr/>
        </p:nvSpPr>
        <p:spPr>
          <a:xfrm>
            <a:off x="2846207" y="1099519"/>
            <a:ext cx="6317272" cy="410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lnSpc>
                <a:spcPct val="20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晶圆生产过程中产生。</a:t>
            </a:r>
          </a:p>
          <a:p>
            <a:pPr marL="342900" indent="-342900">
              <a:lnSpc>
                <a:spcPct val="20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高温老化之后。</a:t>
            </a:r>
          </a:p>
          <a:p>
            <a:pPr marL="342900" indent="-342900">
              <a:lnSpc>
                <a:spcPct val="20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圆形。</a:t>
            </a:r>
          </a:p>
          <a:p>
            <a:pPr marL="342900" indent="-342900">
              <a:lnSpc>
                <a:spcPct val="20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0.11~0.18微米产品。</a:t>
            </a:r>
          </a:p>
          <a:p>
            <a:pPr marL="342900" indent="-342900">
              <a:lnSpc>
                <a:spcPct val="20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顶层介电层。</a:t>
            </a:r>
          </a:p>
          <a:p>
            <a:pPr>
              <a:lnSpc>
                <a:spcPct val="200000"/>
              </a:lnSpc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dirty="0"/>
          </a:p>
        </p:txBody>
      </p:sp>
      <p:grpSp>
        <p:nvGrpSpPr>
          <p:cNvPr id="491" name="Group 14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478" name="Rectangle 15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47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77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481" name="Rectangle 17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479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80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484" name="Rectangle 18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482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83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487" name="Rectangle 19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485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86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490" name="Rectangle 20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488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489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  <p:sp>
        <p:nvSpPr>
          <p:cNvPr id="492" name="TextBox 3"/>
          <p:cNvSpPr txBox="1"/>
          <p:nvPr/>
        </p:nvSpPr>
        <p:spPr>
          <a:xfrm>
            <a:off x="2824281" y="726050"/>
            <a:ext cx="2027174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b="1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认知缺陷总结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95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99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496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7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98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500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501" name="Picture 20" descr="Picture 2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95735" y="1131590"/>
            <a:ext cx="6336705" cy="2808312"/>
          </a:xfrm>
          <a:prstGeom prst="rect">
            <a:avLst/>
          </a:prstGeom>
          <a:ln w="12700">
            <a:miter lim="400000"/>
          </a:ln>
        </p:spPr>
      </p:pic>
      <p:sp>
        <p:nvSpPr>
          <p:cNvPr id="502" name="TextBox 21"/>
          <p:cNvSpPr txBox="1"/>
          <p:nvPr/>
        </p:nvSpPr>
        <p:spPr>
          <a:xfrm>
            <a:off x="2889528" y="4299942"/>
            <a:ext cx="1693625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0432FF"/>
                </a:solidFill>
              </a:defRPr>
            </a:lvl1pPr>
          </a:lstStyle>
          <a:p>
            <a:r>
              <a:t>Failure Rate:0%</a:t>
            </a:r>
          </a:p>
        </p:txBody>
      </p:sp>
      <p:sp>
        <p:nvSpPr>
          <p:cNvPr id="503" name="TextBox 22"/>
          <p:cNvSpPr txBox="1"/>
          <p:nvPr/>
        </p:nvSpPr>
        <p:spPr>
          <a:xfrm>
            <a:off x="6201896" y="4299942"/>
            <a:ext cx="1933387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t>Failure Rate:100%</a:t>
            </a:r>
          </a:p>
        </p:txBody>
      </p:sp>
      <p:sp>
        <p:nvSpPr>
          <p:cNvPr id="504" name="TextBox 3"/>
          <p:cNvSpPr txBox="1"/>
          <p:nvPr/>
        </p:nvSpPr>
        <p:spPr>
          <a:xfrm>
            <a:off x="148362" y="1419621"/>
            <a:ext cx="2027173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介电层结构：0.11~0.18 微米介电层结构</a:t>
            </a:r>
          </a:p>
        </p:txBody>
      </p:sp>
      <p:grpSp>
        <p:nvGrpSpPr>
          <p:cNvPr id="520" name="Group 18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507" name="Rectangle 19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505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06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510" name="Rectangle 29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508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09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513" name="Rectangle 30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51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12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516" name="Rectangle 31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51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15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519" name="Rectangle 32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51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18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3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527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524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5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26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528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529" name="TextBox 15"/>
          <p:cNvSpPr txBox="1"/>
          <p:nvPr/>
        </p:nvSpPr>
        <p:spPr>
          <a:xfrm>
            <a:off x="2313463" y="1074811"/>
            <a:ext cx="5244746" cy="239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200000"/>
              </a:lnSpc>
              <a:buSzPct val="100000"/>
              <a:defRPr>
                <a:latin typeface="微软雅黑"/>
                <a:ea typeface="微软雅黑"/>
                <a:cs typeface="微软雅黑"/>
                <a:sym typeface="微软雅黑"/>
              </a:defRPr>
            </a:pPr>
            <a:endParaRPr lang="en-US" dirty="0"/>
          </a:p>
          <a:p>
            <a:pPr marL="342900" indent="-342900">
              <a:lnSpc>
                <a:spcPct val="200000"/>
              </a:lnSpc>
              <a:buSzPct val="100000"/>
              <a:buFont typeface="+mj-lt"/>
              <a:buAutoNum type="arabicPeriod"/>
              <a:defRPr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dirty="0"/>
              <a:t>介电层结构。</a:t>
            </a:r>
          </a:p>
          <a:p>
            <a:pPr marL="342900" indent="-342900">
              <a:lnSpc>
                <a:spcPct val="150000"/>
              </a:lnSpc>
              <a:buSzPct val="100000"/>
              <a:buFont typeface="+mj-lt"/>
              <a:buAutoNum type="arabicPeriod"/>
              <a:defRPr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dirty="0"/>
              <a:t>外保护层物理特性。</a:t>
            </a:r>
          </a:p>
          <a:p>
            <a:pPr marL="342900" indent="-342900">
              <a:lnSpc>
                <a:spcPct val="150000"/>
              </a:lnSpc>
              <a:buSzPct val="100000"/>
              <a:buFont typeface="+mj-lt"/>
              <a:buAutoNum type="arabicPeriod"/>
              <a:defRPr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dirty="0"/>
              <a:t>晶圆线路设计。</a:t>
            </a:r>
          </a:p>
          <a:p>
            <a:pPr marL="342900" indent="-342900">
              <a:lnSpc>
                <a:spcPct val="150000"/>
              </a:lnSpc>
              <a:buSzPct val="100000"/>
              <a:buFont typeface="+mj-lt"/>
              <a:buAutoNum type="arabicPeriod"/>
              <a:defRPr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dirty="0"/>
              <a:t>高温老化工艺条件：时间，温度。</a:t>
            </a:r>
          </a:p>
        </p:txBody>
      </p:sp>
      <p:sp>
        <p:nvSpPr>
          <p:cNvPr id="530" name="TextBox 13"/>
          <p:cNvSpPr txBox="1"/>
          <p:nvPr/>
        </p:nvSpPr>
        <p:spPr>
          <a:xfrm>
            <a:off x="120969" y="1772103"/>
            <a:ext cx="1524991" cy="1107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缺陷的</a:t>
            </a:r>
          </a:p>
          <a:p>
            <a:pPr>
              <a:defRPr sz="28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影响因素</a:t>
            </a:r>
          </a:p>
        </p:txBody>
      </p:sp>
      <p:grpSp>
        <p:nvGrpSpPr>
          <p:cNvPr id="546" name="Group 16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533" name="Rectangle 17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53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32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536" name="Rectangle 18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534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35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539" name="Rectangle 19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53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38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542" name="Rectangle 20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540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41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545" name="Rectangle 21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54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44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  <p:sp>
        <p:nvSpPr>
          <p:cNvPr id="27" name="TextBox 3">
            <a:extLst>
              <a:ext uri="{FF2B5EF4-FFF2-40B4-BE49-F238E27FC236}">
                <a16:creationId xmlns:a16="http://schemas.microsoft.com/office/drawing/2014/main" id="{28501369-7B8F-4645-8D61-74ADF103AAEF}"/>
              </a:ext>
            </a:extLst>
          </p:cNvPr>
          <p:cNvSpPr txBox="1"/>
          <p:nvPr/>
        </p:nvSpPr>
        <p:spPr>
          <a:xfrm>
            <a:off x="2313463" y="1118160"/>
            <a:ext cx="2027174" cy="458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50000"/>
              </a:lnSpc>
              <a:defRPr b="1"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缺陷</a:t>
            </a:r>
            <a:r>
              <a:rPr lang="zh-CN" altLang="en-US" dirty="0"/>
              <a:t>影响因素</a:t>
            </a:r>
            <a:r>
              <a:rPr dirty="0" err="1"/>
              <a:t>总结</a:t>
            </a:r>
            <a:endParaRPr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49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553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550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51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52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554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555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95735" y="771549"/>
            <a:ext cx="6480721" cy="3816426"/>
          </a:xfrm>
          <a:prstGeom prst="rect">
            <a:avLst/>
          </a:prstGeom>
          <a:ln w="12700">
            <a:miter lim="400000"/>
          </a:ln>
        </p:spPr>
      </p:pic>
      <p:sp>
        <p:nvSpPr>
          <p:cNvPr id="556" name="TextBox 3"/>
          <p:cNvSpPr txBox="1"/>
          <p:nvPr/>
        </p:nvSpPr>
        <p:spPr>
          <a:xfrm>
            <a:off x="148362" y="1419621"/>
            <a:ext cx="2027173" cy="885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实效模型: </a:t>
            </a:r>
          </a:p>
          <a:p>
            <a:pPr>
              <a:lnSpc>
                <a:spcPct val="150000"/>
              </a:lnSpc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   氟离子突破逸出</a:t>
            </a:r>
          </a:p>
        </p:txBody>
      </p:sp>
      <p:grpSp>
        <p:nvGrpSpPr>
          <p:cNvPr id="572" name="Group 18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559" name="Rectangle 19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55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58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562" name="Rectangle 20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560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61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565" name="Rectangle 21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56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64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568" name="Rectangle 22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56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67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571" name="Rectangle 29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56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70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24"/>
          <p:cNvSpPr/>
          <p:nvPr/>
        </p:nvSpPr>
        <p:spPr>
          <a:xfrm rot="3316126">
            <a:off x="6435862" y="1774730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8" name="矩形 26"/>
          <p:cNvSpPr/>
          <p:nvPr/>
        </p:nvSpPr>
        <p:spPr>
          <a:xfrm rot="3316126">
            <a:off x="4924699" y="288135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12" name="组合 4"/>
          <p:cNvGrpSpPr/>
          <p:nvPr/>
        </p:nvGrpSpPr>
        <p:grpSpPr>
          <a:xfrm>
            <a:off x="467543" y="-1"/>
            <a:ext cx="1584177" cy="1203600"/>
            <a:chOff x="122536" y="0"/>
            <a:chExt cx="1584175" cy="1203598"/>
          </a:xfrm>
        </p:grpSpPr>
        <p:sp>
          <p:nvSpPr>
            <p:cNvPr id="110" name="矩形 1"/>
            <p:cNvSpPr/>
            <p:nvPr/>
          </p:nvSpPr>
          <p:spPr>
            <a:xfrm>
              <a:off x="122536" y="0"/>
              <a:ext cx="1584177" cy="914413"/>
            </a:xfrm>
            <a:prstGeom prst="rect">
              <a:avLst/>
            </a:prstGeom>
            <a:solidFill>
              <a:srgbClr val="2F559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1" name="等腰三角形 3"/>
            <p:cNvSpPr/>
            <p:nvPr/>
          </p:nvSpPr>
          <p:spPr>
            <a:xfrm rot="10800000">
              <a:off x="122536" y="915566"/>
              <a:ext cx="1584177" cy="288033"/>
            </a:xfrm>
            <a:prstGeom prst="triangle">
              <a:avLst/>
            </a:prstGeom>
            <a:solidFill>
              <a:srgbClr val="2F5597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16" name="组合 9"/>
          <p:cNvGrpSpPr/>
          <p:nvPr/>
        </p:nvGrpSpPr>
        <p:grpSpPr>
          <a:xfrm>
            <a:off x="539551" y="155997"/>
            <a:ext cx="1440161" cy="710566"/>
            <a:chOff x="0" y="0"/>
            <a:chExt cx="1440160" cy="710565"/>
          </a:xfrm>
        </p:grpSpPr>
        <p:sp>
          <p:nvSpPr>
            <p:cNvPr id="113" name="TextBox 5"/>
            <p:cNvSpPr txBox="1"/>
            <p:nvPr/>
          </p:nvSpPr>
          <p:spPr>
            <a:xfrm>
              <a:off x="0" y="0"/>
              <a:ext cx="1440161" cy="710565"/>
            </a:xfrm>
            <a:prstGeom prst="rect">
              <a:avLst/>
            </a:prstGeom>
            <a:noFill/>
            <a:ln w="9525" cap="flat">
              <a:solidFill>
                <a:srgbClr val="32538F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3400">
                  <a:solidFill>
                    <a:srgbClr val="FFFFFF"/>
                  </a:solidFill>
                  <a:latin typeface="黑体"/>
                  <a:ea typeface="黑体"/>
                  <a:cs typeface="黑体"/>
                  <a:sym typeface="黑体"/>
                </a:defRPr>
              </a:lvl1pPr>
            </a:lstStyle>
            <a:p>
              <a:r>
                <a:t>目录</a:t>
              </a:r>
            </a:p>
          </p:txBody>
        </p:sp>
        <p:sp>
          <p:nvSpPr>
            <p:cNvPr id="114" name="直接连接符 7"/>
            <p:cNvSpPr/>
            <p:nvPr/>
          </p:nvSpPr>
          <p:spPr>
            <a:xfrm>
              <a:off x="144016" y="71292"/>
              <a:ext cx="1152129" cy="1"/>
            </a:xfrm>
            <a:prstGeom prst="line">
              <a:avLst/>
            </a:prstGeom>
            <a:noFill/>
            <a:ln w="9525" cap="flat">
              <a:solidFill>
                <a:srgbClr val="BFBFB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5" name="直接连接符 34"/>
            <p:cNvSpPr/>
            <p:nvPr/>
          </p:nvSpPr>
          <p:spPr>
            <a:xfrm>
              <a:off x="151967" y="615552"/>
              <a:ext cx="1152129" cy="1"/>
            </a:xfrm>
            <a:prstGeom prst="line">
              <a:avLst/>
            </a:prstGeom>
            <a:noFill/>
            <a:ln w="9525" cap="flat">
              <a:solidFill>
                <a:srgbClr val="BFBFB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20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117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8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9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21" name="TextBox 15"/>
          <p:cNvSpPr txBox="1"/>
          <p:nvPr/>
        </p:nvSpPr>
        <p:spPr>
          <a:xfrm>
            <a:off x="2488018" y="771549"/>
            <a:ext cx="3550430" cy="4231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57200" indent="-457200" algn="ctr">
              <a:lnSpc>
                <a:spcPct val="200000"/>
              </a:lnSpc>
              <a:buSzPct val="100000"/>
              <a:buChar char="❖"/>
              <a:defRPr sz="2200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选题背景</a:t>
            </a:r>
          </a:p>
          <a:p>
            <a:pPr marL="457200" indent="-457200" algn="ctr">
              <a:lnSpc>
                <a:spcPct val="200000"/>
              </a:lnSpc>
              <a:buSzPct val="100000"/>
              <a:buChar char="❖"/>
              <a:defRPr sz="2200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研究目标</a:t>
            </a:r>
          </a:p>
          <a:p>
            <a:pPr marL="457200" indent="-457200" algn="ctr">
              <a:lnSpc>
                <a:spcPct val="200000"/>
              </a:lnSpc>
              <a:buSzPct val="100000"/>
              <a:buChar char="❖"/>
              <a:defRPr sz="2200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研究过程</a:t>
            </a:r>
          </a:p>
          <a:p>
            <a:pPr marL="457200" indent="-457200" algn="ctr">
              <a:lnSpc>
                <a:spcPct val="200000"/>
              </a:lnSpc>
              <a:buSzPct val="100000"/>
              <a:buChar char="❖"/>
              <a:defRPr sz="2200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研究成果</a:t>
            </a:r>
          </a:p>
          <a:p>
            <a:pPr marL="457200" indent="-457200" algn="ctr">
              <a:lnSpc>
                <a:spcPct val="200000"/>
              </a:lnSpc>
              <a:buSzPct val="100000"/>
              <a:buChar char="❖"/>
              <a:defRPr sz="2200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论文总结</a:t>
            </a:r>
          </a:p>
        </p:txBody>
      </p:sp>
      <p:pic>
        <p:nvPicPr>
          <p:cNvPr id="122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5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579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576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77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78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580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581" name="TextBox 15"/>
          <p:cNvSpPr txBox="1"/>
          <p:nvPr/>
        </p:nvSpPr>
        <p:spPr>
          <a:xfrm>
            <a:off x="2457479" y="1851669"/>
            <a:ext cx="5416666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85750" indent="-285750"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缺陷源头：氟离子。</a:t>
            </a:r>
          </a:p>
        </p:txBody>
      </p:sp>
      <p:sp>
        <p:nvSpPr>
          <p:cNvPr id="582" name="TextBox 16"/>
          <p:cNvSpPr txBox="1"/>
          <p:nvPr/>
        </p:nvSpPr>
        <p:spPr>
          <a:xfrm>
            <a:off x="2437952" y="2175916"/>
            <a:ext cx="5841590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endParaRPr dirty="0"/>
          </a:p>
          <a:p>
            <a:pPr marL="285750" indent="-285750">
              <a:buSzPct val="100000"/>
              <a:buChar char="❖"/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rPr dirty="0"/>
              <a:t>防</a:t>
            </a:r>
            <a:r>
              <a:rPr dirty="0">
                <a:latin typeface="Microsoft YaHei"/>
                <a:ea typeface="Microsoft YaHei"/>
                <a:cs typeface="Microsoft YaHei"/>
                <a:sym typeface="Microsoft YaHei"/>
              </a:rPr>
              <a:t>御因素：阻止游离氟离子由里向外突破的氧化层。</a:t>
            </a:r>
          </a:p>
        </p:txBody>
      </p:sp>
      <p:sp>
        <p:nvSpPr>
          <p:cNvPr id="583" name="TextBox 13"/>
          <p:cNvSpPr txBox="1"/>
          <p:nvPr/>
        </p:nvSpPr>
        <p:spPr>
          <a:xfrm>
            <a:off x="120970" y="1707653"/>
            <a:ext cx="1190182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实效模型</a:t>
            </a:r>
          </a:p>
        </p:txBody>
      </p:sp>
      <p:grpSp>
        <p:nvGrpSpPr>
          <p:cNvPr id="599" name="Group 17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586" name="Rectangle 18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58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85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589" name="Rectangle 19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587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88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592" name="Rectangle 20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590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91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595" name="Rectangle 21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59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94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598" name="Rectangle 22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59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597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2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06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603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04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05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607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608" name="TextBox 13"/>
          <p:cNvSpPr txBox="1"/>
          <p:nvPr/>
        </p:nvSpPr>
        <p:spPr>
          <a:xfrm>
            <a:off x="2378309" y="1587755"/>
            <a:ext cx="5416666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85750" indent="-285750">
              <a:lnSpc>
                <a:spcPct val="20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验证产品：缺陷发生几率高的产品。</a:t>
            </a:r>
          </a:p>
        </p:txBody>
      </p:sp>
      <p:sp>
        <p:nvSpPr>
          <p:cNvPr id="609" name="TextBox 14"/>
          <p:cNvSpPr txBox="1"/>
          <p:nvPr/>
        </p:nvSpPr>
        <p:spPr>
          <a:xfrm>
            <a:off x="2383830" y="2094173"/>
            <a:ext cx="5416666" cy="104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200000"/>
              </a:lnSpc>
              <a:buSzPct val="100000"/>
              <a:buChar char="❖"/>
              <a:defRPr>
                <a:latin typeface="黑体"/>
                <a:ea typeface="黑体"/>
                <a:cs typeface="黑体"/>
                <a:sym typeface="黑体"/>
              </a:defRPr>
            </a:pPr>
            <a:r>
              <a:t>检</a:t>
            </a:r>
            <a:r>
              <a:rPr>
                <a:latin typeface="Microsoft YaHei"/>
                <a:ea typeface="Microsoft YaHei"/>
                <a:cs typeface="Microsoft YaHei"/>
                <a:sym typeface="Microsoft YaHei"/>
              </a:rPr>
              <a:t>验标准：七次高温老化制程后产品的介电层气泡缺陷的发生几率和严重程度。</a:t>
            </a:r>
          </a:p>
        </p:txBody>
      </p:sp>
      <p:grpSp>
        <p:nvGrpSpPr>
          <p:cNvPr id="625" name="Group 16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612" name="Rectangle 17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610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11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615" name="Rectangle 18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613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14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618" name="Rectangle 19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61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17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621" name="Rectangle 20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61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20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624" name="Rectangle 21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622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23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28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32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629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30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31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633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634" name="Picture 16" descr="Picture 1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27783" y="1122786"/>
            <a:ext cx="5112570" cy="3762024"/>
          </a:xfrm>
          <a:prstGeom prst="rect">
            <a:avLst/>
          </a:prstGeom>
          <a:ln w="12700">
            <a:miter lim="400000"/>
          </a:ln>
        </p:spPr>
      </p:pic>
      <p:sp>
        <p:nvSpPr>
          <p:cNvPr id="635" name="TextBox 13"/>
          <p:cNvSpPr txBox="1"/>
          <p:nvPr/>
        </p:nvSpPr>
        <p:spPr>
          <a:xfrm>
            <a:off x="120970" y="1707653"/>
            <a:ext cx="1372600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解决方案</a:t>
            </a:r>
          </a:p>
        </p:txBody>
      </p:sp>
      <p:sp>
        <p:nvSpPr>
          <p:cNvPr id="636" name="TextBox 3"/>
          <p:cNvSpPr txBox="1"/>
          <p:nvPr/>
        </p:nvSpPr>
        <p:spPr>
          <a:xfrm>
            <a:off x="148362" y="1419622"/>
            <a:ext cx="2027173" cy="231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七次高温老化工艺：集成电路端强化将爆未爆的气泡缺陷，缩短验证流程</a:t>
            </a:r>
          </a:p>
        </p:txBody>
      </p:sp>
      <p:grpSp>
        <p:nvGrpSpPr>
          <p:cNvPr id="652" name="Group 18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639" name="Rectangle 19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63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38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642" name="Rectangle 20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640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41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645" name="Rectangle 21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64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44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648" name="Rectangle 22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64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47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651" name="Rectangle 29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64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50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55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59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656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57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58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660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661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61659" y="901547"/>
            <a:ext cx="6093506" cy="3601182"/>
          </a:xfrm>
          <a:prstGeom prst="rect">
            <a:avLst/>
          </a:prstGeom>
          <a:ln w="12700">
            <a:miter lim="400000"/>
          </a:ln>
        </p:spPr>
      </p:pic>
      <p:sp>
        <p:nvSpPr>
          <p:cNvPr id="662" name="TextBox 15"/>
          <p:cNvSpPr txBox="1"/>
          <p:nvPr/>
        </p:nvSpPr>
        <p:spPr>
          <a:xfrm>
            <a:off x="120970" y="1707653"/>
            <a:ext cx="1372600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解决方案</a:t>
            </a:r>
          </a:p>
        </p:txBody>
      </p:sp>
      <p:sp>
        <p:nvSpPr>
          <p:cNvPr id="663" name="TextBox 3"/>
          <p:cNvSpPr txBox="1"/>
          <p:nvPr/>
        </p:nvSpPr>
        <p:spPr>
          <a:xfrm>
            <a:off x="148362" y="1419621"/>
            <a:ext cx="2027173" cy="1289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源头验证：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</a:t>
            </a:r>
            <a:r>
              <a:rPr dirty="0"/>
              <a:t>氟离子含量与介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</a:t>
            </a:r>
            <a:r>
              <a:rPr dirty="0"/>
              <a:t>电层气泡的关系</a:t>
            </a:r>
          </a:p>
        </p:txBody>
      </p:sp>
      <p:grpSp>
        <p:nvGrpSpPr>
          <p:cNvPr id="679" name="Group 18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666" name="Rectangle 19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66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65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669" name="Rectangle 20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667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68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672" name="Rectangle 21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670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71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675" name="Rectangle 22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67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74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678" name="Rectangle 29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67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77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2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86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683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84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85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687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688" name="Picture 16" descr="Picture 1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75645" y="845956"/>
            <a:ext cx="5112570" cy="4174007"/>
          </a:xfrm>
          <a:prstGeom prst="rect">
            <a:avLst/>
          </a:prstGeom>
          <a:ln w="12700">
            <a:miter lim="400000"/>
          </a:ln>
        </p:spPr>
      </p:pic>
      <p:sp>
        <p:nvSpPr>
          <p:cNvPr id="689" name="TextBox 3"/>
          <p:cNvSpPr txBox="1"/>
          <p:nvPr/>
        </p:nvSpPr>
        <p:spPr>
          <a:xfrm>
            <a:off x="148361" y="1419621"/>
            <a:ext cx="2368261" cy="128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防御验证：</a:t>
            </a:r>
            <a:endParaRPr lang="en-US" dirty="0"/>
          </a:p>
          <a:p>
            <a:pPr>
              <a:lnSpc>
                <a:spcPct val="150000"/>
              </a:lnSpc>
              <a:buSzPct val="100000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lang="en-US" dirty="0"/>
              <a:t>    </a:t>
            </a:r>
            <a:r>
              <a:rPr dirty="0"/>
              <a:t>防御层主要集中于</a:t>
            </a:r>
            <a:endParaRPr lang="en-US" dirty="0"/>
          </a:p>
          <a:p>
            <a:pPr>
              <a:lnSpc>
                <a:spcPct val="150000"/>
              </a:lnSpc>
              <a:buSzPct val="100000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     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SRO </a:t>
            </a:r>
            <a:r>
              <a:rPr dirty="0"/>
              <a:t>和 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HDP PASS</a:t>
            </a:r>
          </a:p>
        </p:txBody>
      </p:sp>
      <p:grpSp>
        <p:nvGrpSpPr>
          <p:cNvPr id="705" name="Group 18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692" name="Rectangle 19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690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91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695" name="Rectangle 20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693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94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698" name="Rectangle 21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69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697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701" name="Rectangle 22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69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00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704" name="Rectangle 29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702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03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08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712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709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0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1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713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714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95735" y="826101"/>
            <a:ext cx="6864966" cy="4121914"/>
          </a:xfrm>
          <a:prstGeom prst="rect">
            <a:avLst/>
          </a:prstGeom>
          <a:ln w="12700">
            <a:miter lim="400000"/>
          </a:ln>
        </p:spPr>
      </p:pic>
      <p:sp>
        <p:nvSpPr>
          <p:cNvPr id="715" name="TextBox 15"/>
          <p:cNvSpPr txBox="1"/>
          <p:nvPr/>
        </p:nvSpPr>
        <p:spPr>
          <a:xfrm>
            <a:off x="120970" y="1707653"/>
            <a:ext cx="1372600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解决方案</a:t>
            </a:r>
          </a:p>
        </p:txBody>
      </p:sp>
      <p:sp>
        <p:nvSpPr>
          <p:cNvPr id="716" name="TextBox 3"/>
          <p:cNvSpPr txBox="1"/>
          <p:nvPr/>
        </p:nvSpPr>
        <p:spPr>
          <a:xfrm>
            <a:off x="148362" y="1419621"/>
            <a:ext cx="2217678" cy="885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防御验证：</a:t>
            </a:r>
          </a:p>
          <a:p>
            <a:pPr>
              <a:lnSpc>
                <a:spcPct val="150000"/>
              </a:lnSpc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    薄膜氧化层实验</a:t>
            </a:r>
          </a:p>
        </p:txBody>
      </p:sp>
      <p:grpSp>
        <p:nvGrpSpPr>
          <p:cNvPr id="732" name="Group 18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719" name="Rectangle 19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71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18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722" name="Rectangle 20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720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21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725" name="Rectangle 21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72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24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728" name="Rectangle 22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72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27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731" name="Rectangle 29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72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30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35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739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736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37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38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740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741" name="TextBox 15"/>
          <p:cNvSpPr txBox="1"/>
          <p:nvPr/>
        </p:nvSpPr>
        <p:spPr>
          <a:xfrm>
            <a:off x="2466256" y="303000"/>
            <a:ext cx="5618071" cy="1602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黑体"/>
                <a:ea typeface="黑体"/>
                <a:cs typeface="黑体"/>
                <a:sym typeface="黑体"/>
              </a:defRPr>
            </a:pPr>
            <a:endParaRPr/>
          </a:p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缺陷源头角度：使用不含氟离子的0.25&amp;0.35微米的IMD结构。</a:t>
            </a:r>
          </a:p>
          <a:p>
            <a:pPr marL="742950" lvl="1" indent="-285750">
              <a:lnSpc>
                <a:spcPct val="150000"/>
              </a:lnSpc>
              <a:buSzPct val="100000"/>
              <a:buFont typeface="Arial"/>
              <a:buChar char="•"/>
              <a:defRPr sz="1600">
                <a:solidFill>
                  <a:srgbClr val="FF000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不能满足小空间填充介质层需求。</a:t>
            </a:r>
          </a:p>
        </p:txBody>
      </p:sp>
      <p:sp>
        <p:nvSpPr>
          <p:cNvPr id="742" name="TextBox 16"/>
          <p:cNvSpPr txBox="1"/>
          <p:nvPr/>
        </p:nvSpPr>
        <p:spPr>
          <a:xfrm>
            <a:off x="2487937" y="4056976"/>
            <a:ext cx="5416666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0432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/>
          </a:p>
          <a:p>
            <a:pPr marL="285750" indent="-285750"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防御因素角度：</a:t>
            </a:r>
            <a:r>
              <a:rPr>
                <a:solidFill>
                  <a:srgbClr val="0432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FSG liner</a:t>
            </a:r>
            <a:r>
              <a:rPr>
                <a:solidFill>
                  <a:srgbClr val="0432FF"/>
                </a:solidFill>
              </a:rPr>
              <a:t>取代富硅氧化层。</a:t>
            </a:r>
          </a:p>
        </p:txBody>
      </p:sp>
      <p:pic>
        <p:nvPicPr>
          <p:cNvPr id="743" name="Picture 17" descr="Picture 1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79344" y="1799411"/>
            <a:ext cx="4923156" cy="2539366"/>
          </a:xfrm>
          <a:prstGeom prst="rect">
            <a:avLst/>
          </a:prstGeom>
          <a:ln w="12700">
            <a:miter lim="400000"/>
          </a:ln>
        </p:spPr>
      </p:pic>
      <p:sp>
        <p:nvSpPr>
          <p:cNvPr id="744" name="TextBox 14"/>
          <p:cNvSpPr txBox="1"/>
          <p:nvPr/>
        </p:nvSpPr>
        <p:spPr>
          <a:xfrm>
            <a:off x="120970" y="1707653"/>
            <a:ext cx="1372600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解决方案</a:t>
            </a:r>
          </a:p>
        </p:txBody>
      </p:sp>
      <p:grpSp>
        <p:nvGrpSpPr>
          <p:cNvPr id="760" name="Group 19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747" name="Rectangle 20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745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46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750" name="Rectangle 21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748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49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753" name="Rectangle 22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75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52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756" name="Rectangle 29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75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55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759" name="Rectangle 30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75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58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63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767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764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65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66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768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769" name="TextBox 14"/>
          <p:cNvSpPr txBox="1"/>
          <p:nvPr/>
        </p:nvSpPr>
        <p:spPr>
          <a:xfrm>
            <a:off x="3632194" y="576279"/>
            <a:ext cx="524172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r>
              <a:t>WAT</a:t>
            </a:r>
          </a:p>
        </p:txBody>
      </p:sp>
      <p:sp>
        <p:nvSpPr>
          <p:cNvPr id="770" name="TextBox 18"/>
          <p:cNvSpPr txBox="1"/>
          <p:nvPr/>
        </p:nvSpPr>
        <p:spPr>
          <a:xfrm>
            <a:off x="6979143" y="576279"/>
            <a:ext cx="606436" cy="358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r>
              <a:t>Yield</a:t>
            </a:r>
          </a:p>
        </p:txBody>
      </p:sp>
      <p:pic>
        <p:nvPicPr>
          <p:cNvPr id="771" name="Picture 19" descr="Picture 1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9256" y="961067"/>
            <a:ext cx="3307510" cy="2880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772" name="Picture 20" descr="Picture 2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74707" y="945610"/>
            <a:ext cx="3024337" cy="2895777"/>
          </a:xfrm>
          <a:prstGeom prst="rect">
            <a:avLst/>
          </a:prstGeom>
          <a:ln w="12700">
            <a:miter lim="400000"/>
          </a:ln>
        </p:spPr>
      </p:pic>
      <p:sp>
        <p:nvSpPr>
          <p:cNvPr id="773" name="TextBox 15"/>
          <p:cNvSpPr txBox="1"/>
          <p:nvPr/>
        </p:nvSpPr>
        <p:spPr>
          <a:xfrm>
            <a:off x="1350251" y="2062055"/>
            <a:ext cx="548259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1</a:t>
            </a:r>
          </a:p>
        </p:txBody>
      </p:sp>
      <p:sp>
        <p:nvSpPr>
          <p:cNvPr id="774" name="TextBox 3"/>
          <p:cNvSpPr txBox="1"/>
          <p:nvPr/>
        </p:nvSpPr>
        <p:spPr>
          <a:xfrm>
            <a:off x="148362" y="1419621"/>
            <a:ext cx="2217678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电性和良率</a:t>
            </a:r>
          </a:p>
        </p:txBody>
      </p:sp>
      <p:grpSp>
        <p:nvGrpSpPr>
          <p:cNvPr id="790" name="Group 17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777" name="Rectangle 21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775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76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780" name="Rectangle 22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778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79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783" name="Rectangle 29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78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82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786" name="Rectangle 30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78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785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789" name="Rectangle 31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787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88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矩形 23"/>
          <p:cNvSpPr/>
          <p:nvPr/>
        </p:nvSpPr>
        <p:spPr>
          <a:xfrm rot="3316126">
            <a:off x="7420436" y="1395038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93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797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794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95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96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798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799" name="Picture 15" descr="Picture 1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15985" y="781062"/>
            <a:ext cx="5184578" cy="3789842"/>
          </a:xfrm>
          <a:prstGeom prst="rect">
            <a:avLst/>
          </a:prstGeom>
          <a:ln w="12700">
            <a:miter lim="400000"/>
          </a:ln>
        </p:spPr>
      </p:pic>
      <p:sp>
        <p:nvSpPr>
          <p:cNvPr id="800" name="Rectangle 16"/>
          <p:cNvSpPr/>
          <p:nvPr/>
        </p:nvSpPr>
        <p:spPr>
          <a:xfrm>
            <a:off x="3760102" y="1150522"/>
            <a:ext cx="2736304" cy="3685701"/>
          </a:xfrm>
          <a:prstGeom prst="rect">
            <a:avLst/>
          </a:prstGeom>
          <a:ln w="12700">
            <a:solidFill>
              <a:srgbClr val="0432FF"/>
            </a:solidFill>
            <a:prstDash val="sysDash"/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01" name="TextBox 13"/>
          <p:cNvSpPr txBox="1"/>
          <p:nvPr/>
        </p:nvSpPr>
        <p:spPr>
          <a:xfrm>
            <a:off x="120970" y="1707653"/>
            <a:ext cx="1372600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dirty="0"/>
              <a:t>效果验证</a:t>
            </a:r>
          </a:p>
        </p:txBody>
      </p:sp>
      <p:sp>
        <p:nvSpPr>
          <p:cNvPr id="802" name="TextBox 14"/>
          <p:cNvSpPr txBox="1"/>
          <p:nvPr/>
        </p:nvSpPr>
        <p:spPr>
          <a:xfrm>
            <a:off x="1350251" y="2062055"/>
            <a:ext cx="548259" cy="574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2</a:t>
            </a:r>
          </a:p>
        </p:txBody>
      </p:sp>
      <p:sp>
        <p:nvSpPr>
          <p:cNvPr id="803" name="TextBox 3"/>
          <p:cNvSpPr txBox="1"/>
          <p:nvPr/>
        </p:nvSpPr>
        <p:spPr>
          <a:xfrm>
            <a:off x="148362" y="1419621"/>
            <a:ext cx="2217678" cy="885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新方案的安全</a:t>
            </a:r>
          </a:p>
          <a:p>
            <a:pPr>
              <a:lnSpc>
                <a:spcPct val="150000"/>
              </a:lnSpc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    工艺区间</a:t>
            </a:r>
          </a:p>
        </p:txBody>
      </p:sp>
      <p:grpSp>
        <p:nvGrpSpPr>
          <p:cNvPr id="819" name="Group 18"/>
          <p:cNvGrpSpPr/>
          <p:nvPr/>
        </p:nvGrpSpPr>
        <p:grpSpPr>
          <a:xfrm>
            <a:off x="4211959" y="53908"/>
            <a:ext cx="4896546" cy="307341"/>
            <a:chOff x="0" y="0"/>
            <a:chExt cx="4896544" cy="307340"/>
          </a:xfrm>
        </p:grpSpPr>
        <p:grpSp>
          <p:nvGrpSpPr>
            <p:cNvPr id="806" name="Rectangle 19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80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805" name="认识缺陷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认识缺陷</a:t>
                </a:r>
              </a:p>
            </p:txBody>
          </p:sp>
        </p:grpSp>
        <p:grpSp>
          <p:nvGrpSpPr>
            <p:cNvPr id="809" name="Rectangle 20"/>
            <p:cNvGrpSpPr/>
            <p:nvPr/>
          </p:nvGrpSpPr>
          <p:grpSpPr>
            <a:xfrm>
              <a:off x="900099" y="-1"/>
              <a:ext cx="1296145" cy="307342"/>
              <a:chOff x="0" y="0"/>
              <a:chExt cx="1296144" cy="307340"/>
            </a:xfrm>
          </p:grpSpPr>
          <p:sp>
            <p:nvSpPr>
              <p:cNvPr id="807" name="Rectangle"/>
              <p:cNvSpPr/>
              <p:nvPr/>
            </p:nvSpPr>
            <p:spPr>
              <a:xfrm>
                <a:off x="0" y="9653"/>
                <a:ext cx="1296145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808" name="缺陷的影响因素"/>
              <p:cNvSpPr txBox="1"/>
              <p:nvPr/>
            </p:nvSpPr>
            <p:spPr>
              <a:xfrm>
                <a:off x="45719" y="0"/>
                <a:ext cx="1204706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缺陷的影响因素</a:t>
                </a:r>
              </a:p>
            </p:txBody>
          </p:sp>
        </p:grpSp>
        <p:grpSp>
          <p:nvGrpSpPr>
            <p:cNvPr id="812" name="Rectangle 21"/>
            <p:cNvGrpSpPr/>
            <p:nvPr/>
          </p:nvGrpSpPr>
          <p:grpSpPr>
            <a:xfrm>
              <a:off x="2221662" y="-1"/>
              <a:ext cx="874683" cy="307342"/>
              <a:chOff x="0" y="0"/>
              <a:chExt cx="874681" cy="307340"/>
            </a:xfrm>
          </p:grpSpPr>
          <p:sp>
            <p:nvSpPr>
              <p:cNvPr id="810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811" name="实效模型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实效模型</a:t>
                </a:r>
              </a:p>
            </p:txBody>
          </p:sp>
        </p:grpSp>
        <p:grpSp>
          <p:nvGrpSpPr>
            <p:cNvPr id="815" name="Rectangle 22"/>
            <p:cNvGrpSpPr/>
            <p:nvPr/>
          </p:nvGrpSpPr>
          <p:grpSpPr>
            <a:xfrm>
              <a:off x="3121762" y="-1"/>
              <a:ext cx="874683" cy="307342"/>
              <a:chOff x="0" y="0"/>
              <a:chExt cx="874681" cy="307340"/>
            </a:xfrm>
          </p:grpSpPr>
          <p:sp>
            <p:nvSpPr>
              <p:cNvPr id="81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814" name="解决方案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rPr dirty="0"/>
                  <a:t>解决方案</a:t>
                </a:r>
              </a:p>
            </p:txBody>
          </p:sp>
        </p:grpSp>
        <p:grpSp>
          <p:nvGrpSpPr>
            <p:cNvPr id="818" name="Rectangle 29"/>
            <p:cNvGrpSpPr/>
            <p:nvPr/>
          </p:nvGrpSpPr>
          <p:grpSpPr>
            <a:xfrm>
              <a:off x="4021862" y="-1"/>
              <a:ext cx="874683" cy="307342"/>
              <a:chOff x="0" y="0"/>
              <a:chExt cx="874681" cy="307340"/>
            </a:xfrm>
          </p:grpSpPr>
          <p:sp>
            <p:nvSpPr>
              <p:cNvPr id="81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7" name="效果验证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效果验证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825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822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3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4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830" name="组合 13"/>
          <p:cNvGrpSpPr/>
          <p:nvPr/>
        </p:nvGrpSpPr>
        <p:grpSpPr>
          <a:xfrm>
            <a:off x="1837720" y="1131589"/>
            <a:ext cx="4966529" cy="1377545"/>
            <a:chOff x="0" y="0"/>
            <a:chExt cx="4966527" cy="1377543"/>
          </a:xfrm>
        </p:grpSpPr>
        <p:grpSp>
          <p:nvGrpSpPr>
            <p:cNvPr id="828" name="组合 16"/>
            <p:cNvGrpSpPr/>
            <p:nvPr/>
          </p:nvGrpSpPr>
          <p:grpSpPr>
            <a:xfrm>
              <a:off x="1413872" y="-1"/>
              <a:ext cx="2212817" cy="1377545"/>
              <a:chOff x="0" y="0"/>
              <a:chExt cx="2212816" cy="1377543"/>
            </a:xfrm>
          </p:grpSpPr>
          <p:sp>
            <p:nvSpPr>
              <p:cNvPr id="826" name="TextBox 42"/>
              <p:cNvSpPr txBox="1"/>
              <p:nvPr/>
            </p:nvSpPr>
            <p:spPr>
              <a:xfrm>
                <a:off x="316344" y="0"/>
                <a:ext cx="1500618" cy="380365"/>
              </a:xfrm>
              <a:prstGeom prst="rect">
                <a:avLst/>
              </a:prstGeom>
              <a:noFill/>
              <a:ln w="9525" cap="flat">
                <a:solidFill>
                  <a:srgbClr val="32538F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2200">
                    <a:solidFill>
                      <a:srgbClr val="333F50"/>
                    </a:solidFill>
                    <a:latin typeface="华文细黑"/>
                    <a:ea typeface="华文细黑"/>
                    <a:cs typeface="华文细黑"/>
                    <a:sym typeface="华文细黑"/>
                  </a:defRPr>
                </a:lvl1pPr>
              </a:lstStyle>
              <a:p>
                <a:r>
                  <a:t>第四部分</a:t>
                </a:r>
              </a:p>
            </p:txBody>
          </p:sp>
          <p:sp>
            <p:nvSpPr>
              <p:cNvPr id="827" name="TextBox 15"/>
              <p:cNvSpPr txBox="1"/>
              <p:nvPr/>
            </p:nvSpPr>
            <p:spPr>
              <a:xfrm>
                <a:off x="0" y="574903"/>
                <a:ext cx="2212817" cy="802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4000">
                    <a:solidFill>
                      <a:srgbClr val="333F50"/>
                    </a:solidFill>
                    <a:latin typeface="黑体"/>
                    <a:ea typeface="黑体"/>
                    <a:cs typeface="黑体"/>
                    <a:sym typeface="黑体"/>
                  </a:defRPr>
                </a:lvl1pPr>
              </a:lstStyle>
              <a:p>
                <a:r>
                  <a:t>研究成果</a:t>
                </a:r>
              </a:p>
            </p:txBody>
          </p:sp>
        </p:grpSp>
        <p:sp>
          <p:nvSpPr>
            <p:cNvPr id="829" name="直接连接符 41"/>
            <p:cNvSpPr/>
            <p:nvPr/>
          </p:nvSpPr>
          <p:spPr>
            <a:xfrm>
              <a:off x="0" y="1366991"/>
              <a:ext cx="4966528" cy="1"/>
            </a:xfrm>
            <a:prstGeom prst="line">
              <a:avLst/>
            </a:prstGeom>
            <a:noFill/>
            <a:ln w="9525" cap="flat">
              <a:solidFill>
                <a:srgbClr val="2F5597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831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grpSp>
        <p:nvGrpSpPr>
          <p:cNvPr id="848" name="Group 22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844" name="Group 24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834" name="Rectangle 26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832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833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837" name="Rectangle 28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835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836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840" name="Rectangle 29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838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solidFill>
                  <a:srgbClr val="4070AA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39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843" name="Rectangle 30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841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842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847" name="Rectangle 25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845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846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28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125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6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7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36" name="组合 13"/>
          <p:cNvGrpSpPr/>
          <p:nvPr/>
        </p:nvGrpSpPr>
        <p:grpSpPr>
          <a:xfrm>
            <a:off x="1837720" y="1275605"/>
            <a:ext cx="4966529" cy="1898236"/>
            <a:chOff x="0" y="0"/>
            <a:chExt cx="4966527" cy="1898234"/>
          </a:xfrm>
        </p:grpSpPr>
        <p:grpSp>
          <p:nvGrpSpPr>
            <p:cNvPr id="131" name="组合 16"/>
            <p:cNvGrpSpPr/>
            <p:nvPr/>
          </p:nvGrpSpPr>
          <p:grpSpPr>
            <a:xfrm>
              <a:off x="1413872" y="-1"/>
              <a:ext cx="2212817" cy="1377545"/>
              <a:chOff x="0" y="0"/>
              <a:chExt cx="2212816" cy="1377543"/>
            </a:xfrm>
          </p:grpSpPr>
          <p:sp>
            <p:nvSpPr>
              <p:cNvPr id="129" name="TextBox 42"/>
              <p:cNvSpPr txBox="1"/>
              <p:nvPr/>
            </p:nvSpPr>
            <p:spPr>
              <a:xfrm>
                <a:off x="316344" y="0"/>
                <a:ext cx="1500618" cy="481965"/>
              </a:xfrm>
              <a:prstGeom prst="rect">
                <a:avLst/>
              </a:prstGeom>
              <a:noFill/>
              <a:ln w="9525" cap="flat">
                <a:solidFill>
                  <a:srgbClr val="32538F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2200">
                    <a:solidFill>
                      <a:srgbClr val="333F50"/>
                    </a:solidFill>
                    <a:latin typeface="Microsoft YaHei"/>
                    <a:ea typeface="Microsoft YaHei"/>
                    <a:cs typeface="Microsoft YaHei"/>
                    <a:sym typeface="Microsoft YaHei"/>
                  </a:defRPr>
                </a:lvl1pPr>
              </a:lstStyle>
              <a:p>
                <a:r>
                  <a:t>第一部分</a:t>
                </a:r>
              </a:p>
            </p:txBody>
          </p:sp>
          <p:sp>
            <p:nvSpPr>
              <p:cNvPr id="130" name="TextBox 15"/>
              <p:cNvSpPr txBox="1"/>
              <p:nvPr/>
            </p:nvSpPr>
            <p:spPr>
              <a:xfrm>
                <a:off x="0" y="574903"/>
                <a:ext cx="2212817" cy="802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4000" b="1">
                    <a:solidFill>
                      <a:srgbClr val="333F50"/>
                    </a:solidFill>
                    <a:latin typeface="微软雅黑"/>
                    <a:ea typeface="微软雅黑"/>
                    <a:cs typeface="微软雅黑"/>
                    <a:sym typeface="微软雅黑"/>
                  </a:defRPr>
                </a:lvl1pPr>
              </a:lstStyle>
              <a:p>
                <a:r>
                  <a:t>选题背景</a:t>
                </a:r>
              </a:p>
            </p:txBody>
          </p:sp>
        </p:grpSp>
        <p:sp>
          <p:nvSpPr>
            <p:cNvPr id="132" name="直接连接符 41"/>
            <p:cNvSpPr/>
            <p:nvPr/>
          </p:nvSpPr>
          <p:spPr>
            <a:xfrm>
              <a:off x="0" y="1366991"/>
              <a:ext cx="4966528" cy="1"/>
            </a:xfrm>
            <a:prstGeom prst="line">
              <a:avLst/>
            </a:prstGeom>
            <a:noFill/>
            <a:ln w="9525" cap="flat">
              <a:solidFill>
                <a:srgbClr val="2F5597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grpSp>
          <p:nvGrpSpPr>
            <p:cNvPr id="135" name="组合 8"/>
            <p:cNvGrpSpPr/>
            <p:nvPr/>
          </p:nvGrpSpPr>
          <p:grpSpPr>
            <a:xfrm>
              <a:off x="549776" y="1438999"/>
              <a:ext cx="3759976" cy="459236"/>
              <a:chOff x="0" y="0"/>
              <a:chExt cx="3759975" cy="459235"/>
            </a:xfrm>
          </p:grpSpPr>
          <p:sp>
            <p:nvSpPr>
              <p:cNvPr id="133" name="TextBox 43"/>
              <p:cNvSpPr txBox="1"/>
              <p:nvPr/>
            </p:nvSpPr>
            <p:spPr>
              <a:xfrm>
                <a:off x="0" y="0"/>
                <a:ext cx="1274687" cy="4470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2000">
                    <a:latin typeface="微软雅黑"/>
                    <a:ea typeface="微软雅黑"/>
                    <a:cs typeface="微软雅黑"/>
                    <a:sym typeface="微软雅黑"/>
                  </a:defRPr>
                </a:lvl1pPr>
              </a:lstStyle>
              <a:p>
                <a:r>
                  <a:t>背景依据</a:t>
                </a:r>
              </a:p>
            </p:txBody>
          </p:sp>
          <p:sp>
            <p:nvSpPr>
              <p:cNvPr id="134" name="TextBox 44"/>
              <p:cNvSpPr txBox="1"/>
              <p:nvPr/>
            </p:nvSpPr>
            <p:spPr>
              <a:xfrm>
                <a:off x="2485288" y="12195"/>
                <a:ext cx="1274688" cy="4470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2000">
                    <a:latin typeface="微软雅黑"/>
                    <a:ea typeface="微软雅黑"/>
                    <a:cs typeface="微软雅黑"/>
                    <a:sym typeface="微软雅黑"/>
                  </a:defRPr>
                </a:lvl1pPr>
              </a:lstStyle>
              <a:p>
                <a:r>
                  <a:t>选题意义</a:t>
                </a:r>
              </a:p>
            </p:txBody>
          </p:sp>
        </p:grpSp>
      </p:grpSp>
      <p:pic>
        <p:nvPicPr>
          <p:cNvPr id="137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grpSp>
        <p:nvGrpSpPr>
          <p:cNvPr id="154" name="Group 6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150" name="Group 24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140" name="Rectangle 26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138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solidFill>
                  <a:srgbClr val="4070AA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39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143" name="Rectangle 29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141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142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146" name="Rectangle 30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144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145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149" name="Rectangle 31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147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148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153" name="Rectangle 32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151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152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矩形 23"/>
          <p:cNvSpPr/>
          <p:nvPr/>
        </p:nvSpPr>
        <p:spPr>
          <a:xfrm rot="3316126">
            <a:off x="7776140" y="110415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51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855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852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53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54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856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857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75645" y="841858"/>
            <a:ext cx="5904656" cy="3456385"/>
          </a:xfrm>
          <a:prstGeom prst="rect">
            <a:avLst/>
          </a:prstGeom>
          <a:ln w="12700">
            <a:miter lim="400000"/>
          </a:ln>
        </p:spPr>
      </p:pic>
      <p:sp>
        <p:nvSpPr>
          <p:cNvPr id="858" name="Straight Connector 17"/>
          <p:cNvSpPr/>
          <p:nvPr/>
        </p:nvSpPr>
        <p:spPr>
          <a:xfrm flipH="1">
            <a:off x="4835885" y="1304975"/>
            <a:ext cx="1" cy="3384377"/>
          </a:xfrm>
          <a:prstGeom prst="line">
            <a:avLst/>
          </a:prstGeom>
          <a:ln w="47625">
            <a:solidFill>
              <a:srgbClr val="0432FF"/>
            </a:solidFill>
            <a:prstDash val="sysDash"/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859" name="TextBox 18"/>
          <p:cNvSpPr txBox="1"/>
          <p:nvPr/>
        </p:nvSpPr>
        <p:spPr>
          <a:xfrm>
            <a:off x="4881605" y="4392026"/>
            <a:ext cx="1475741" cy="408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0432FF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解决方案上线</a:t>
            </a:r>
          </a:p>
        </p:txBody>
      </p:sp>
      <p:sp>
        <p:nvSpPr>
          <p:cNvPr id="860" name="TextBox 3"/>
          <p:cNvSpPr txBox="1"/>
          <p:nvPr/>
        </p:nvSpPr>
        <p:spPr>
          <a:xfrm>
            <a:off x="148362" y="1419621"/>
            <a:ext cx="2289686" cy="1361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提出了易于广泛应用的介电层气泡缺陷的解决方案</a:t>
            </a:r>
          </a:p>
        </p:txBody>
      </p:sp>
      <p:grpSp>
        <p:nvGrpSpPr>
          <p:cNvPr id="877" name="Group 16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873" name="Group 19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863" name="Rectangle 21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861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862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866" name="Rectangle 22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864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865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869" name="Rectangle 29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867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solidFill>
                  <a:srgbClr val="4070AA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8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872" name="Rectangle 30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870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871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876" name="Rectangle 20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87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875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0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884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881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82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83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889" name="组合 13"/>
          <p:cNvGrpSpPr/>
          <p:nvPr/>
        </p:nvGrpSpPr>
        <p:grpSpPr>
          <a:xfrm>
            <a:off x="1837720" y="1275605"/>
            <a:ext cx="4966529" cy="1377544"/>
            <a:chOff x="0" y="0"/>
            <a:chExt cx="4966527" cy="1377543"/>
          </a:xfrm>
        </p:grpSpPr>
        <p:grpSp>
          <p:nvGrpSpPr>
            <p:cNvPr id="887" name="组合 16"/>
            <p:cNvGrpSpPr/>
            <p:nvPr/>
          </p:nvGrpSpPr>
          <p:grpSpPr>
            <a:xfrm>
              <a:off x="1413872" y="-1"/>
              <a:ext cx="2212817" cy="1377545"/>
              <a:chOff x="0" y="0"/>
              <a:chExt cx="2212816" cy="1377543"/>
            </a:xfrm>
          </p:grpSpPr>
          <p:sp>
            <p:nvSpPr>
              <p:cNvPr id="885" name="TextBox 42"/>
              <p:cNvSpPr txBox="1"/>
              <p:nvPr/>
            </p:nvSpPr>
            <p:spPr>
              <a:xfrm>
                <a:off x="316344" y="0"/>
                <a:ext cx="1500618" cy="481965"/>
              </a:xfrm>
              <a:prstGeom prst="rect">
                <a:avLst/>
              </a:prstGeom>
              <a:noFill/>
              <a:ln w="9525" cap="flat">
                <a:solidFill>
                  <a:srgbClr val="32538F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2200">
                    <a:solidFill>
                      <a:srgbClr val="333F50"/>
                    </a:solidFill>
                    <a:latin typeface="Microsoft YaHei"/>
                    <a:ea typeface="Microsoft YaHei"/>
                    <a:cs typeface="Microsoft YaHei"/>
                    <a:sym typeface="Microsoft YaHei"/>
                  </a:defRPr>
                </a:lvl1pPr>
              </a:lstStyle>
              <a:p>
                <a:r>
                  <a:t>第五部分</a:t>
                </a:r>
              </a:p>
            </p:txBody>
          </p:sp>
          <p:sp>
            <p:nvSpPr>
              <p:cNvPr id="886" name="TextBox 15"/>
              <p:cNvSpPr txBox="1"/>
              <p:nvPr/>
            </p:nvSpPr>
            <p:spPr>
              <a:xfrm>
                <a:off x="0" y="574903"/>
                <a:ext cx="2212817" cy="802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4000" b="1">
                    <a:solidFill>
                      <a:srgbClr val="333F50"/>
                    </a:solidFill>
                    <a:latin typeface="Microsoft YaHei"/>
                    <a:ea typeface="Microsoft YaHei"/>
                    <a:cs typeface="Microsoft YaHei"/>
                    <a:sym typeface="Microsoft YaHei"/>
                  </a:defRPr>
                </a:lvl1pPr>
              </a:lstStyle>
              <a:p>
                <a:r>
                  <a:t>论文总结</a:t>
                </a:r>
              </a:p>
            </p:txBody>
          </p:sp>
        </p:grpSp>
        <p:sp>
          <p:nvSpPr>
            <p:cNvPr id="888" name="直接连接符 41"/>
            <p:cNvSpPr/>
            <p:nvPr/>
          </p:nvSpPr>
          <p:spPr>
            <a:xfrm>
              <a:off x="0" y="1366991"/>
              <a:ext cx="4966528" cy="1"/>
            </a:xfrm>
            <a:prstGeom prst="line">
              <a:avLst/>
            </a:prstGeom>
            <a:noFill/>
            <a:ln w="9525" cap="flat">
              <a:solidFill>
                <a:srgbClr val="2F5597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893" name="组合 12"/>
          <p:cNvGrpSpPr/>
          <p:nvPr/>
        </p:nvGrpSpPr>
        <p:grpSpPr>
          <a:xfrm>
            <a:off x="0" y="2981074"/>
            <a:ext cx="4139952" cy="2173046"/>
            <a:chOff x="0" y="0"/>
            <a:chExt cx="4139951" cy="2173044"/>
          </a:xfrm>
        </p:grpSpPr>
        <p:sp>
          <p:nvSpPr>
            <p:cNvPr id="890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91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92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894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grpSp>
        <p:nvGrpSpPr>
          <p:cNvPr id="911" name="Group 29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907" name="Group 30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897" name="Rectangle 32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895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896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900" name="Rectangle 33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898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899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903" name="Rectangle 35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901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902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906" name="Rectangle 38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904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solidFill>
                  <a:srgbClr val="4070AA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5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910" name="Rectangle 31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908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909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918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915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16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17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919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grpSp>
        <p:nvGrpSpPr>
          <p:cNvPr id="963" name="Group 19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959" name="Group 33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949" name="Rectangle 35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947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948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952" name="Rectangle 38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950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951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955" name="Rectangle 39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953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954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958" name="Rectangle 40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956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solidFill>
                  <a:srgbClr val="4070AA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7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962" name="Rectangle 34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960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961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FBEE54E-8431-2945-BCB6-31A835B766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6409202"/>
              </p:ext>
            </p:extLst>
          </p:nvPr>
        </p:nvGraphicFramePr>
        <p:xfrm>
          <a:off x="1524000" y="539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5" name="Shape">
            <a:extLst>
              <a:ext uri="{FF2B5EF4-FFF2-40B4-BE49-F238E27FC236}">
                <a16:creationId xmlns:a16="http://schemas.microsoft.com/office/drawing/2014/main" id="{F2B40FFD-7C60-CD44-AB86-A0381622D666}"/>
              </a:ext>
            </a:extLst>
          </p:cNvPr>
          <p:cNvSpPr/>
          <p:nvPr/>
        </p:nvSpPr>
        <p:spPr>
          <a:xfrm>
            <a:off x="3393723" y="2113609"/>
            <a:ext cx="2831647" cy="1129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9" h="20684" extrusionOk="0">
                <a:moveTo>
                  <a:pt x="1901" y="6800"/>
                </a:moveTo>
                <a:cubicBezTo>
                  <a:pt x="1658" y="4397"/>
                  <a:pt x="2907" y="2184"/>
                  <a:pt x="4691" y="1857"/>
                </a:cubicBezTo>
                <a:cubicBezTo>
                  <a:pt x="5414" y="1724"/>
                  <a:pt x="6149" y="1922"/>
                  <a:pt x="6778" y="2419"/>
                </a:cubicBezTo>
                <a:cubicBezTo>
                  <a:pt x="7445" y="725"/>
                  <a:pt x="9003" y="82"/>
                  <a:pt x="10259" y="981"/>
                </a:cubicBezTo>
                <a:cubicBezTo>
                  <a:pt x="10478" y="1139"/>
                  <a:pt x="10680" y="1338"/>
                  <a:pt x="10857" y="1573"/>
                </a:cubicBezTo>
                <a:lnTo>
                  <a:pt x="10857" y="1573"/>
                </a:lnTo>
                <a:cubicBezTo>
                  <a:pt x="11377" y="169"/>
                  <a:pt x="12642" y="-401"/>
                  <a:pt x="13683" y="299"/>
                </a:cubicBezTo>
                <a:cubicBezTo>
                  <a:pt x="13971" y="493"/>
                  <a:pt x="14223" y="774"/>
                  <a:pt x="14418" y="1119"/>
                </a:cubicBezTo>
                <a:cubicBezTo>
                  <a:pt x="15255" y="-209"/>
                  <a:pt x="16734" y="-373"/>
                  <a:pt x="17722" y="753"/>
                </a:cubicBezTo>
                <a:cubicBezTo>
                  <a:pt x="18137" y="1226"/>
                  <a:pt x="18417" y="1878"/>
                  <a:pt x="18513" y="2598"/>
                </a:cubicBezTo>
                <a:lnTo>
                  <a:pt x="18513" y="2598"/>
                </a:lnTo>
                <a:cubicBezTo>
                  <a:pt x="19885" y="3102"/>
                  <a:pt x="20694" y="5013"/>
                  <a:pt x="20321" y="6865"/>
                </a:cubicBezTo>
                <a:cubicBezTo>
                  <a:pt x="20289" y="7020"/>
                  <a:pt x="20250" y="7173"/>
                  <a:pt x="20203" y="7321"/>
                </a:cubicBezTo>
                <a:cubicBezTo>
                  <a:pt x="21303" y="9251"/>
                  <a:pt x="21034" y="12017"/>
                  <a:pt x="19601" y="13499"/>
                </a:cubicBezTo>
                <a:cubicBezTo>
                  <a:pt x="19156" y="13961"/>
                  <a:pt x="18629" y="14259"/>
                  <a:pt x="18072" y="14367"/>
                </a:cubicBezTo>
                <a:cubicBezTo>
                  <a:pt x="18072" y="16443"/>
                  <a:pt x="16822" y="18126"/>
                  <a:pt x="15280" y="18126"/>
                </a:cubicBezTo>
                <a:cubicBezTo>
                  <a:pt x="14757" y="18126"/>
                  <a:pt x="14245" y="17928"/>
                  <a:pt x="13801" y="17556"/>
                </a:cubicBezTo>
                <a:cubicBezTo>
                  <a:pt x="13280" y="19883"/>
                  <a:pt x="11460" y="21199"/>
                  <a:pt x="9738" y="20494"/>
                </a:cubicBezTo>
                <a:cubicBezTo>
                  <a:pt x="9016" y="20199"/>
                  <a:pt x="8392" y="19574"/>
                  <a:pt x="7973" y="18727"/>
                </a:cubicBezTo>
                <a:cubicBezTo>
                  <a:pt x="6209" y="20160"/>
                  <a:pt x="3920" y="19389"/>
                  <a:pt x="2859" y="17004"/>
                </a:cubicBezTo>
                <a:cubicBezTo>
                  <a:pt x="2846" y="16974"/>
                  <a:pt x="2833" y="16944"/>
                  <a:pt x="2820" y="16914"/>
                </a:cubicBezTo>
                <a:lnTo>
                  <a:pt x="2820" y="16914"/>
                </a:lnTo>
                <a:cubicBezTo>
                  <a:pt x="1666" y="17096"/>
                  <a:pt x="620" y="15986"/>
                  <a:pt x="485" y="14435"/>
                </a:cubicBezTo>
                <a:cubicBezTo>
                  <a:pt x="412" y="13608"/>
                  <a:pt x="615" y="12780"/>
                  <a:pt x="1038" y="12172"/>
                </a:cubicBezTo>
                <a:lnTo>
                  <a:pt x="1038" y="12172"/>
                </a:lnTo>
                <a:cubicBezTo>
                  <a:pt x="39" y="11379"/>
                  <a:pt x="-297" y="9639"/>
                  <a:pt x="288" y="8285"/>
                </a:cubicBezTo>
                <a:cubicBezTo>
                  <a:pt x="626" y="7504"/>
                  <a:pt x="1218" y="6988"/>
                  <a:pt x="1883" y="6895"/>
                </a:cubicBezTo>
                <a:close/>
              </a:path>
            </a:pathLst>
          </a:custGeom>
          <a:solidFill>
            <a:srgbClr val="4070AA"/>
          </a:solidFill>
          <a:ln w="12700" cap="flat">
            <a:solidFill>
              <a:srgbClr val="32538F"/>
            </a:solidFill>
            <a:prstDash val="solid"/>
            <a:miter lim="8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56" name="介电层气泡">
            <a:extLst>
              <a:ext uri="{FF2B5EF4-FFF2-40B4-BE49-F238E27FC236}">
                <a16:creationId xmlns:a16="http://schemas.microsoft.com/office/drawing/2014/main" id="{01250720-5E05-264A-8062-A1A76D132ECD}"/>
              </a:ext>
            </a:extLst>
          </p:cNvPr>
          <p:cNvSpPr txBox="1"/>
          <p:nvPr/>
        </p:nvSpPr>
        <p:spPr>
          <a:xfrm>
            <a:off x="3831593" y="2416696"/>
            <a:ext cx="175585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rPr sz="2400" b="1" dirty="0">
                <a:solidFill>
                  <a:schemeClr val="bg1"/>
                </a:solidFill>
              </a:rPr>
              <a:t>介电层气泡</a:t>
            </a:r>
          </a:p>
        </p:txBody>
      </p:sp>
    </p:spTree>
    <p:extLst>
      <p:ext uri="{BB962C8B-B14F-4D97-AF65-F5344CB8AC3E}">
        <p14:creationId xmlns:p14="http://schemas.microsoft.com/office/powerpoint/2010/main" val="175375388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TextBox 3"/>
          <p:cNvSpPr txBox="1"/>
          <p:nvPr/>
        </p:nvSpPr>
        <p:spPr>
          <a:xfrm>
            <a:off x="7786072" y="4659981"/>
            <a:ext cx="1312209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rgbClr val="002060"/>
                </a:solidFill>
                <a:latin typeface="Impact"/>
                <a:ea typeface="Impact"/>
                <a:cs typeface="Impact"/>
                <a:sym typeface="Impact"/>
              </a:defRPr>
            </a:lvl1pPr>
          </a:lstStyle>
          <a:p>
            <a:r>
              <a:t>2019-12-15</a:t>
            </a:r>
          </a:p>
        </p:txBody>
      </p:sp>
      <p:sp>
        <p:nvSpPr>
          <p:cNvPr id="966" name="矩形 4"/>
          <p:cNvSpPr txBox="1"/>
          <p:nvPr/>
        </p:nvSpPr>
        <p:spPr>
          <a:xfrm>
            <a:off x="1233344" y="1817360"/>
            <a:ext cx="6965345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 b="1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感谢学校导师</a:t>
            </a:r>
            <a:r>
              <a:rPr sz="2400">
                <a:solidFill>
                  <a:srgbClr val="000000"/>
                </a:solidFill>
              </a:rPr>
              <a:t>段力副教授</a:t>
            </a:r>
            <a:r>
              <a:t>和企业导师</a:t>
            </a:r>
            <a:r>
              <a:rPr sz="2400">
                <a:solidFill>
                  <a:srgbClr val="000000"/>
                </a:solidFill>
              </a:rPr>
              <a:t>张洪志</a:t>
            </a:r>
            <a:r>
              <a:t>对论文的指导！</a:t>
            </a:r>
          </a:p>
        </p:txBody>
      </p:sp>
      <p:grpSp>
        <p:nvGrpSpPr>
          <p:cNvPr id="980" name="组合 14"/>
          <p:cNvGrpSpPr/>
          <p:nvPr/>
        </p:nvGrpSpPr>
        <p:grpSpPr>
          <a:xfrm>
            <a:off x="3441308" y="27083"/>
            <a:ext cx="2282820" cy="1614675"/>
            <a:chOff x="0" y="0"/>
            <a:chExt cx="2282818" cy="1614673"/>
          </a:xfrm>
        </p:grpSpPr>
        <p:grpSp>
          <p:nvGrpSpPr>
            <p:cNvPr id="971" name="组合 13"/>
            <p:cNvGrpSpPr/>
            <p:nvPr/>
          </p:nvGrpSpPr>
          <p:grpSpPr>
            <a:xfrm>
              <a:off x="432047" y="0"/>
              <a:ext cx="288033" cy="672458"/>
              <a:chOff x="0" y="0"/>
              <a:chExt cx="288032" cy="672457"/>
            </a:xfrm>
          </p:grpSpPr>
          <p:grpSp>
            <p:nvGrpSpPr>
              <p:cNvPr id="969" name="组合 12"/>
              <p:cNvGrpSpPr/>
              <p:nvPr/>
            </p:nvGrpSpPr>
            <p:grpSpPr>
              <a:xfrm>
                <a:off x="0" y="0"/>
                <a:ext cx="288033" cy="672458"/>
                <a:chOff x="0" y="0"/>
                <a:chExt cx="288032" cy="672457"/>
              </a:xfrm>
            </p:grpSpPr>
            <p:sp>
              <p:nvSpPr>
                <p:cNvPr id="967" name="椭圆 9"/>
                <p:cNvSpPr/>
                <p:nvPr/>
              </p:nvSpPr>
              <p:spPr>
                <a:xfrm>
                  <a:off x="72007" y="19786"/>
                  <a:ext cx="144018" cy="652672"/>
                </a:xfrm>
                <a:prstGeom prst="ellipse">
                  <a:avLst/>
                </a:prstGeom>
                <a:noFill/>
                <a:ln w="22225" cap="flat">
                  <a:solidFill>
                    <a:srgbClr val="32538F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968" name="Picture 2" descr="Picture 2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0" y="0"/>
                  <a:ext cx="288033" cy="116683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sp>
            <p:nvSpPr>
              <p:cNvPr id="970" name="椭圆 6"/>
              <p:cNvSpPr/>
              <p:nvPr/>
            </p:nvSpPr>
            <p:spPr>
              <a:xfrm>
                <a:off x="72007" y="100938"/>
                <a:ext cx="144018" cy="144017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976" name="组合 18"/>
            <p:cNvGrpSpPr/>
            <p:nvPr/>
          </p:nvGrpSpPr>
          <p:grpSpPr>
            <a:xfrm>
              <a:off x="1512167" y="0"/>
              <a:ext cx="288034" cy="672458"/>
              <a:chOff x="0" y="0"/>
              <a:chExt cx="288032" cy="672457"/>
            </a:xfrm>
          </p:grpSpPr>
          <p:grpSp>
            <p:nvGrpSpPr>
              <p:cNvPr id="974" name="组合 19"/>
              <p:cNvGrpSpPr/>
              <p:nvPr/>
            </p:nvGrpSpPr>
            <p:grpSpPr>
              <a:xfrm>
                <a:off x="0" y="0"/>
                <a:ext cx="288033" cy="672458"/>
                <a:chOff x="0" y="0"/>
                <a:chExt cx="288032" cy="672457"/>
              </a:xfrm>
            </p:grpSpPr>
            <p:sp>
              <p:nvSpPr>
                <p:cNvPr id="972" name="椭圆 21"/>
                <p:cNvSpPr/>
                <p:nvPr/>
              </p:nvSpPr>
              <p:spPr>
                <a:xfrm>
                  <a:off x="72007" y="19786"/>
                  <a:ext cx="144018" cy="652672"/>
                </a:xfrm>
                <a:prstGeom prst="ellipse">
                  <a:avLst/>
                </a:prstGeom>
                <a:noFill/>
                <a:ln w="22225" cap="flat">
                  <a:solidFill>
                    <a:srgbClr val="32538F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973" name="Picture 2" descr="Picture 2"/>
                <p:cNvPicPr>
                  <a:picLocks noChangeAspect="1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0" y="0"/>
                  <a:ext cx="288033" cy="116683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sp>
            <p:nvSpPr>
              <p:cNvPr id="975" name="椭圆 20"/>
              <p:cNvSpPr/>
              <p:nvPr/>
            </p:nvSpPr>
            <p:spPr>
              <a:xfrm>
                <a:off x="72007" y="100938"/>
                <a:ext cx="144018" cy="144017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979" name="组合 5"/>
            <p:cNvGrpSpPr/>
            <p:nvPr/>
          </p:nvGrpSpPr>
          <p:grpSpPr>
            <a:xfrm>
              <a:off x="0" y="456434"/>
              <a:ext cx="2282819" cy="1158240"/>
              <a:chOff x="0" y="0"/>
              <a:chExt cx="2282818" cy="1158239"/>
            </a:xfrm>
          </p:grpSpPr>
          <p:sp>
            <p:nvSpPr>
              <p:cNvPr id="977" name="矩形 2"/>
              <p:cNvSpPr/>
              <p:nvPr/>
            </p:nvSpPr>
            <p:spPr>
              <a:xfrm>
                <a:off x="0" y="112992"/>
                <a:ext cx="2282819" cy="895121"/>
              </a:xfrm>
              <a:prstGeom prst="rect">
                <a:avLst/>
              </a:prstGeom>
              <a:blipFill rotWithShape="1">
                <a:blip r:embed="rId3"/>
                <a:srcRect/>
                <a:tile tx="0" ty="0" sx="100000" sy="100000" flip="none" algn="tl"/>
              </a:blip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78" name="矩形 3"/>
              <p:cNvSpPr txBox="1"/>
              <p:nvPr/>
            </p:nvSpPr>
            <p:spPr>
              <a:xfrm>
                <a:off x="240306" y="0"/>
                <a:ext cx="1776337" cy="11582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/>
              <a:p>
                <a:pPr>
                  <a:defRPr sz="6000">
                    <a:solidFill>
                      <a:srgbClr val="FFFFFF"/>
                    </a:solidFill>
                    <a:latin typeface="华文新魏"/>
                    <a:ea typeface="华文新魏"/>
                    <a:cs typeface="华文新魏"/>
                    <a:sym typeface="华文新魏"/>
                  </a:defRPr>
                </a:pPr>
                <a:r>
                  <a:t>致</a:t>
                </a:r>
                <a:r>
                  <a:rPr sz="4200"/>
                  <a:t> </a:t>
                </a:r>
                <a:r>
                  <a:t>谢</a:t>
                </a:r>
              </a:p>
            </p:txBody>
          </p:sp>
        </p:grpSp>
      </p:grpSp>
      <p:sp>
        <p:nvSpPr>
          <p:cNvPr id="981" name="矩形 24"/>
          <p:cNvSpPr txBox="1"/>
          <p:nvPr/>
        </p:nvSpPr>
        <p:spPr>
          <a:xfrm>
            <a:off x="1233344" y="2440327"/>
            <a:ext cx="6245264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 b="1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感谢所有</a:t>
            </a:r>
            <a:r>
              <a:rPr sz="2400">
                <a:solidFill>
                  <a:srgbClr val="000000"/>
                </a:solidFill>
              </a:rPr>
              <a:t>授课老师</a:t>
            </a:r>
            <a:r>
              <a:t>以及</a:t>
            </a:r>
            <a:r>
              <a:rPr sz="2400">
                <a:solidFill>
                  <a:srgbClr val="000000"/>
                </a:solidFill>
              </a:rPr>
              <a:t>刘刚老师</a:t>
            </a:r>
            <a:r>
              <a:t>对我的教育和帮助！</a:t>
            </a:r>
          </a:p>
        </p:txBody>
      </p:sp>
      <p:sp>
        <p:nvSpPr>
          <p:cNvPr id="982" name="矩形 25"/>
          <p:cNvSpPr txBox="1"/>
          <p:nvPr/>
        </p:nvSpPr>
        <p:spPr>
          <a:xfrm>
            <a:off x="1233343" y="3080196"/>
            <a:ext cx="5741210" cy="86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 b="1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感谢</a:t>
            </a:r>
            <a:r>
              <a:rPr sz="2400">
                <a:solidFill>
                  <a:srgbClr val="000000"/>
                </a:solidFill>
              </a:rPr>
              <a:t>各位专家</a:t>
            </a:r>
            <a:r>
              <a:t>对本论文进行的各项评阅以及建议！</a:t>
            </a:r>
          </a:p>
        </p:txBody>
      </p:sp>
      <p:sp>
        <p:nvSpPr>
          <p:cNvPr id="983" name="矩形 26"/>
          <p:cNvSpPr txBox="1"/>
          <p:nvPr/>
        </p:nvSpPr>
        <p:spPr>
          <a:xfrm>
            <a:off x="1233343" y="3694260"/>
            <a:ext cx="4085026" cy="510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 b="1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感谢</a:t>
            </a:r>
            <a:r>
              <a:rPr sz="2400">
                <a:solidFill>
                  <a:srgbClr val="000000"/>
                </a:solidFill>
              </a:rPr>
              <a:t>学校</a:t>
            </a:r>
            <a:r>
              <a:t>和</a:t>
            </a:r>
            <a:r>
              <a:rPr sz="2400">
                <a:solidFill>
                  <a:srgbClr val="000000"/>
                </a:solidFill>
              </a:rPr>
              <a:t>公司</a:t>
            </a:r>
            <a:r>
              <a:t>对本人的栽培！</a:t>
            </a:r>
          </a:p>
        </p:txBody>
      </p:sp>
      <p:pic>
        <p:nvPicPr>
          <p:cNvPr id="984" name="图片 23" descr="图片 2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5496" y="51469"/>
            <a:ext cx="1116035" cy="7303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7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61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158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9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0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62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grpSp>
        <p:nvGrpSpPr>
          <p:cNvPr id="166" name="Group 31"/>
          <p:cNvGrpSpPr/>
          <p:nvPr/>
        </p:nvGrpSpPr>
        <p:grpSpPr>
          <a:xfrm>
            <a:off x="3233137" y="1128260"/>
            <a:ext cx="5158362" cy="3057235"/>
            <a:chOff x="0" y="0"/>
            <a:chExt cx="5158360" cy="3057233"/>
          </a:xfrm>
        </p:grpSpPr>
        <p:graphicFrame>
          <p:nvGraphicFramePr>
            <p:cNvPr id="163" name="Chart 33"/>
            <p:cNvGraphicFramePr/>
            <p:nvPr>
              <p:extLst>
                <p:ext uri="{D42A27DB-BD31-4B8C-83A1-F6EECF244321}">
                  <p14:modId xmlns:p14="http://schemas.microsoft.com/office/powerpoint/2010/main" val="2400354909"/>
                </p:ext>
              </p:extLst>
            </p:nvPr>
          </p:nvGraphicFramePr>
          <p:xfrm>
            <a:off x="842818" y="0"/>
            <a:ext cx="3057235" cy="30572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4" name="TextBox 35"/>
            <p:cNvSpPr txBox="1"/>
            <p:nvPr/>
          </p:nvSpPr>
          <p:spPr>
            <a:xfrm>
              <a:off x="3809199" y="2100683"/>
              <a:ext cx="1349162" cy="485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 sz="1200">
                  <a:solidFill>
                    <a:srgbClr val="0070C0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300mm &amp; 150mm</a:t>
              </a:r>
            </a:p>
            <a:p>
              <a:pPr algn="ctr">
                <a:defRPr sz="1200">
                  <a:solidFill>
                    <a:srgbClr val="0070C0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12.7 百万片/月</a:t>
              </a:r>
            </a:p>
          </p:txBody>
        </p:sp>
        <p:sp>
          <p:nvSpPr>
            <p:cNvPr id="165" name="TextBox 38"/>
            <p:cNvSpPr txBox="1"/>
            <p:nvPr/>
          </p:nvSpPr>
          <p:spPr>
            <a:xfrm>
              <a:off x="0" y="362379"/>
              <a:ext cx="967939" cy="4851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 sz="1200">
                  <a:solidFill>
                    <a:schemeClr val="accent2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200mm</a:t>
              </a:r>
            </a:p>
            <a:p>
              <a:pPr algn="ctr">
                <a:defRPr sz="1200">
                  <a:solidFill>
                    <a:schemeClr val="accent2"/>
                  </a:solidFill>
                  <a:latin typeface="Microsoft YaHei"/>
                  <a:ea typeface="Microsoft YaHei"/>
                  <a:cs typeface="Microsoft YaHei"/>
                  <a:sym typeface="Microsoft YaHei"/>
                </a:defRPr>
              </a:pPr>
              <a:r>
                <a:t>5.2百万片/月</a:t>
              </a:r>
            </a:p>
          </p:txBody>
        </p:sp>
      </p:grpSp>
      <p:sp>
        <p:nvSpPr>
          <p:cNvPr id="167" name="TextBox 39"/>
          <p:cNvSpPr txBox="1"/>
          <p:nvPr/>
        </p:nvSpPr>
        <p:spPr>
          <a:xfrm>
            <a:off x="4304001" y="4497911"/>
            <a:ext cx="2441437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600"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t>2017 年全球晶圆产品分布</a:t>
            </a:r>
          </a:p>
        </p:txBody>
      </p:sp>
      <p:sp>
        <p:nvSpPr>
          <p:cNvPr id="168" name="TextBox 3"/>
          <p:cNvSpPr txBox="1"/>
          <p:nvPr/>
        </p:nvSpPr>
        <p:spPr>
          <a:xfrm>
            <a:off x="148362" y="1419622"/>
            <a:ext cx="2629268" cy="1705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以0.11～0.18微米为主的200mm晶圆生产在集成电路生产链中具有非常重要的地位</a:t>
            </a:r>
          </a:p>
        </p:txBody>
      </p:sp>
      <p:grpSp>
        <p:nvGrpSpPr>
          <p:cNvPr id="175" name="Group 47"/>
          <p:cNvGrpSpPr/>
          <p:nvPr/>
        </p:nvGrpSpPr>
        <p:grpSpPr>
          <a:xfrm>
            <a:off x="7333722" y="53908"/>
            <a:ext cx="1774783" cy="307341"/>
            <a:chOff x="0" y="0"/>
            <a:chExt cx="1774781" cy="307340"/>
          </a:xfrm>
        </p:grpSpPr>
        <p:grpSp>
          <p:nvGrpSpPr>
            <p:cNvPr id="171" name="Rectangle 50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16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70" name="背景依据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背景依据</a:t>
                </a:r>
              </a:p>
            </p:txBody>
          </p:sp>
        </p:grpSp>
        <p:grpSp>
          <p:nvGrpSpPr>
            <p:cNvPr id="174" name="Rectangle 51"/>
            <p:cNvGrpSpPr/>
            <p:nvPr/>
          </p:nvGrpSpPr>
          <p:grpSpPr>
            <a:xfrm>
              <a:off x="900100" y="-1"/>
              <a:ext cx="874682" cy="307342"/>
              <a:chOff x="0" y="0"/>
              <a:chExt cx="874681" cy="307340"/>
            </a:xfrm>
          </p:grpSpPr>
          <p:sp>
            <p:nvSpPr>
              <p:cNvPr id="172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173" name="选题意义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t>选题意义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8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82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179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0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1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183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pic>
        <p:nvPicPr>
          <p:cNvPr id="184" name="Picture 20" descr="Picture 2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27783" y="825503"/>
            <a:ext cx="6264697" cy="3672409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TextBox 3"/>
          <p:cNvSpPr txBox="1"/>
          <p:nvPr/>
        </p:nvSpPr>
        <p:spPr>
          <a:xfrm>
            <a:off x="148362" y="1419621"/>
            <a:ext cx="2217678" cy="18376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Char char="❖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200mm 晶圆生产制造面临的主要问题之一：介电层气泡缺陷</a:t>
            </a:r>
          </a:p>
        </p:txBody>
      </p:sp>
      <p:grpSp>
        <p:nvGrpSpPr>
          <p:cNvPr id="192" name="Group 14"/>
          <p:cNvGrpSpPr/>
          <p:nvPr/>
        </p:nvGrpSpPr>
        <p:grpSpPr>
          <a:xfrm>
            <a:off x="7333722" y="53908"/>
            <a:ext cx="1774783" cy="307341"/>
            <a:chOff x="0" y="0"/>
            <a:chExt cx="1774781" cy="307340"/>
          </a:xfrm>
        </p:grpSpPr>
        <p:grpSp>
          <p:nvGrpSpPr>
            <p:cNvPr id="188" name="Rectangle 15"/>
            <p:cNvGrpSpPr/>
            <p:nvPr/>
          </p:nvGrpSpPr>
          <p:grpSpPr>
            <a:xfrm>
              <a:off x="0" y="-1"/>
              <a:ext cx="874682" cy="307342"/>
              <a:chOff x="0" y="0"/>
              <a:chExt cx="874681" cy="307340"/>
            </a:xfrm>
          </p:grpSpPr>
          <p:sp>
            <p:nvSpPr>
              <p:cNvPr id="18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187" name="背景依据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t>背景依据</a:t>
                </a:r>
              </a:p>
            </p:txBody>
          </p:sp>
        </p:grpSp>
        <p:grpSp>
          <p:nvGrpSpPr>
            <p:cNvPr id="191" name="Rectangle 16"/>
            <p:cNvGrpSpPr/>
            <p:nvPr/>
          </p:nvGrpSpPr>
          <p:grpSpPr>
            <a:xfrm>
              <a:off x="900100" y="-1"/>
              <a:ext cx="874682" cy="307342"/>
              <a:chOff x="0" y="0"/>
              <a:chExt cx="874681" cy="307340"/>
            </a:xfrm>
          </p:grpSpPr>
          <p:sp>
            <p:nvSpPr>
              <p:cNvPr id="18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0" name="选题意义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选题意义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5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99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196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7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8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04" name="组合 13"/>
          <p:cNvGrpSpPr/>
          <p:nvPr/>
        </p:nvGrpSpPr>
        <p:grpSpPr>
          <a:xfrm>
            <a:off x="1837720" y="1275605"/>
            <a:ext cx="4966529" cy="1377544"/>
            <a:chOff x="0" y="0"/>
            <a:chExt cx="4966527" cy="1377543"/>
          </a:xfrm>
        </p:grpSpPr>
        <p:grpSp>
          <p:nvGrpSpPr>
            <p:cNvPr id="202" name="组合 16"/>
            <p:cNvGrpSpPr/>
            <p:nvPr/>
          </p:nvGrpSpPr>
          <p:grpSpPr>
            <a:xfrm>
              <a:off x="1413872" y="-1"/>
              <a:ext cx="2212817" cy="1377545"/>
              <a:chOff x="0" y="0"/>
              <a:chExt cx="2212816" cy="1377543"/>
            </a:xfrm>
          </p:grpSpPr>
          <p:sp>
            <p:nvSpPr>
              <p:cNvPr id="200" name="TextBox 42"/>
              <p:cNvSpPr txBox="1"/>
              <p:nvPr/>
            </p:nvSpPr>
            <p:spPr>
              <a:xfrm>
                <a:off x="316344" y="0"/>
                <a:ext cx="1500618" cy="481965"/>
              </a:xfrm>
              <a:prstGeom prst="rect">
                <a:avLst/>
              </a:prstGeom>
              <a:noFill/>
              <a:ln w="9525" cap="flat">
                <a:solidFill>
                  <a:srgbClr val="32538F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2200">
                    <a:solidFill>
                      <a:srgbClr val="333F50"/>
                    </a:solidFill>
                    <a:latin typeface="Microsoft YaHei"/>
                    <a:ea typeface="Microsoft YaHei"/>
                    <a:cs typeface="Microsoft YaHei"/>
                    <a:sym typeface="Microsoft YaHei"/>
                  </a:defRPr>
                </a:lvl1pPr>
              </a:lstStyle>
              <a:p>
                <a:r>
                  <a:t>第二部分</a:t>
                </a:r>
              </a:p>
            </p:txBody>
          </p:sp>
          <p:sp>
            <p:nvSpPr>
              <p:cNvPr id="201" name="TextBox 15"/>
              <p:cNvSpPr txBox="1"/>
              <p:nvPr/>
            </p:nvSpPr>
            <p:spPr>
              <a:xfrm>
                <a:off x="0" y="574903"/>
                <a:ext cx="2212817" cy="802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4000" b="1">
                    <a:solidFill>
                      <a:srgbClr val="333F50"/>
                    </a:solidFill>
                    <a:latin typeface="Microsoft YaHei"/>
                    <a:ea typeface="Microsoft YaHei"/>
                    <a:cs typeface="Microsoft YaHei"/>
                    <a:sym typeface="Microsoft YaHei"/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  <p:sp>
          <p:nvSpPr>
            <p:cNvPr id="203" name="直接连接符 41"/>
            <p:cNvSpPr/>
            <p:nvPr/>
          </p:nvSpPr>
          <p:spPr>
            <a:xfrm>
              <a:off x="0" y="1366991"/>
              <a:ext cx="4966528" cy="1"/>
            </a:xfrm>
            <a:prstGeom prst="line">
              <a:avLst/>
            </a:prstGeom>
            <a:noFill/>
            <a:ln w="9525" cap="flat">
              <a:solidFill>
                <a:srgbClr val="2F5597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205" name="图片 20" descr="图片 2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028384" y="4413193"/>
            <a:ext cx="1116035" cy="73030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22" name="Group 28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218" name="Group 29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208" name="Rectangle 31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206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07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211" name="Rectangle 32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209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10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214" name="Rectangle 33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212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13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217" name="Rectangle 35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215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16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221" name="Rectangle 30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219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20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29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226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7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8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230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231" name="矩形 4"/>
          <p:cNvSpPr txBox="1"/>
          <p:nvPr/>
        </p:nvSpPr>
        <p:spPr>
          <a:xfrm>
            <a:off x="1934812" y="900163"/>
            <a:ext cx="4993195" cy="8949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lvl="2" indent="-285750">
              <a:lnSpc>
                <a:spcPct val="150000"/>
              </a:lnSpc>
              <a:spcBef>
                <a:spcPts val="600"/>
              </a:spcBef>
              <a:buSzPct val="100000"/>
              <a:buChar char="❖"/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0.11~0.18</a:t>
            </a:r>
            <a:r>
              <a:rPr dirty="0">
                <a:latin typeface="Microsoft YaHei"/>
                <a:ea typeface="Microsoft YaHei"/>
                <a:cs typeface="Microsoft YaHei"/>
                <a:sym typeface="Microsoft YaHei"/>
              </a:rPr>
              <a:t>微米集成电路制造中介电层气泡缺陷的产生机制以及解决方案。</a:t>
            </a:r>
          </a:p>
        </p:txBody>
      </p:sp>
      <p:sp>
        <p:nvSpPr>
          <p:cNvPr id="232" name="TextBox 14"/>
          <p:cNvSpPr txBox="1"/>
          <p:nvPr/>
        </p:nvSpPr>
        <p:spPr>
          <a:xfrm>
            <a:off x="2280932" y="2055854"/>
            <a:ext cx="4770598" cy="197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>
                <a:solidFill>
                  <a:srgbClr val="FF0000"/>
                </a:solidFill>
              </a:defRPr>
            </a:pPr>
            <a:r>
              <a:rPr dirty="0"/>
              <a:t>IMD bubble Wafer Scrape</a:t>
            </a:r>
          </a:p>
          <a:p>
            <a:pPr algn="ctr">
              <a:defRPr sz="9600">
                <a:solidFill>
                  <a:schemeClr val="accent1"/>
                </a:solidFill>
              </a:defRPr>
            </a:pPr>
            <a:r>
              <a:rPr dirty="0"/>
              <a:t>0</a:t>
            </a:r>
          </a:p>
        </p:txBody>
      </p:sp>
      <p:grpSp>
        <p:nvGrpSpPr>
          <p:cNvPr id="249" name="Group 15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245" name="Group 16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235" name="Rectangle 18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233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34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238" name="Rectangle 19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236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37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241" name="Rectangle 20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239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40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244" name="Rectangle 21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242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43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248" name="Rectangle 17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246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47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2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56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253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4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5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257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sp>
        <p:nvSpPr>
          <p:cNvPr id="258" name="矩形 2"/>
          <p:cNvSpPr txBox="1"/>
          <p:nvPr/>
        </p:nvSpPr>
        <p:spPr>
          <a:xfrm>
            <a:off x="1949703" y="532774"/>
            <a:ext cx="7063314" cy="3562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1）介电层气泡</a:t>
            </a:r>
          </a:p>
          <a:p>
            <a:pPr marL="742950" lvl="1" indent="-285750">
              <a:lnSpc>
                <a:spcPct val="150000"/>
              </a:lnSpc>
              <a:buSzPct val="100000"/>
              <a:buFont typeface="Courier New"/>
              <a:buChar char="o"/>
              <a:defRPr sz="1400"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集成电路金属导线之间的介电层的气泡缺陷。</a:t>
            </a:r>
          </a:p>
          <a:p>
            <a:pPr>
              <a:defRPr sz="1500" b="1"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dirty="0"/>
          </a:p>
          <a:p>
            <a:pPr>
              <a:lnSpc>
                <a:spcPct val="150000"/>
              </a:lnSpc>
              <a:defRPr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2）栅极线宽</a:t>
            </a:r>
          </a:p>
          <a:p>
            <a:pPr marL="742950" lvl="1" indent="-285750">
              <a:lnSpc>
                <a:spcPct val="150000"/>
              </a:lnSpc>
              <a:buSzPct val="100000"/>
              <a:buFont typeface="Courier New"/>
              <a:buChar char="o"/>
              <a:defRPr sz="1400"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集成电路中关于金属线宽的名称。</a:t>
            </a:r>
          </a:p>
          <a:p>
            <a:pPr>
              <a:defRPr sz="1500"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dirty="0"/>
          </a:p>
          <a:p>
            <a:pPr>
              <a:lnSpc>
                <a:spcPct val="150000"/>
              </a:lnSpc>
              <a:defRPr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3）</a:t>
            </a:r>
            <a:r>
              <a:rPr b="1" dirty="0">
                <a:solidFill>
                  <a:schemeClr val="accent1"/>
                </a:solidFill>
                <a:latin typeface="Microsoft YaHei"/>
                <a:ea typeface="Microsoft YaHei"/>
              </a:rPr>
              <a:t>掺氟硅玻璃</a:t>
            </a:r>
          </a:p>
          <a:p>
            <a:pPr marL="742950" lvl="1" indent="-285750">
              <a:lnSpc>
                <a:spcPct val="150000"/>
              </a:lnSpc>
              <a:buSzPct val="100000"/>
              <a:buFont typeface="Courier New"/>
              <a:buChar char="o"/>
              <a:defRPr sz="1400"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0.11~0.18微米集成电路中用来实现金属导线之间隔离的主要工艺。</a:t>
            </a:r>
          </a:p>
          <a:p>
            <a:pPr>
              <a:defRPr sz="1500">
                <a:latin typeface="Microsoft YaHei"/>
                <a:ea typeface="Microsoft YaHei"/>
                <a:cs typeface="Microsoft YaHei"/>
                <a:sym typeface="Microsoft YaHei"/>
              </a:defRPr>
            </a:pPr>
            <a:endParaRPr dirty="0"/>
          </a:p>
          <a:p>
            <a:pPr>
              <a:defRPr b="1">
                <a:solidFill>
                  <a:schemeClr val="accent1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4）制造良率</a:t>
            </a:r>
          </a:p>
          <a:p>
            <a:pPr marL="742950" lvl="1" indent="-285750">
              <a:lnSpc>
                <a:spcPct val="150000"/>
              </a:lnSpc>
              <a:buSzPct val="100000"/>
              <a:buFont typeface="Courier New"/>
              <a:buChar char="o"/>
              <a:defRPr sz="1400"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计算方式是：产出/投入，常被用来表征制造企业品质管理能力。</a:t>
            </a:r>
          </a:p>
        </p:txBody>
      </p:sp>
      <p:sp>
        <p:nvSpPr>
          <p:cNvPr id="259" name="TextBox 11"/>
          <p:cNvSpPr txBox="1"/>
          <p:nvPr/>
        </p:nvSpPr>
        <p:spPr>
          <a:xfrm>
            <a:off x="693460" y="726048"/>
            <a:ext cx="820735" cy="3647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000" b="1">
                <a:solidFill>
                  <a:srgbClr val="333F50"/>
                </a:solidFill>
                <a:latin typeface="Microsoft YaHei"/>
                <a:ea typeface="Microsoft YaHei"/>
                <a:cs typeface="Microsoft YaHei"/>
                <a:sym typeface="Microsoft YaHei"/>
              </a:defRPr>
            </a:lvl1pPr>
          </a:lstStyle>
          <a:p>
            <a:r>
              <a:t>重点关键词</a:t>
            </a:r>
          </a:p>
        </p:txBody>
      </p:sp>
      <p:grpSp>
        <p:nvGrpSpPr>
          <p:cNvPr id="276" name="Group 13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272" name="Group 14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262" name="Rectangle 18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260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61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265" name="Rectangle 19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263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64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268" name="Rectangle 20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266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67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271" name="Rectangle 21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269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70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275" name="Rectangle 17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273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solidFill>
                <a:srgbClr val="4070AA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74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矩形 23"/>
          <p:cNvSpPr/>
          <p:nvPr/>
        </p:nvSpPr>
        <p:spPr>
          <a:xfrm rot="3316126">
            <a:off x="7440246" y="1074781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9" name="矩形 27"/>
          <p:cNvSpPr/>
          <p:nvPr/>
        </p:nvSpPr>
        <p:spPr>
          <a:xfrm rot="3316126">
            <a:off x="8232333" y="453217"/>
            <a:ext cx="360041" cy="15911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83" name="组合 12"/>
          <p:cNvGrpSpPr/>
          <p:nvPr/>
        </p:nvGrpSpPr>
        <p:grpSpPr>
          <a:xfrm>
            <a:off x="0" y="2970454"/>
            <a:ext cx="4139952" cy="2173045"/>
            <a:chOff x="0" y="0"/>
            <a:chExt cx="4139951" cy="2173044"/>
          </a:xfrm>
        </p:grpSpPr>
        <p:sp>
          <p:nvSpPr>
            <p:cNvPr id="280" name="直角三角形 36"/>
            <p:cNvSpPr/>
            <p:nvPr/>
          </p:nvSpPr>
          <p:spPr>
            <a:xfrm>
              <a:off x="0" y="0"/>
              <a:ext cx="2824280" cy="217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6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1" name="直角三角形 10"/>
            <p:cNvSpPr/>
            <p:nvPr/>
          </p:nvSpPr>
          <p:spPr>
            <a:xfrm>
              <a:off x="0" y="12090"/>
              <a:ext cx="193481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2" name="直角三角形 37"/>
            <p:cNvSpPr/>
            <p:nvPr/>
          </p:nvSpPr>
          <p:spPr>
            <a:xfrm>
              <a:off x="0" y="12090"/>
              <a:ext cx="4139952" cy="2160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CA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288" name="组合 13"/>
          <p:cNvGrpSpPr/>
          <p:nvPr/>
        </p:nvGrpSpPr>
        <p:grpSpPr>
          <a:xfrm>
            <a:off x="1656687" y="862995"/>
            <a:ext cx="4966529" cy="1377544"/>
            <a:chOff x="0" y="0"/>
            <a:chExt cx="4966527" cy="1377543"/>
          </a:xfrm>
        </p:grpSpPr>
        <p:grpSp>
          <p:nvGrpSpPr>
            <p:cNvPr id="286" name="组合 16"/>
            <p:cNvGrpSpPr/>
            <p:nvPr/>
          </p:nvGrpSpPr>
          <p:grpSpPr>
            <a:xfrm>
              <a:off x="1413872" y="-1"/>
              <a:ext cx="2212817" cy="1377545"/>
              <a:chOff x="0" y="0"/>
              <a:chExt cx="2212816" cy="1377543"/>
            </a:xfrm>
          </p:grpSpPr>
          <p:sp>
            <p:nvSpPr>
              <p:cNvPr id="284" name="TextBox 42"/>
              <p:cNvSpPr txBox="1"/>
              <p:nvPr/>
            </p:nvSpPr>
            <p:spPr>
              <a:xfrm>
                <a:off x="316344" y="0"/>
                <a:ext cx="1500618" cy="481965"/>
              </a:xfrm>
              <a:prstGeom prst="rect">
                <a:avLst/>
              </a:prstGeom>
              <a:noFill/>
              <a:ln w="9525" cap="flat">
                <a:solidFill>
                  <a:srgbClr val="32538F"/>
                </a:solidFill>
                <a:prstDash val="solid"/>
                <a:round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 algn="ctr">
                  <a:defRPr sz="2200">
                    <a:solidFill>
                      <a:srgbClr val="333F50"/>
                    </a:solidFill>
                    <a:latin typeface="Microsoft YaHei"/>
                    <a:ea typeface="Microsoft YaHei"/>
                    <a:cs typeface="Microsoft YaHei"/>
                    <a:sym typeface="Microsoft YaHei"/>
                  </a:defRPr>
                </a:lvl1pPr>
              </a:lstStyle>
              <a:p>
                <a:r>
                  <a:t>第三部分</a:t>
                </a:r>
              </a:p>
            </p:txBody>
          </p:sp>
          <p:sp>
            <p:nvSpPr>
              <p:cNvPr id="285" name="TextBox 15"/>
              <p:cNvSpPr txBox="1"/>
              <p:nvPr/>
            </p:nvSpPr>
            <p:spPr>
              <a:xfrm>
                <a:off x="0" y="574903"/>
                <a:ext cx="2212817" cy="8026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4000" b="1">
                    <a:solidFill>
                      <a:srgbClr val="333F50"/>
                    </a:solidFill>
                    <a:latin typeface="Microsoft YaHei"/>
                    <a:ea typeface="Microsoft YaHei"/>
                    <a:cs typeface="Microsoft YaHei"/>
                    <a:sym typeface="Microsoft YaHei"/>
                  </a:defRPr>
                </a:lvl1pPr>
              </a:lstStyle>
              <a:p>
                <a:r>
                  <a:t>研究过程</a:t>
                </a:r>
              </a:p>
            </p:txBody>
          </p:sp>
        </p:grpSp>
        <p:sp>
          <p:nvSpPr>
            <p:cNvPr id="287" name="直接连接符 41"/>
            <p:cNvSpPr/>
            <p:nvPr/>
          </p:nvSpPr>
          <p:spPr>
            <a:xfrm>
              <a:off x="0" y="1366991"/>
              <a:ext cx="4966528" cy="1"/>
            </a:xfrm>
            <a:prstGeom prst="line">
              <a:avLst/>
            </a:prstGeom>
            <a:noFill/>
            <a:ln w="9525" cap="flat">
              <a:solidFill>
                <a:srgbClr val="2F5597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89" name="TextBox 24"/>
          <p:cNvSpPr txBox="1"/>
          <p:nvPr/>
        </p:nvSpPr>
        <p:spPr>
          <a:xfrm>
            <a:off x="3249567" y="2427734"/>
            <a:ext cx="2932898" cy="2313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lnSpc>
                <a:spcPct val="15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认识缺陷</a:t>
            </a:r>
          </a:p>
          <a:p>
            <a:pPr marL="342900" indent="-342900">
              <a:lnSpc>
                <a:spcPct val="15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缺陷的影响因素</a:t>
            </a:r>
          </a:p>
          <a:p>
            <a:pPr marL="342900" indent="-342900">
              <a:lnSpc>
                <a:spcPct val="15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实效模型</a:t>
            </a:r>
          </a:p>
          <a:p>
            <a:pPr marL="342900" indent="-342900">
              <a:lnSpc>
                <a:spcPct val="15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解决方案</a:t>
            </a:r>
          </a:p>
          <a:p>
            <a:pPr marL="342900" indent="-342900">
              <a:lnSpc>
                <a:spcPct val="150000"/>
              </a:lnSpc>
              <a:buSzPct val="100000"/>
              <a:buAutoNum type="arabicPeriod"/>
              <a:defRPr>
                <a:latin typeface="Microsoft YaHei"/>
                <a:ea typeface="Microsoft YaHei"/>
                <a:cs typeface="Microsoft YaHei"/>
                <a:sym typeface="Microsoft YaHei"/>
              </a:defRPr>
            </a:pPr>
            <a:r>
              <a:rPr dirty="0"/>
              <a:t>效果验证</a:t>
            </a:r>
          </a:p>
        </p:txBody>
      </p:sp>
      <p:pic>
        <p:nvPicPr>
          <p:cNvPr id="290" name="图片 2" descr="图片 2"/>
          <p:cNvPicPr>
            <a:picLocks noChangeAspect="1"/>
          </p:cNvPicPr>
          <p:nvPr/>
        </p:nvPicPr>
        <p:blipFill>
          <a:blip r:embed="rId2">
            <a:extLst/>
          </a:blip>
          <a:srcRect b="10"/>
          <a:stretch>
            <a:fillRect/>
          </a:stretch>
        </p:blipFill>
        <p:spPr>
          <a:xfrm>
            <a:off x="77122" y="3852324"/>
            <a:ext cx="1279750" cy="1291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7" y="0"/>
                </a:moveTo>
                <a:cubicBezTo>
                  <a:pt x="4833" y="0"/>
                  <a:pt x="0" y="4838"/>
                  <a:pt x="0" y="10803"/>
                </a:cubicBezTo>
                <a:cubicBezTo>
                  <a:pt x="0" y="16769"/>
                  <a:pt x="4833" y="21600"/>
                  <a:pt x="10797" y="21600"/>
                </a:cubicBezTo>
                <a:cubicBezTo>
                  <a:pt x="16761" y="21600"/>
                  <a:pt x="21600" y="16769"/>
                  <a:pt x="21600" y="10803"/>
                </a:cubicBezTo>
                <a:cubicBezTo>
                  <a:pt x="21600" y="4838"/>
                  <a:pt x="16761" y="0"/>
                  <a:pt x="10797" y="0"/>
                </a:cubicBezTo>
                <a:close/>
              </a:path>
            </a:pathLst>
          </a:custGeom>
          <a:ln w="12700">
            <a:miter lim="400000"/>
          </a:ln>
          <a:effectLst>
            <a:outerShdw blurRad="381000" dist="292100" dir="5400000" rotWithShape="0">
              <a:srgbClr val="000000">
                <a:alpha val="22000"/>
              </a:srgbClr>
            </a:outerShdw>
          </a:effectLst>
        </p:spPr>
      </p:pic>
      <p:grpSp>
        <p:nvGrpSpPr>
          <p:cNvPr id="307" name="Group 25"/>
          <p:cNvGrpSpPr/>
          <p:nvPr/>
        </p:nvGrpSpPr>
        <p:grpSpPr>
          <a:xfrm>
            <a:off x="4620512" y="53908"/>
            <a:ext cx="4487993" cy="307341"/>
            <a:chOff x="0" y="0"/>
            <a:chExt cx="4487991" cy="307340"/>
          </a:xfrm>
        </p:grpSpPr>
        <p:grpSp>
          <p:nvGrpSpPr>
            <p:cNvPr id="303" name="Group 26"/>
            <p:cNvGrpSpPr/>
            <p:nvPr/>
          </p:nvGrpSpPr>
          <p:grpSpPr>
            <a:xfrm>
              <a:off x="0" y="-1"/>
              <a:ext cx="4487992" cy="307342"/>
              <a:chOff x="0" y="0"/>
              <a:chExt cx="4487992" cy="307340"/>
            </a:xfrm>
          </p:grpSpPr>
          <p:grpSp>
            <p:nvGrpSpPr>
              <p:cNvPr id="293" name="Rectangle 29"/>
              <p:cNvGrpSpPr/>
              <p:nvPr/>
            </p:nvGrpSpPr>
            <p:grpSpPr>
              <a:xfrm>
                <a:off x="0" y="-1"/>
                <a:ext cx="874682" cy="307342"/>
                <a:chOff x="0" y="0"/>
                <a:chExt cx="874681" cy="307340"/>
              </a:xfrm>
            </p:grpSpPr>
            <p:sp>
              <p:nvSpPr>
                <p:cNvPr id="291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92" name="选题背景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选题背景</a:t>
                  </a:r>
                </a:p>
              </p:txBody>
            </p:sp>
          </p:grpSp>
          <p:grpSp>
            <p:nvGrpSpPr>
              <p:cNvPr id="296" name="Rectangle 30"/>
              <p:cNvGrpSpPr/>
              <p:nvPr/>
            </p:nvGrpSpPr>
            <p:grpSpPr>
              <a:xfrm>
                <a:off x="1813110" y="-1"/>
                <a:ext cx="874683" cy="307342"/>
                <a:chOff x="0" y="0"/>
                <a:chExt cx="874681" cy="307340"/>
              </a:xfrm>
            </p:grpSpPr>
            <p:sp>
              <p:nvSpPr>
                <p:cNvPr id="294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solidFill>
                  <a:srgbClr val="4070AA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295" name="研究过程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t>研究过程</a:t>
                  </a:r>
                </a:p>
              </p:txBody>
            </p:sp>
          </p:grpSp>
          <p:grpSp>
            <p:nvGrpSpPr>
              <p:cNvPr id="299" name="Rectangle 31"/>
              <p:cNvGrpSpPr/>
              <p:nvPr/>
            </p:nvGrpSpPr>
            <p:grpSpPr>
              <a:xfrm>
                <a:off x="2713210" y="-1"/>
                <a:ext cx="874683" cy="307342"/>
                <a:chOff x="0" y="0"/>
                <a:chExt cx="874681" cy="307340"/>
              </a:xfrm>
            </p:grpSpPr>
            <p:sp>
              <p:nvSpPr>
                <p:cNvPr id="297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298" name="研究成果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研究成果</a:t>
                  </a:r>
                </a:p>
              </p:txBody>
            </p:sp>
          </p:grpSp>
          <p:grpSp>
            <p:nvGrpSpPr>
              <p:cNvPr id="302" name="Rectangle 32"/>
              <p:cNvGrpSpPr/>
              <p:nvPr/>
            </p:nvGrpSpPr>
            <p:grpSpPr>
              <a:xfrm>
                <a:off x="3613310" y="-1"/>
                <a:ext cx="874683" cy="307342"/>
                <a:chOff x="0" y="0"/>
                <a:chExt cx="874681" cy="307340"/>
              </a:xfrm>
            </p:grpSpPr>
            <p:sp>
              <p:nvSpPr>
                <p:cNvPr id="300" name="Rectangle"/>
                <p:cNvSpPr/>
                <p:nvPr/>
              </p:nvSpPr>
              <p:spPr>
                <a:xfrm>
                  <a:off x="0" y="9653"/>
                  <a:ext cx="874682" cy="288033"/>
                </a:xfrm>
                <a:prstGeom prst="rect">
                  <a:avLst/>
                </a:prstGeom>
                <a:noFill/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sz="1200">
                      <a:solidFill>
                        <a:srgbClr val="808080"/>
                      </a:solidFill>
                    </a:defRPr>
                  </a:pPr>
                  <a:endParaRPr/>
                </a:p>
              </p:txBody>
            </p:sp>
            <p:sp>
              <p:nvSpPr>
                <p:cNvPr id="301" name="论文总结"/>
                <p:cNvSpPr txBox="1"/>
                <p:nvPr/>
              </p:nvSpPr>
              <p:spPr>
                <a:xfrm>
                  <a:off x="45719" y="0"/>
                  <a:ext cx="783243" cy="30734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sz="1200">
                      <a:solidFill>
                        <a:srgbClr val="808080"/>
                      </a:solidFill>
                    </a:defRPr>
                  </a:lvl1pPr>
                </a:lstStyle>
                <a:p>
                  <a:r>
                    <a:t>论文总结</a:t>
                  </a:r>
                </a:p>
              </p:txBody>
            </p:sp>
          </p:grpSp>
        </p:grpSp>
        <p:grpSp>
          <p:nvGrpSpPr>
            <p:cNvPr id="306" name="Rectangle 28"/>
            <p:cNvGrpSpPr/>
            <p:nvPr/>
          </p:nvGrpSpPr>
          <p:grpSpPr>
            <a:xfrm>
              <a:off x="906555" y="-1"/>
              <a:ext cx="874682" cy="307342"/>
              <a:chOff x="0" y="0"/>
              <a:chExt cx="874681" cy="307340"/>
            </a:xfrm>
          </p:grpSpPr>
          <p:sp>
            <p:nvSpPr>
              <p:cNvPr id="304" name="Rectangle"/>
              <p:cNvSpPr/>
              <p:nvPr/>
            </p:nvSpPr>
            <p:spPr>
              <a:xfrm>
                <a:off x="0" y="9653"/>
                <a:ext cx="874682" cy="288033"/>
              </a:xfrm>
              <a:prstGeom prst="rect">
                <a:avLst/>
              </a:prstGeom>
              <a:noFill/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200">
                    <a:solidFill>
                      <a:srgbClr val="808080"/>
                    </a:solidFill>
                  </a:defRPr>
                </a:pPr>
                <a:endParaRPr/>
              </a:p>
            </p:txBody>
          </p:sp>
          <p:sp>
            <p:nvSpPr>
              <p:cNvPr id="305" name="研究目标"/>
              <p:cNvSpPr txBox="1"/>
              <p:nvPr/>
            </p:nvSpPr>
            <p:spPr>
              <a:xfrm>
                <a:off x="45719" y="0"/>
                <a:ext cx="78324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808080"/>
                    </a:solidFill>
                  </a:defRPr>
                </a:lvl1pPr>
              </a:lstStyle>
              <a:p>
                <a:r>
                  <a:t>研究目标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413</Words>
  <Application>Microsoft Macintosh PowerPoint</Application>
  <PresentationFormat>On-screen Show (16:9)</PresentationFormat>
  <Paragraphs>267</Paragraphs>
  <Slides>33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5" baseType="lpstr">
      <vt:lpstr>微软雅黑</vt:lpstr>
      <vt:lpstr>微软雅黑</vt:lpstr>
      <vt:lpstr>黑体</vt:lpstr>
      <vt:lpstr>华文细黑</vt:lpstr>
      <vt:lpstr>华文新魏</vt:lpstr>
      <vt:lpstr>Arial</vt:lpstr>
      <vt:lpstr>Calibri</vt:lpstr>
      <vt:lpstr>Calibri Light</vt:lpstr>
      <vt:lpstr>Courier New</vt:lpstr>
      <vt:lpstr>Impact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16</cp:revision>
  <dcterms:modified xsi:type="dcterms:W3CDTF">2019-12-14T15:06:53Z</dcterms:modified>
</cp:coreProperties>
</file>