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16256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240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4887" tIns="47444" rIns="94887" bIns="474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4887" tIns="47444" rIns="94887" bIns="47444" rtlCol="0"/>
          <a:lstStyle>
            <a:lvl1pPr algn="r">
              <a:defRPr sz="1200"/>
            </a:lvl1pPr>
          </a:lstStyle>
          <a:p>
            <a:fld id="{4887E970-3141-471A-8759-068E17FF3728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54250" y="1279525"/>
            <a:ext cx="25908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87" tIns="47444" rIns="94887" bIns="47444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8"/>
          </a:xfrm>
          <a:prstGeom prst="rect">
            <a:avLst/>
          </a:prstGeom>
        </p:spPr>
        <p:txBody>
          <a:bodyPr vert="horz" lIns="94887" tIns="47444" rIns="94887" bIns="47444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4887" tIns="47444" rIns="94887" bIns="474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4887" tIns="47444" rIns="94887" bIns="47444" rtlCol="0" anchor="b"/>
          <a:lstStyle>
            <a:lvl1pPr algn="r">
              <a:defRPr sz="1200"/>
            </a:lvl1pPr>
          </a:lstStyle>
          <a:p>
            <a:fld id="{D46F88B4-84D6-41E2-8718-6A307493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93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52786-42AE-493B-8B36-5C40235418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6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52786-42AE-493B-8B36-5C40235418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2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0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70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495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48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1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2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3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0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81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A508A-F9A9-41BF-B85C-34CA5ACFD34D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4E8A3-9266-42FA-873B-38BCBEAB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="" xmlns:a16="http://schemas.microsoft.com/office/drawing/2014/main" id="{1BB10AA1-E6ED-456E-83B9-4CBB2647B3F6}"/>
              </a:ext>
            </a:extLst>
          </p:cNvPr>
          <p:cNvSpPr/>
          <p:nvPr/>
        </p:nvSpPr>
        <p:spPr>
          <a:xfrm>
            <a:off x="867612" y="2613507"/>
            <a:ext cx="992554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bg1">
                    <a:lumMod val="50000"/>
                  </a:schemeClr>
                </a:solidFill>
              </a:rPr>
              <a:t>工具类</a:t>
            </a:r>
            <a:endParaRPr lang="zh-CN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="" xmlns:a16="http://schemas.microsoft.com/office/drawing/2014/main" id="{F39FD424-25AF-4084-A4AA-D335295C030D}"/>
              </a:ext>
            </a:extLst>
          </p:cNvPr>
          <p:cNvSpPr/>
          <p:nvPr/>
        </p:nvSpPr>
        <p:spPr>
          <a:xfrm>
            <a:off x="1596845" y="2895347"/>
            <a:ext cx="1359877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专业课</a:t>
            </a:r>
          </a:p>
        </p:txBody>
      </p:sp>
      <p:sp>
        <p:nvSpPr>
          <p:cNvPr id="6" name="椭圆 5">
            <a:extLst>
              <a:ext uri="{FF2B5EF4-FFF2-40B4-BE49-F238E27FC236}">
                <a16:creationId xmlns="" xmlns:a16="http://schemas.microsoft.com/office/drawing/2014/main" id="{5C4F6254-2012-48F5-A01C-325422DBDFE5}"/>
              </a:ext>
            </a:extLst>
          </p:cNvPr>
          <p:cNvSpPr/>
          <p:nvPr/>
        </p:nvSpPr>
        <p:spPr>
          <a:xfrm>
            <a:off x="1497950" y="2198569"/>
            <a:ext cx="910493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bg1">
                    <a:lumMod val="50000"/>
                  </a:schemeClr>
                </a:solidFill>
              </a:rPr>
              <a:t>知识类</a:t>
            </a:r>
            <a:endParaRPr lang="zh-CN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="" xmlns:a16="http://schemas.microsoft.com/office/drawing/2014/main" id="{A9311251-C98A-4A14-AB40-06DB790CBE65}"/>
              </a:ext>
            </a:extLst>
          </p:cNvPr>
          <p:cNvSpPr/>
          <p:nvPr/>
        </p:nvSpPr>
        <p:spPr>
          <a:xfrm>
            <a:off x="2641877" y="1102468"/>
            <a:ext cx="344824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四级</a:t>
            </a:r>
          </a:p>
        </p:txBody>
      </p:sp>
      <p:sp>
        <p:nvSpPr>
          <p:cNvPr id="8" name="椭圆 7">
            <a:extLst>
              <a:ext uri="{FF2B5EF4-FFF2-40B4-BE49-F238E27FC236}">
                <a16:creationId xmlns="" xmlns:a16="http://schemas.microsoft.com/office/drawing/2014/main" id="{B4007D3E-9451-40E5-9A50-6BB9C0007A70}"/>
              </a:ext>
            </a:extLst>
          </p:cNvPr>
          <p:cNvSpPr/>
          <p:nvPr/>
        </p:nvSpPr>
        <p:spPr>
          <a:xfrm>
            <a:off x="2983327" y="880589"/>
            <a:ext cx="297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六级</a:t>
            </a:r>
          </a:p>
        </p:txBody>
      </p:sp>
      <p:sp>
        <p:nvSpPr>
          <p:cNvPr id="9" name="椭圆 8">
            <a:extLst>
              <a:ext uri="{FF2B5EF4-FFF2-40B4-BE49-F238E27FC236}">
                <a16:creationId xmlns="" xmlns:a16="http://schemas.microsoft.com/office/drawing/2014/main" id="{D31F4113-7568-4316-91C7-57B820016EC5}"/>
              </a:ext>
            </a:extLst>
          </p:cNvPr>
          <p:cNvSpPr/>
          <p:nvPr/>
        </p:nvSpPr>
        <p:spPr>
          <a:xfrm>
            <a:off x="3357856" y="748372"/>
            <a:ext cx="297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托福</a:t>
            </a:r>
          </a:p>
        </p:txBody>
      </p:sp>
      <p:sp>
        <p:nvSpPr>
          <p:cNvPr id="10" name="椭圆 9">
            <a:extLst>
              <a:ext uri="{FF2B5EF4-FFF2-40B4-BE49-F238E27FC236}">
                <a16:creationId xmlns="" xmlns:a16="http://schemas.microsoft.com/office/drawing/2014/main" id="{E8F4405D-0FE3-4A3E-B4B1-461A96E7B0EF}"/>
              </a:ext>
            </a:extLst>
          </p:cNvPr>
          <p:cNvSpPr/>
          <p:nvPr/>
        </p:nvSpPr>
        <p:spPr>
          <a:xfrm>
            <a:off x="3803100" y="784359"/>
            <a:ext cx="297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雅思</a:t>
            </a:r>
          </a:p>
        </p:txBody>
      </p:sp>
      <p:sp>
        <p:nvSpPr>
          <p:cNvPr id="11" name="椭圆 10">
            <a:extLst>
              <a:ext uri="{FF2B5EF4-FFF2-40B4-BE49-F238E27FC236}">
                <a16:creationId xmlns="" xmlns:a16="http://schemas.microsoft.com/office/drawing/2014/main" id="{A23DD4C9-741A-4047-A1F9-66AECC1C3AE8}"/>
              </a:ext>
            </a:extLst>
          </p:cNvPr>
          <p:cNvSpPr/>
          <p:nvPr/>
        </p:nvSpPr>
        <p:spPr>
          <a:xfrm>
            <a:off x="3088989" y="1618285"/>
            <a:ext cx="992554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bg1">
                    <a:lumMod val="50000"/>
                  </a:schemeClr>
                </a:solidFill>
              </a:rPr>
              <a:t>应试</a:t>
            </a:r>
            <a:endParaRPr lang="zh-CN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="" xmlns:a16="http://schemas.microsoft.com/office/drawing/2014/main" id="{56A0A72D-C54E-44BA-AFCA-ED16AEDA23B7}"/>
              </a:ext>
            </a:extLst>
          </p:cNvPr>
          <p:cNvSpPr/>
          <p:nvPr/>
        </p:nvSpPr>
        <p:spPr>
          <a:xfrm>
            <a:off x="4335543" y="1782409"/>
            <a:ext cx="992554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能力</a:t>
            </a:r>
          </a:p>
        </p:txBody>
      </p:sp>
      <p:sp>
        <p:nvSpPr>
          <p:cNvPr id="13" name="椭圆 12">
            <a:extLst>
              <a:ext uri="{FF2B5EF4-FFF2-40B4-BE49-F238E27FC236}">
                <a16:creationId xmlns="" xmlns:a16="http://schemas.microsoft.com/office/drawing/2014/main" id="{87923C56-A4E5-4680-AF3F-5377920CA47D}"/>
              </a:ext>
            </a:extLst>
          </p:cNvPr>
          <p:cNvSpPr/>
          <p:nvPr/>
        </p:nvSpPr>
        <p:spPr>
          <a:xfrm>
            <a:off x="4710536" y="1210598"/>
            <a:ext cx="404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读</a:t>
            </a:r>
          </a:p>
        </p:txBody>
      </p:sp>
      <p:sp>
        <p:nvSpPr>
          <p:cNvPr id="14" name="椭圆 13">
            <a:extLst>
              <a:ext uri="{FF2B5EF4-FFF2-40B4-BE49-F238E27FC236}">
                <a16:creationId xmlns="" xmlns:a16="http://schemas.microsoft.com/office/drawing/2014/main" id="{3167CB14-D38F-4DE9-B312-038E2465595B}"/>
              </a:ext>
            </a:extLst>
          </p:cNvPr>
          <p:cNvSpPr/>
          <p:nvPr/>
        </p:nvSpPr>
        <p:spPr>
          <a:xfrm>
            <a:off x="4948134" y="1272701"/>
            <a:ext cx="404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听</a:t>
            </a:r>
          </a:p>
        </p:txBody>
      </p:sp>
      <p:sp>
        <p:nvSpPr>
          <p:cNvPr id="15" name="椭圆 14">
            <a:extLst>
              <a:ext uri="{FF2B5EF4-FFF2-40B4-BE49-F238E27FC236}">
                <a16:creationId xmlns="" xmlns:a16="http://schemas.microsoft.com/office/drawing/2014/main" id="{86D584B8-5C31-46CC-919F-B21B82D5D893}"/>
              </a:ext>
            </a:extLst>
          </p:cNvPr>
          <p:cNvSpPr/>
          <p:nvPr/>
        </p:nvSpPr>
        <p:spPr>
          <a:xfrm>
            <a:off x="5233327" y="1399788"/>
            <a:ext cx="404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写</a:t>
            </a:r>
          </a:p>
        </p:txBody>
      </p:sp>
      <p:sp>
        <p:nvSpPr>
          <p:cNvPr id="16" name="椭圆 15">
            <a:extLst>
              <a:ext uri="{FF2B5EF4-FFF2-40B4-BE49-F238E27FC236}">
                <a16:creationId xmlns="" xmlns:a16="http://schemas.microsoft.com/office/drawing/2014/main" id="{285B5EC3-D012-41C3-A1B3-1FBA79D4F9D5}"/>
              </a:ext>
            </a:extLst>
          </p:cNvPr>
          <p:cNvSpPr/>
          <p:nvPr/>
        </p:nvSpPr>
        <p:spPr>
          <a:xfrm>
            <a:off x="5470925" y="1657845"/>
            <a:ext cx="404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说</a:t>
            </a:r>
          </a:p>
        </p:txBody>
      </p:sp>
      <p:sp>
        <p:nvSpPr>
          <p:cNvPr id="19" name="椭圆 18">
            <a:extLst>
              <a:ext uri="{FF2B5EF4-FFF2-40B4-BE49-F238E27FC236}">
                <a16:creationId xmlns="" xmlns:a16="http://schemas.microsoft.com/office/drawing/2014/main" id="{6D25B4C1-B94C-46E7-9753-76DCA4B48AD8}"/>
              </a:ext>
            </a:extLst>
          </p:cNvPr>
          <p:cNvSpPr/>
          <p:nvPr/>
        </p:nvSpPr>
        <p:spPr>
          <a:xfrm>
            <a:off x="3755280" y="3407347"/>
            <a:ext cx="961292" cy="6643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bg1">
                    <a:lumMod val="50000"/>
                  </a:schemeClr>
                </a:solidFill>
              </a:rPr>
              <a:t>鱼</a:t>
            </a:r>
            <a:r>
              <a:rPr lang="zh-CN" altLang="en-US" sz="1200" dirty="0">
                <a:solidFill>
                  <a:schemeClr val="bg1">
                    <a:lumMod val="50000"/>
                  </a:schemeClr>
                </a:solidFill>
              </a:rPr>
              <a:t>（知识）</a:t>
            </a:r>
            <a:endParaRPr lang="zh-CN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椭圆 21">
            <a:extLst>
              <a:ext uri="{FF2B5EF4-FFF2-40B4-BE49-F238E27FC236}">
                <a16:creationId xmlns="" xmlns:a16="http://schemas.microsoft.com/office/drawing/2014/main" id="{FF3A0876-057A-4CB6-8260-111328317A0F}"/>
              </a:ext>
            </a:extLst>
          </p:cNvPr>
          <p:cNvSpPr/>
          <p:nvPr/>
        </p:nvSpPr>
        <p:spPr>
          <a:xfrm>
            <a:off x="6086469" y="3429712"/>
            <a:ext cx="961292" cy="6643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bg1">
                    <a:lumMod val="50000"/>
                  </a:schemeClr>
                </a:solidFill>
              </a:rPr>
              <a:t>渔</a:t>
            </a:r>
            <a:endParaRPr lang="en-US" altLang="zh-CN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zh-CN" altLang="en-US" sz="1200" dirty="0">
                <a:solidFill>
                  <a:schemeClr val="bg1">
                    <a:lumMod val="50000"/>
                  </a:schemeClr>
                </a:solidFill>
              </a:rPr>
              <a:t>（能力）</a:t>
            </a:r>
          </a:p>
        </p:txBody>
      </p:sp>
      <p:sp>
        <p:nvSpPr>
          <p:cNvPr id="23" name="椭圆 22">
            <a:extLst>
              <a:ext uri="{FF2B5EF4-FFF2-40B4-BE49-F238E27FC236}">
                <a16:creationId xmlns="" xmlns:a16="http://schemas.microsoft.com/office/drawing/2014/main" id="{47E4C73C-3B13-48CD-AC7B-5D615EC4088A}"/>
              </a:ext>
            </a:extLst>
          </p:cNvPr>
          <p:cNvSpPr/>
          <p:nvPr/>
        </p:nvSpPr>
        <p:spPr>
          <a:xfrm>
            <a:off x="3533995" y="2313523"/>
            <a:ext cx="961292" cy="5607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英语</a:t>
            </a:r>
          </a:p>
        </p:txBody>
      </p:sp>
      <p:sp>
        <p:nvSpPr>
          <p:cNvPr id="24" name="椭圆 23">
            <a:extLst>
              <a:ext uri="{FF2B5EF4-FFF2-40B4-BE49-F238E27FC236}">
                <a16:creationId xmlns="" xmlns:a16="http://schemas.microsoft.com/office/drawing/2014/main" id="{3F9256B3-7370-4A0E-A7D2-B402B51E1865}"/>
              </a:ext>
            </a:extLst>
          </p:cNvPr>
          <p:cNvSpPr/>
          <p:nvPr/>
        </p:nvSpPr>
        <p:spPr>
          <a:xfrm>
            <a:off x="1870275" y="4027547"/>
            <a:ext cx="157480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基础课</a:t>
            </a:r>
          </a:p>
        </p:txBody>
      </p:sp>
      <p:sp>
        <p:nvSpPr>
          <p:cNvPr id="25" name="椭圆 24">
            <a:extLst>
              <a:ext uri="{FF2B5EF4-FFF2-40B4-BE49-F238E27FC236}">
                <a16:creationId xmlns="" xmlns:a16="http://schemas.microsoft.com/office/drawing/2014/main" id="{20137B0B-1C6C-4181-AEAC-3304169ED93C}"/>
              </a:ext>
            </a:extLst>
          </p:cNvPr>
          <p:cNvSpPr/>
          <p:nvPr/>
        </p:nvSpPr>
        <p:spPr>
          <a:xfrm>
            <a:off x="1229692" y="4157425"/>
            <a:ext cx="961292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科学</a:t>
            </a:r>
          </a:p>
        </p:txBody>
      </p:sp>
      <p:sp>
        <p:nvSpPr>
          <p:cNvPr id="26" name="椭圆 25">
            <a:extLst>
              <a:ext uri="{FF2B5EF4-FFF2-40B4-BE49-F238E27FC236}">
                <a16:creationId xmlns="" xmlns:a16="http://schemas.microsoft.com/office/drawing/2014/main" id="{AF6AC837-EE4A-453F-8A38-20421EFC5086}"/>
              </a:ext>
            </a:extLst>
          </p:cNvPr>
          <p:cNvSpPr/>
          <p:nvPr/>
        </p:nvSpPr>
        <p:spPr>
          <a:xfrm>
            <a:off x="1850921" y="4541096"/>
            <a:ext cx="961292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人文</a:t>
            </a:r>
          </a:p>
        </p:txBody>
      </p:sp>
      <p:sp>
        <p:nvSpPr>
          <p:cNvPr id="27" name="椭圆 26">
            <a:extLst>
              <a:ext uri="{FF2B5EF4-FFF2-40B4-BE49-F238E27FC236}">
                <a16:creationId xmlns="" xmlns:a16="http://schemas.microsoft.com/office/drawing/2014/main" id="{505C26D5-7705-4168-B4F9-7C80011E0BBF}"/>
              </a:ext>
            </a:extLst>
          </p:cNvPr>
          <p:cNvSpPr/>
          <p:nvPr/>
        </p:nvSpPr>
        <p:spPr>
          <a:xfrm>
            <a:off x="2383650" y="6984051"/>
            <a:ext cx="961292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物质</a:t>
            </a:r>
          </a:p>
        </p:txBody>
      </p:sp>
      <p:sp>
        <p:nvSpPr>
          <p:cNvPr id="28" name="椭圆 27">
            <a:extLst>
              <a:ext uri="{FF2B5EF4-FFF2-40B4-BE49-F238E27FC236}">
                <a16:creationId xmlns="" xmlns:a16="http://schemas.microsoft.com/office/drawing/2014/main" id="{67B0AC92-ACEE-4980-B9DB-8091198BF259}"/>
              </a:ext>
            </a:extLst>
          </p:cNvPr>
          <p:cNvSpPr/>
          <p:nvPr/>
        </p:nvSpPr>
        <p:spPr>
          <a:xfrm>
            <a:off x="7469116" y="6976543"/>
            <a:ext cx="1277801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精神</a:t>
            </a:r>
          </a:p>
        </p:txBody>
      </p:sp>
      <p:sp>
        <p:nvSpPr>
          <p:cNvPr id="29" name="椭圆 28">
            <a:extLst>
              <a:ext uri="{FF2B5EF4-FFF2-40B4-BE49-F238E27FC236}">
                <a16:creationId xmlns="" xmlns:a16="http://schemas.microsoft.com/office/drawing/2014/main" id="{DE6CD304-04DC-4295-8E7A-057511A26136}"/>
              </a:ext>
            </a:extLst>
          </p:cNvPr>
          <p:cNvSpPr/>
          <p:nvPr/>
        </p:nvSpPr>
        <p:spPr>
          <a:xfrm>
            <a:off x="1044359" y="7562389"/>
            <a:ext cx="1277800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学校</a:t>
            </a:r>
          </a:p>
        </p:txBody>
      </p:sp>
      <p:sp>
        <p:nvSpPr>
          <p:cNvPr id="30" name="椭圆 29">
            <a:extLst>
              <a:ext uri="{FF2B5EF4-FFF2-40B4-BE49-F238E27FC236}">
                <a16:creationId xmlns="" xmlns:a16="http://schemas.microsoft.com/office/drawing/2014/main" id="{B468E886-343D-4DA7-B60D-01F87B7BC8CE}"/>
              </a:ext>
            </a:extLst>
          </p:cNvPr>
          <p:cNvSpPr/>
          <p:nvPr/>
        </p:nvSpPr>
        <p:spPr>
          <a:xfrm>
            <a:off x="2679919" y="7650320"/>
            <a:ext cx="1148860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家庭</a:t>
            </a:r>
          </a:p>
        </p:txBody>
      </p:sp>
      <p:sp>
        <p:nvSpPr>
          <p:cNvPr id="31" name="椭圆 30">
            <a:extLst>
              <a:ext uri="{FF2B5EF4-FFF2-40B4-BE49-F238E27FC236}">
                <a16:creationId xmlns="" xmlns:a16="http://schemas.microsoft.com/office/drawing/2014/main" id="{718D1C2D-C0CC-4E4D-8EFF-02A01536F404}"/>
              </a:ext>
            </a:extLst>
          </p:cNvPr>
          <p:cNvSpPr/>
          <p:nvPr/>
        </p:nvSpPr>
        <p:spPr>
          <a:xfrm>
            <a:off x="4187305" y="7601472"/>
            <a:ext cx="1148860" cy="47673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社会</a:t>
            </a:r>
          </a:p>
        </p:txBody>
      </p:sp>
      <p:sp>
        <p:nvSpPr>
          <p:cNvPr id="32" name="椭圆 31">
            <a:extLst>
              <a:ext uri="{FF2B5EF4-FFF2-40B4-BE49-F238E27FC236}">
                <a16:creationId xmlns="" xmlns:a16="http://schemas.microsoft.com/office/drawing/2014/main" id="{4A791EDD-C9CD-4364-8448-61A2871B6D7C}"/>
              </a:ext>
            </a:extLst>
          </p:cNvPr>
          <p:cNvSpPr/>
          <p:nvPr/>
        </p:nvSpPr>
        <p:spPr>
          <a:xfrm>
            <a:off x="621802" y="7999074"/>
            <a:ext cx="401421" cy="86068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中学</a:t>
            </a:r>
          </a:p>
        </p:txBody>
      </p:sp>
      <p:sp>
        <p:nvSpPr>
          <p:cNvPr id="33" name="椭圆 32">
            <a:extLst>
              <a:ext uri="{FF2B5EF4-FFF2-40B4-BE49-F238E27FC236}">
                <a16:creationId xmlns="" xmlns:a16="http://schemas.microsoft.com/office/drawing/2014/main" id="{74EC8C6B-D989-4F5D-B5DD-DECD935F1120}"/>
              </a:ext>
            </a:extLst>
          </p:cNvPr>
          <p:cNvSpPr/>
          <p:nvPr/>
        </p:nvSpPr>
        <p:spPr>
          <a:xfrm>
            <a:off x="1068613" y="8276520"/>
            <a:ext cx="405835" cy="80329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小学</a:t>
            </a:r>
          </a:p>
        </p:txBody>
      </p:sp>
      <p:sp>
        <p:nvSpPr>
          <p:cNvPr id="34" name="椭圆 33">
            <a:extLst>
              <a:ext uri="{FF2B5EF4-FFF2-40B4-BE49-F238E27FC236}">
                <a16:creationId xmlns="" xmlns:a16="http://schemas.microsoft.com/office/drawing/2014/main" id="{20D4E189-E691-4D6E-8CFF-AF9904A341CD}"/>
              </a:ext>
            </a:extLst>
          </p:cNvPr>
          <p:cNvSpPr/>
          <p:nvPr/>
        </p:nvSpPr>
        <p:spPr>
          <a:xfrm>
            <a:off x="1543810" y="8392266"/>
            <a:ext cx="438081" cy="73759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童幼</a:t>
            </a:r>
          </a:p>
        </p:txBody>
      </p:sp>
      <p:sp>
        <p:nvSpPr>
          <p:cNvPr id="35" name="椭圆 34">
            <a:extLst>
              <a:ext uri="{FF2B5EF4-FFF2-40B4-BE49-F238E27FC236}">
                <a16:creationId xmlns="" xmlns:a16="http://schemas.microsoft.com/office/drawing/2014/main" id="{97221F6F-55DD-489B-97A9-AB5BE49332E9}"/>
              </a:ext>
            </a:extLst>
          </p:cNvPr>
          <p:cNvSpPr/>
          <p:nvPr/>
        </p:nvSpPr>
        <p:spPr>
          <a:xfrm>
            <a:off x="1961859" y="8114388"/>
            <a:ext cx="458437" cy="76196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天生</a:t>
            </a:r>
          </a:p>
        </p:txBody>
      </p:sp>
      <p:sp>
        <p:nvSpPr>
          <p:cNvPr id="36" name="椭圆 35">
            <a:extLst>
              <a:ext uri="{FF2B5EF4-FFF2-40B4-BE49-F238E27FC236}">
                <a16:creationId xmlns="" xmlns:a16="http://schemas.microsoft.com/office/drawing/2014/main" id="{015A260B-7F31-4F16-91C1-177B1C05E7EE}"/>
              </a:ext>
            </a:extLst>
          </p:cNvPr>
          <p:cNvSpPr/>
          <p:nvPr/>
        </p:nvSpPr>
        <p:spPr>
          <a:xfrm>
            <a:off x="2672461" y="8249184"/>
            <a:ext cx="523631" cy="68576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勤</a:t>
            </a:r>
          </a:p>
        </p:txBody>
      </p:sp>
      <p:sp>
        <p:nvSpPr>
          <p:cNvPr id="37" name="椭圆 36">
            <a:extLst>
              <a:ext uri="{FF2B5EF4-FFF2-40B4-BE49-F238E27FC236}">
                <a16:creationId xmlns="" xmlns:a16="http://schemas.microsoft.com/office/drawing/2014/main" id="{51151565-1C8D-46F9-9708-E2EDDD764D0E}"/>
              </a:ext>
            </a:extLst>
          </p:cNvPr>
          <p:cNvSpPr/>
          <p:nvPr/>
        </p:nvSpPr>
        <p:spPr>
          <a:xfrm>
            <a:off x="3350487" y="8221225"/>
            <a:ext cx="523631" cy="72509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俭</a:t>
            </a:r>
          </a:p>
        </p:txBody>
      </p:sp>
      <p:sp>
        <p:nvSpPr>
          <p:cNvPr id="38" name="椭圆 37">
            <a:extLst>
              <a:ext uri="{FF2B5EF4-FFF2-40B4-BE49-F238E27FC236}">
                <a16:creationId xmlns="" xmlns:a16="http://schemas.microsoft.com/office/drawing/2014/main" id="{0CA10A14-6565-438C-ADDE-BBCA7FFBA0C5}"/>
              </a:ext>
            </a:extLst>
          </p:cNvPr>
          <p:cNvSpPr/>
          <p:nvPr/>
        </p:nvSpPr>
        <p:spPr>
          <a:xfrm>
            <a:off x="4166223" y="8127055"/>
            <a:ext cx="523631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世人</a:t>
            </a:r>
          </a:p>
        </p:txBody>
      </p:sp>
      <p:sp>
        <p:nvSpPr>
          <p:cNvPr id="39" name="椭圆 38">
            <a:extLst>
              <a:ext uri="{FF2B5EF4-FFF2-40B4-BE49-F238E27FC236}">
                <a16:creationId xmlns="" xmlns:a16="http://schemas.microsoft.com/office/drawing/2014/main" id="{F1CF4F6B-4D57-4F69-BA41-8078978FAA61}"/>
              </a:ext>
            </a:extLst>
          </p:cNvPr>
          <p:cNvSpPr/>
          <p:nvPr/>
        </p:nvSpPr>
        <p:spPr>
          <a:xfrm>
            <a:off x="4860593" y="8068437"/>
            <a:ext cx="523631" cy="59397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闺友</a:t>
            </a:r>
          </a:p>
        </p:txBody>
      </p:sp>
      <p:sp>
        <p:nvSpPr>
          <p:cNvPr id="40" name="椭圆 39">
            <a:extLst>
              <a:ext uri="{FF2B5EF4-FFF2-40B4-BE49-F238E27FC236}">
                <a16:creationId xmlns="" xmlns:a16="http://schemas.microsoft.com/office/drawing/2014/main" id="{E6BC7B51-F156-4E5A-B3E4-32193129C9FE}"/>
              </a:ext>
            </a:extLst>
          </p:cNvPr>
          <p:cNvSpPr/>
          <p:nvPr/>
        </p:nvSpPr>
        <p:spPr>
          <a:xfrm>
            <a:off x="6920171" y="1913330"/>
            <a:ext cx="961292" cy="6643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EQ</a:t>
            </a:r>
          </a:p>
          <a:p>
            <a:pPr algn="ctr"/>
            <a:r>
              <a:rPr lang="zh-CN" altLang="en-US" sz="800" b="1" dirty="0">
                <a:solidFill>
                  <a:schemeClr val="bg1">
                    <a:lumMod val="50000"/>
                  </a:schemeClr>
                </a:solidFill>
              </a:rPr>
              <a:t>写好一个人字</a:t>
            </a:r>
          </a:p>
        </p:txBody>
      </p:sp>
      <p:sp>
        <p:nvSpPr>
          <p:cNvPr id="41" name="椭圆 40">
            <a:extLst>
              <a:ext uri="{FF2B5EF4-FFF2-40B4-BE49-F238E27FC236}">
                <a16:creationId xmlns="" xmlns:a16="http://schemas.microsoft.com/office/drawing/2014/main" id="{AF0B1090-CC42-443D-A17F-8359AC792565}"/>
              </a:ext>
            </a:extLst>
          </p:cNvPr>
          <p:cNvSpPr/>
          <p:nvPr/>
        </p:nvSpPr>
        <p:spPr>
          <a:xfrm>
            <a:off x="7085747" y="4315670"/>
            <a:ext cx="961292" cy="6643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IQ</a:t>
            </a:r>
            <a:br>
              <a:rPr lang="en-US" altLang="zh-CN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zh-CN" altLang="en-US" sz="900" b="1" dirty="0">
                <a:solidFill>
                  <a:schemeClr val="bg1">
                    <a:lumMod val="50000"/>
                  </a:schemeClr>
                </a:solidFill>
              </a:rPr>
              <a:t>知行技能</a:t>
            </a:r>
            <a:endParaRPr lang="zh-CN" alt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2" name="椭圆 41">
            <a:extLst>
              <a:ext uri="{FF2B5EF4-FFF2-40B4-BE49-F238E27FC236}">
                <a16:creationId xmlns="" xmlns:a16="http://schemas.microsoft.com/office/drawing/2014/main" id="{0E4C79BC-B530-4678-A7D7-7313C2A38BBF}"/>
              </a:ext>
            </a:extLst>
          </p:cNvPr>
          <p:cNvSpPr/>
          <p:nvPr/>
        </p:nvSpPr>
        <p:spPr>
          <a:xfrm>
            <a:off x="7445115" y="986071"/>
            <a:ext cx="1563045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做好自己</a:t>
            </a:r>
          </a:p>
        </p:txBody>
      </p:sp>
      <p:sp>
        <p:nvSpPr>
          <p:cNvPr id="43" name="椭圆 42">
            <a:extLst>
              <a:ext uri="{FF2B5EF4-FFF2-40B4-BE49-F238E27FC236}">
                <a16:creationId xmlns="" xmlns:a16="http://schemas.microsoft.com/office/drawing/2014/main" id="{6715F5BE-A880-4EE8-9C07-E03EAF20ACA3}"/>
              </a:ext>
            </a:extLst>
          </p:cNvPr>
          <p:cNvSpPr/>
          <p:nvPr/>
        </p:nvSpPr>
        <p:spPr>
          <a:xfrm>
            <a:off x="7909049" y="1759883"/>
            <a:ext cx="1563046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合同别人</a:t>
            </a:r>
          </a:p>
        </p:txBody>
      </p:sp>
      <p:sp>
        <p:nvSpPr>
          <p:cNvPr id="44" name="椭圆 43">
            <a:extLst>
              <a:ext uri="{FF2B5EF4-FFF2-40B4-BE49-F238E27FC236}">
                <a16:creationId xmlns="" xmlns:a16="http://schemas.microsoft.com/office/drawing/2014/main" id="{673BAA1C-81A7-43EC-B972-0C1A9CED5E1A}"/>
              </a:ext>
            </a:extLst>
          </p:cNvPr>
          <p:cNvSpPr/>
          <p:nvPr/>
        </p:nvSpPr>
        <p:spPr>
          <a:xfrm>
            <a:off x="8444116" y="355100"/>
            <a:ext cx="1305169" cy="4122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自省</a:t>
            </a:r>
          </a:p>
        </p:txBody>
      </p:sp>
      <p:sp>
        <p:nvSpPr>
          <p:cNvPr id="45" name="椭圆 44">
            <a:extLst>
              <a:ext uri="{FF2B5EF4-FFF2-40B4-BE49-F238E27FC236}">
                <a16:creationId xmlns="" xmlns:a16="http://schemas.microsoft.com/office/drawing/2014/main" id="{2EBADD00-5200-4BC7-929C-8F03981AEF84}"/>
              </a:ext>
            </a:extLst>
          </p:cNvPr>
          <p:cNvSpPr/>
          <p:nvPr/>
        </p:nvSpPr>
        <p:spPr>
          <a:xfrm>
            <a:off x="8686389" y="793745"/>
            <a:ext cx="1305169" cy="41616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激励</a:t>
            </a:r>
          </a:p>
        </p:txBody>
      </p:sp>
      <p:sp>
        <p:nvSpPr>
          <p:cNvPr id="46" name="椭圆 45">
            <a:extLst>
              <a:ext uri="{FF2B5EF4-FFF2-40B4-BE49-F238E27FC236}">
                <a16:creationId xmlns="" xmlns:a16="http://schemas.microsoft.com/office/drawing/2014/main" id="{F447EE90-CC27-44D8-B8E2-9119DA162050}"/>
              </a:ext>
            </a:extLst>
          </p:cNvPr>
          <p:cNvSpPr/>
          <p:nvPr/>
        </p:nvSpPr>
        <p:spPr>
          <a:xfrm>
            <a:off x="8811468" y="1205025"/>
            <a:ext cx="1305169" cy="4122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正能量</a:t>
            </a:r>
          </a:p>
        </p:txBody>
      </p:sp>
      <p:sp>
        <p:nvSpPr>
          <p:cNvPr id="47" name="椭圆 46">
            <a:extLst>
              <a:ext uri="{FF2B5EF4-FFF2-40B4-BE49-F238E27FC236}">
                <a16:creationId xmlns="" xmlns:a16="http://schemas.microsoft.com/office/drawing/2014/main" id="{8A31AF7A-8393-42B4-B8A7-E8DDC08A7760}"/>
              </a:ext>
            </a:extLst>
          </p:cNvPr>
          <p:cNvSpPr/>
          <p:nvPr/>
        </p:nvSpPr>
        <p:spPr>
          <a:xfrm>
            <a:off x="9187240" y="1850696"/>
            <a:ext cx="1305169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同理心</a:t>
            </a:r>
          </a:p>
        </p:txBody>
      </p:sp>
      <p:sp>
        <p:nvSpPr>
          <p:cNvPr id="48" name="椭圆 47">
            <a:extLst>
              <a:ext uri="{FF2B5EF4-FFF2-40B4-BE49-F238E27FC236}">
                <a16:creationId xmlns="" xmlns:a16="http://schemas.microsoft.com/office/drawing/2014/main" id="{7852B9A1-27DD-4E53-B593-58941D59C3BF}"/>
              </a:ext>
            </a:extLst>
          </p:cNvPr>
          <p:cNvSpPr/>
          <p:nvPr/>
        </p:nvSpPr>
        <p:spPr>
          <a:xfrm>
            <a:off x="9328877" y="2202882"/>
            <a:ext cx="920291" cy="2618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沟通</a:t>
            </a:r>
          </a:p>
        </p:txBody>
      </p:sp>
      <p:sp>
        <p:nvSpPr>
          <p:cNvPr id="49" name="椭圆 48">
            <a:extLst>
              <a:ext uri="{FF2B5EF4-FFF2-40B4-BE49-F238E27FC236}">
                <a16:creationId xmlns="" xmlns:a16="http://schemas.microsoft.com/office/drawing/2014/main" id="{F80669D8-AB4C-4D48-9636-8669B4B1B15B}"/>
              </a:ext>
            </a:extLst>
          </p:cNvPr>
          <p:cNvSpPr/>
          <p:nvPr/>
        </p:nvSpPr>
        <p:spPr>
          <a:xfrm>
            <a:off x="9205099" y="2553457"/>
            <a:ext cx="1563046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饮水思源</a:t>
            </a:r>
          </a:p>
        </p:txBody>
      </p:sp>
      <p:sp>
        <p:nvSpPr>
          <p:cNvPr id="50" name="椭圆 49">
            <a:extLst>
              <a:ext uri="{FF2B5EF4-FFF2-40B4-BE49-F238E27FC236}">
                <a16:creationId xmlns="" xmlns:a16="http://schemas.microsoft.com/office/drawing/2014/main" id="{5021CC95-0FF0-4018-87C5-00CD6B462C11}"/>
              </a:ext>
            </a:extLst>
          </p:cNvPr>
          <p:cNvSpPr/>
          <p:nvPr/>
        </p:nvSpPr>
        <p:spPr>
          <a:xfrm>
            <a:off x="7823940" y="3387841"/>
            <a:ext cx="656478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读</a:t>
            </a:r>
          </a:p>
        </p:txBody>
      </p:sp>
      <p:sp>
        <p:nvSpPr>
          <p:cNvPr id="51" name="椭圆 50">
            <a:extLst>
              <a:ext uri="{FF2B5EF4-FFF2-40B4-BE49-F238E27FC236}">
                <a16:creationId xmlns="" xmlns:a16="http://schemas.microsoft.com/office/drawing/2014/main" id="{9938121C-3E4D-4EED-A91B-49963E8044CA}"/>
              </a:ext>
            </a:extLst>
          </p:cNvPr>
          <p:cNvSpPr/>
          <p:nvPr/>
        </p:nvSpPr>
        <p:spPr>
          <a:xfrm>
            <a:off x="7931599" y="5476460"/>
            <a:ext cx="656478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写</a:t>
            </a:r>
          </a:p>
        </p:txBody>
      </p:sp>
      <p:sp>
        <p:nvSpPr>
          <p:cNvPr id="52" name="椭圆 51">
            <a:extLst>
              <a:ext uri="{FF2B5EF4-FFF2-40B4-BE49-F238E27FC236}">
                <a16:creationId xmlns="" xmlns:a16="http://schemas.microsoft.com/office/drawing/2014/main" id="{AF9ACD6E-ED1F-48E5-B084-1251D8337393}"/>
              </a:ext>
            </a:extLst>
          </p:cNvPr>
          <p:cNvSpPr/>
          <p:nvPr/>
        </p:nvSpPr>
        <p:spPr>
          <a:xfrm>
            <a:off x="8455724" y="4198932"/>
            <a:ext cx="572584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行</a:t>
            </a:r>
          </a:p>
        </p:txBody>
      </p:sp>
      <p:sp>
        <p:nvSpPr>
          <p:cNvPr id="53" name="椭圆 52">
            <a:extLst>
              <a:ext uri="{FF2B5EF4-FFF2-40B4-BE49-F238E27FC236}">
                <a16:creationId xmlns="" xmlns:a16="http://schemas.microsoft.com/office/drawing/2014/main" id="{A1DE7409-EA5E-4510-8E9A-C5D822B56D0F}"/>
              </a:ext>
            </a:extLst>
          </p:cNvPr>
          <p:cNvSpPr/>
          <p:nvPr/>
        </p:nvSpPr>
        <p:spPr>
          <a:xfrm>
            <a:off x="8061395" y="3133972"/>
            <a:ext cx="920291" cy="2618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读啥</a:t>
            </a:r>
          </a:p>
        </p:txBody>
      </p:sp>
      <p:sp>
        <p:nvSpPr>
          <p:cNvPr id="54" name="椭圆 53">
            <a:extLst>
              <a:ext uri="{FF2B5EF4-FFF2-40B4-BE49-F238E27FC236}">
                <a16:creationId xmlns="" xmlns:a16="http://schemas.microsoft.com/office/drawing/2014/main" id="{3EEC0059-6FCE-4014-8DA3-131DCD7E9699}"/>
              </a:ext>
            </a:extLst>
          </p:cNvPr>
          <p:cNvSpPr/>
          <p:nvPr/>
        </p:nvSpPr>
        <p:spPr>
          <a:xfrm>
            <a:off x="8108017" y="3436959"/>
            <a:ext cx="920291" cy="2618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咋读</a:t>
            </a:r>
          </a:p>
        </p:txBody>
      </p:sp>
      <p:sp>
        <p:nvSpPr>
          <p:cNvPr id="55" name="椭圆 54">
            <a:extLst>
              <a:ext uri="{FF2B5EF4-FFF2-40B4-BE49-F238E27FC236}">
                <a16:creationId xmlns="" xmlns:a16="http://schemas.microsoft.com/office/drawing/2014/main" id="{B82DD079-D9D8-437E-96F7-50957A137DD1}"/>
              </a:ext>
            </a:extLst>
          </p:cNvPr>
          <p:cNvSpPr/>
          <p:nvPr/>
        </p:nvSpPr>
        <p:spPr>
          <a:xfrm>
            <a:off x="8123140" y="5415870"/>
            <a:ext cx="1305169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如何写</a:t>
            </a:r>
          </a:p>
        </p:txBody>
      </p:sp>
      <p:sp>
        <p:nvSpPr>
          <p:cNvPr id="56" name="椭圆 55">
            <a:extLst>
              <a:ext uri="{FF2B5EF4-FFF2-40B4-BE49-F238E27FC236}">
                <a16:creationId xmlns="" xmlns:a16="http://schemas.microsoft.com/office/drawing/2014/main" id="{F07F2C13-C7A5-43D8-921D-0809D771B0D4}"/>
              </a:ext>
            </a:extLst>
          </p:cNvPr>
          <p:cNvSpPr/>
          <p:nvPr/>
        </p:nvSpPr>
        <p:spPr>
          <a:xfrm>
            <a:off x="8061395" y="5731438"/>
            <a:ext cx="1763334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</a:rPr>
              <a:t>PPT</a:t>
            </a:r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与表达</a:t>
            </a:r>
          </a:p>
        </p:txBody>
      </p:sp>
      <p:sp>
        <p:nvSpPr>
          <p:cNvPr id="57" name="椭圆 56">
            <a:extLst>
              <a:ext uri="{FF2B5EF4-FFF2-40B4-BE49-F238E27FC236}">
                <a16:creationId xmlns="" xmlns:a16="http://schemas.microsoft.com/office/drawing/2014/main" id="{C01E0F36-0013-4668-AEB2-9841ED466C66}"/>
              </a:ext>
            </a:extLst>
          </p:cNvPr>
          <p:cNvSpPr/>
          <p:nvPr/>
        </p:nvSpPr>
        <p:spPr>
          <a:xfrm>
            <a:off x="8708226" y="3962323"/>
            <a:ext cx="1563046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行胜于言</a:t>
            </a:r>
          </a:p>
        </p:txBody>
      </p:sp>
      <p:sp>
        <p:nvSpPr>
          <p:cNvPr id="58" name="椭圆 57">
            <a:extLst>
              <a:ext uri="{FF2B5EF4-FFF2-40B4-BE49-F238E27FC236}">
                <a16:creationId xmlns="" xmlns:a16="http://schemas.microsoft.com/office/drawing/2014/main" id="{B44D5F3E-C8B7-43D5-B1D8-AA86EA71642F}"/>
              </a:ext>
            </a:extLst>
          </p:cNvPr>
          <p:cNvSpPr/>
          <p:nvPr/>
        </p:nvSpPr>
        <p:spPr>
          <a:xfrm>
            <a:off x="8734446" y="4214876"/>
            <a:ext cx="1563046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知行合一</a:t>
            </a:r>
          </a:p>
        </p:txBody>
      </p:sp>
      <p:sp>
        <p:nvSpPr>
          <p:cNvPr id="59" name="椭圆 58">
            <a:extLst>
              <a:ext uri="{FF2B5EF4-FFF2-40B4-BE49-F238E27FC236}">
                <a16:creationId xmlns="" xmlns:a16="http://schemas.microsoft.com/office/drawing/2014/main" id="{DA7C8182-9FBA-49BB-81D3-CD5C2826AA6B}"/>
              </a:ext>
            </a:extLst>
          </p:cNvPr>
          <p:cNvSpPr/>
          <p:nvPr/>
        </p:nvSpPr>
        <p:spPr>
          <a:xfrm>
            <a:off x="8797107" y="4631616"/>
            <a:ext cx="1385284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如何问</a:t>
            </a:r>
          </a:p>
        </p:txBody>
      </p:sp>
      <p:sp>
        <p:nvSpPr>
          <p:cNvPr id="60" name="椭圆 59">
            <a:extLst>
              <a:ext uri="{FF2B5EF4-FFF2-40B4-BE49-F238E27FC236}">
                <a16:creationId xmlns="" xmlns:a16="http://schemas.microsoft.com/office/drawing/2014/main" id="{8453AB1F-74B1-4F8B-9980-BD538FF1FCAD}"/>
              </a:ext>
            </a:extLst>
          </p:cNvPr>
          <p:cNvSpPr/>
          <p:nvPr/>
        </p:nvSpPr>
        <p:spPr>
          <a:xfrm>
            <a:off x="8928948" y="4906310"/>
            <a:ext cx="1184082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如何解？</a:t>
            </a:r>
          </a:p>
        </p:txBody>
      </p:sp>
      <p:sp>
        <p:nvSpPr>
          <p:cNvPr id="62" name="椭圆 61">
            <a:extLst>
              <a:ext uri="{FF2B5EF4-FFF2-40B4-BE49-F238E27FC236}">
                <a16:creationId xmlns="" xmlns:a16="http://schemas.microsoft.com/office/drawing/2014/main" id="{1EF8CFC4-DD4A-4CDB-B6E1-C1F9201DC3F4}"/>
              </a:ext>
            </a:extLst>
          </p:cNvPr>
          <p:cNvSpPr/>
          <p:nvPr/>
        </p:nvSpPr>
        <p:spPr>
          <a:xfrm>
            <a:off x="6404576" y="7637326"/>
            <a:ext cx="523631" cy="49236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愛</a:t>
            </a:r>
          </a:p>
        </p:txBody>
      </p:sp>
      <p:sp>
        <p:nvSpPr>
          <p:cNvPr id="63" name="椭圆 62">
            <a:extLst>
              <a:ext uri="{FF2B5EF4-FFF2-40B4-BE49-F238E27FC236}">
                <a16:creationId xmlns="" xmlns:a16="http://schemas.microsoft.com/office/drawing/2014/main" id="{9EBB981E-624F-4B4D-82C2-AE11BA8CDC69}"/>
              </a:ext>
            </a:extLst>
          </p:cNvPr>
          <p:cNvSpPr/>
          <p:nvPr/>
        </p:nvSpPr>
        <p:spPr>
          <a:xfrm>
            <a:off x="7228543" y="7637326"/>
            <a:ext cx="523631" cy="49236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梦</a:t>
            </a:r>
          </a:p>
        </p:txBody>
      </p:sp>
      <p:sp>
        <p:nvSpPr>
          <p:cNvPr id="64" name="椭圆 63">
            <a:extLst>
              <a:ext uri="{FF2B5EF4-FFF2-40B4-BE49-F238E27FC236}">
                <a16:creationId xmlns="" xmlns:a16="http://schemas.microsoft.com/office/drawing/2014/main" id="{6EAC8157-B49E-4A8B-8098-92DE46C0D410}"/>
              </a:ext>
            </a:extLst>
          </p:cNvPr>
          <p:cNvSpPr/>
          <p:nvPr/>
        </p:nvSpPr>
        <p:spPr>
          <a:xfrm>
            <a:off x="8052509" y="7587510"/>
            <a:ext cx="915346" cy="49236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坚持</a:t>
            </a:r>
          </a:p>
        </p:txBody>
      </p:sp>
      <p:sp>
        <p:nvSpPr>
          <p:cNvPr id="65" name="椭圆 64">
            <a:extLst>
              <a:ext uri="{FF2B5EF4-FFF2-40B4-BE49-F238E27FC236}">
                <a16:creationId xmlns="" xmlns:a16="http://schemas.microsoft.com/office/drawing/2014/main" id="{D1708C4E-6CB3-4D58-83D2-10BA5A9BA171}"/>
              </a:ext>
            </a:extLst>
          </p:cNvPr>
          <p:cNvSpPr/>
          <p:nvPr/>
        </p:nvSpPr>
        <p:spPr>
          <a:xfrm>
            <a:off x="9263104" y="7640252"/>
            <a:ext cx="915346" cy="49236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阳光</a:t>
            </a:r>
          </a:p>
        </p:txBody>
      </p:sp>
      <p:sp>
        <p:nvSpPr>
          <p:cNvPr id="66" name="椭圆 65">
            <a:extLst>
              <a:ext uri="{FF2B5EF4-FFF2-40B4-BE49-F238E27FC236}">
                <a16:creationId xmlns="" xmlns:a16="http://schemas.microsoft.com/office/drawing/2014/main" id="{F0EF4691-01DC-4F9D-AEE1-C91774BD5083}"/>
              </a:ext>
            </a:extLst>
          </p:cNvPr>
          <p:cNvSpPr/>
          <p:nvPr/>
        </p:nvSpPr>
        <p:spPr>
          <a:xfrm>
            <a:off x="7172473" y="8175134"/>
            <a:ext cx="920291" cy="2618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理想</a:t>
            </a:r>
          </a:p>
        </p:txBody>
      </p:sp>
      <p:sp>
        <p:nvSpPr>
          <p:cNvPr id="67" name="椭圆 66">
            <a:extLst>
              <a:ext uri="{FF2B5EF4-FFF2-40B4-BE49-F238E27FC236}">
                <a16:creationId xmlns="" xmlns:a16="http://schemas.microsoft.com/office/drawing/2014/main" id="{AFDA1371-95C7-4551-B9ED-1B61FF578D1A}"/>
              </a:ext>
            </a:extLst>
          </p:cNvPr>
          <p:cNvSpPr/>
          <p:nvPr/>
        </p:nvSpPr>
        <p:spPr>
          <a:xfrm>
            <a:off x="7200647" y="8464788"/>
            <a:ext cx="920824" cy="22030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志向</a:t>
            </a:r>
          </a:p>
        </p:txBody>
      </p:sp>
      <p:sp>
        <p:nvSpPr>
          <p:cNvPr id="68" name="椭圆 67">
            <a:extLst>
              <a:ext uri="{FF2B5EF4-FFF2-40B4-BE49-F238E27FC236}">
                <a16:creationId xmlns="" xmlns:a16="http://schemas.microsoft.com/office/drawing/2014/main" id="{B5C77FE9-B7B0-4EBF-ACB6-E03CBA1D2357}"/>
              </a:ext>
            </a:extLst>
          </p:cNvPr>
          <p:cNvSpPr/>
          <p:nvPr/>
        </p:nvSpPr>
        <p:spPr>
          <a:xfrm>
            <a:off x="7145932" y="8712932"/>
            <a:ext cx="1136303" cy="2618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心之力</a:t>
            </a:r>
          </a:p>
        </p:txBody>
      </p:sp>
      <p:sp>
        <p:nvSpPr>
          <p:cNvPr id="69" name="椭圆 68">
            <a:extLst>
              <a:ext uri="{FF2B5EF4-FFF2-40B4-BE49-F238E27FC236}">
                <a16:creationId xmlns="" xmlns:a16="http://schemas.microsoft.com/office/drawing/2014/main" id="{D94370BD-7CB3-46D1-9627-85F1D5DBCC99}"/>
              </a:ext>
            </a:extLst>
          </p:cNvPr>
          <p:cNvSpPr/>
          <p:nvPr/>
        </p:nvSpPr>
        <p:spPr>
          <a:xfrm>
            <a:off x="8190899" y="8132621"/>
            <a:ext cx="1277438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不忘初心</a:t>
            </a:r>
          </a:p>
        </p:txBody>
      </p:sp>
      <p:sp>
        <p:nvSpPr>
          <p:cNvPr id="70" name="椭圆 69">
            <a:extLst>
              <a:ext uri="{FF2B5EF4-FFF2-40B4-BE49-F238E27FC236}">
                <a16:creationId xmlns="" xmlns:a16="http://schemas.microsoft.com/office/drawing/2014/main" id="{13156DE5-095B-4780-A50D-E78950ABC821}"/>
              </a:ext>
            </a:extLst>
          </p:cNvPr>
          <p:cNvSpPr/>
          <p:nvPr/>
        </p:nvSpPr>
        <p:spPr>
          <a:xfrm>
            <a:off x="8304124" y="8445723"/>
            <a:ext cx="1136303" cy="28380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意志力</a:t>
            </a:r>
          </a:p>
        </p:txBody>
      </p:sp>
      <p:sp>
        <p:nvSpPr>
          <p:cNvPr id="71" name="椭圆 70">
            <a:extLst>
              <a:ext uri="{FF2B5EF4-FFF2-40B4-BE49-F238E27FC236}">
                <a16:creationId xmlns="" xmlns:a16="http://schemas.microsoft.com/office/drawing/2014/main" id="{88190797-7D0B-4D66-BA6F-15F4FAAF29D2}"/>
              </a:ext>
            </a:extLst>
          </p:cNvPr>
          <p:cNvSpPr/>
          <p:nvPr/>
        </p:nvSpPr>
        <p:spPr>
          <a:xfrm>
            <a:off x="8370844" y="8753706"/>
            <a:ext cx="920291" cy="2618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毅力</a:t>
            </a:r>
          </a:p>
        </p:txBody>
      </p:sp>
      <p:sp>
        <p:nvSpPr>
          <p:cNvPr id="72" name="椭圆 71">
            <a:extLst>
              <a:ext uri="{FF2B5EF4-FFF2-40B4-BE49-F238E27FC236}">
                <a16:creationId xmlns="" xmlns:a16="http://schemas.microsoft.com/office/drawing/2014/main" id="{CA9E03B8-3A07-4DA7-B88F-07ACC303ADFF}"/>
              </a:ext>
            </a:extLst>
          </p:cNvPr>
          <p:cNvSpPr/>
          <p:nvPr/>
        </p:nvSpPr>
        <p:spPr>
          <a:xfrm>
            <a:off x="9623078" y="8180492"/>
            <a:ext cx="1539990" cy="40273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方法永远比借口多</a:t>
            </a:r>
          </a:p>
        </p:txBody>
      </p:sp>
      <p:sp>
        <p:nvSpPr>
          <p:cNvPr id="73" name="椭圆 72">
            <a:extLst>
              <a:ext uri="{FF2B5EF4-FFF2-40B4-BE49-F238E27FC236}">
                <a16:creationId xmlns="" xmlns:a16="http://schemas.microsoft.com/office/drawing/2014/main" id="{53CCAC6F-454C-4E95-8B03-F0ECEF6C3796}"/>
              </a:ext>
            </a:extLst>
          </p:cNvPr>
          <p:cNvSpPr/>
          <p:nvPr/>
        </p:nvSpPr>
        <p:spPr>
          <a:xfrm>
            <a:off x="9623078" y="8663825"/>
            <a:ext cx="1763334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50000"/>
                  </a:schemeClr>
                </a:solidFill>
              </a:rPr>
              <a:t>吸引力法则</a:t>
            </a:r>
          </a:p>
        </p:txBody>
      </p:sp>
      <p:sp>
        <p:nvSpPr>
          <p:cNvPr id="74" name="矩形: 圆角 73">
            <a:extLst>
              <a:ext uri="{FF2B5EF4-FFF2-40B4-BE49-F238E27FC236}">
                <a16:creationId xmlns="" xmlns:a16="http://schemas.microsoft.com/office/drawing/2014/main" id="{43430D7F-20C7-42B0-A9CE-2F79A08C8831}"/>
              </a:ext>
            </a:extLst>
          </p:cNvPr>
          <p:cNvSpPr/>
          <p:nvPr/>
        </p:nvSpPr>
        <p:spPr>
          <a:xfrm>
            <a:off x="4935617" y="4788167"/>
            <a:ext cx="688266" cy="164123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bg1">
                    <a:lumMod val="50000"/>
                  </a:schemeClr>
                </a:solidFill>
              </a:rPr>
              <a:t>大學之</a:t>
            </a:r>
            <a:r>
              <a:rPr lang="zh-CN" altLang="en-US" sz="2800" b="1" dirty="0">
                <a:solidFill>
                  <a:schemeClr val="bg1">
                    <a:lumMod val="50000"/>
                  </a:schemeClr>
                </a:solidFill>
              </a:rPr>
              <a:t>树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19669" y="9890259"/>
            <a:ext cx="106143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浙大校长竺可桢曾引用英国大文豪的话说，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大学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       不仅要学会如何得到面包，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       而且要学会使面包更好吃，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前者指的是鱼，后者指的是渔，当前的大学教育，鱼有余而渔不足，这是不行的，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师者应鱼渔双授，学者当渔鱼双收，此为道也。</a:t>
            </a:r>
            <a:endParaRPr lang="en-US" sz="3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21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="" xmlns:a16="http://schemas.microsoft.com/office/drawing/2014/main" id="{1BB10AA1-E6ED-456E-83B9-4CBB2647B3F6}"/>
              </a:ext>
            </a:extLst>
          </p:cNvPr>
          <p:cNvSpPr/>
          <p:nvPr/>
        </p:nvSpPr>
        <p:spPr>
          <a:xfrm>
            <a:off x="1091711" y="2617597"/>
            <a:ext cx="992554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工具类</a:t>
            </a:r>
          </a:p>
        </p:txBody>
      </p:sp>
      <p:sp>
        <p:nvSpPr>
          <p:cNvPr id="5" name="椭圆 4">
            <a:extLst>
              <a:ext uri="{FF2B5EF4-FFF2-40B4-BE49-F238E27FC236}">
                <a16:creationId xmlns="" xmlns:a16="http://schemas.microsoft.com/office/drawing/2014/main" id="{F39FD424-25AF-4084-A4AA-D335295C030D}"/>
              </a:ext>
            </a:extLst>
          </p:cNvPr>
          <p:cNvSpPr/>
          <p:nvPr/>
        </p:nvSpPr>
        <p:spPr>
          <a:xfrm>
            <a:off x="1762926" y="2863685"/>
            <a:ext cx="1359877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专业课</a:t>
            </a:r>
          </a:p>
        </p:txBody>
      </p:sp>
      <p:sp>
        <p:nvSpPr>
          <p:cNvPr id="6" name="椭圆 5">
            <a:extLst>
              <a:ext uri="{FF2B5EF4-FFF2-40B4-BE49-F238E27FC236}">
                <a16:creationId xmlns="" xmlns:a16="http://schemas.microsoft.com/office/drawing/2014/main" id="{5C4F6254-2012-48F5-A01C-325422DBDFE5}"/>
              </a:ext>
            </a:extLst>
          </p:cNvPr>
          <p:cNvSpPr/>
          <p:nvPr/>
        </p:nvSpPr>
        <p:spPr>
          <a:xfrm>
            <a:off x="1556741" y="2280560"/>
            <a:ext cx="910493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知识类</a:t>
            </a:r>
          </a:p>
        </p:txBody>
      </p:sp>
      <p:sp>
        <p:nvSpPr>
          <p:cNvPr id="7" name="椭圆 6">
            <a:extLst>
              <a:ext uri="{FF2B5EF4-FFF2-40B4-BE49-F238E27FC236}">
                <a16:creationId xmlns="" xmlns:a16="http://schemas.microsoft.com/office/drawing/2014/main" id="{A9311251-C98A-4A14-AB40-06DB790CBE65}"/>
              </a:ext>
            </a:extLst>
          </p:cNvPr>
          <p:cNvSpPr/>
          <p:nvPr/>
        </p:nvSpPr>
        <p:spPr>
          <a:xfrm>
            <a:off x="2543589" y="1482299"/>
            <a:ext cx="344824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四级</a:t>
            </a:r>
          </a:p>
        </p:txBody>
      </p:sp>
      <p:sp>
        <p:nvSpPr>
          <p:cNvPr id="8" name="椭圆 7">
            <a:extLst>
              <a:ext uri="{FF2B5EF4-FFF2-40B4-BE49-F238E27FC236}">
                <a16:creationId xmlns="" xmlns:a16="http://schemas.microsoft.com/office/drawing/2014/main" id="{B4007D3E-9451-40E5-9A50-6BB9C0007A70}"/>
              </a:ext>
            </a:extLst>
          </p:cNvPr>
          <p:cNvSpPr/>
          <p:nvPr/>
        </p:nvSpPr>
        <p:spPr>
          <a:xfrm>
            <a:off x="2875812" y="1289499"/>
            <a:ext cx="297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六级</a:t>
            </a:r>
          </a:p>
        </p:txBody>
      </p:sp>
      <p:sp>
        <p:nvSpPr>
          <p:cNvPr id="9" name="椭圆 8">
            <a:extLst>
              <a:ext uri="{FF2B5EF4-FFF2-40B4-BE49-F238E27FC236}">
                <a16:creationId xmlns="" xmlns:a16="http://schemas.microsoft.com/office/drawing/2014/main" id="{D31F4113-7568-4316-91C7-57B820016EC5}"/>
              </a:ext>
            </a:extLst>
          </p:cNvPr>
          <p:cNvSpPr/>
          <p:nvPr/>
        </p:nvSpPr>
        <p:spPr>
          <a:xfrm>
            <a:off x="3208886" y="1193269"/>
            <a:ext cx="297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托福</a:t>
            </a:r>
          </a:p>
        </p:txBody>
      </p:sp>
      <p:sp>
        <p:nvSpPr>
          <p:cNvPr id="10" name="椭圆 9">
            <a:extLst>
              <a:ext uri="{FF2B5EF4-FFF2-40B4-BE49-F238E27FC236}">
                <a16:creationId xmlns="" xmlns:a16="http://schemas.microsoft.com/office/drawing/2014/main" id="{E8F4405D-0FE3-4A3E-B4B1-461A96E7B0EF}"/>
              </a:ext>
            </a:extLst>
          </p:cNvPr>
          <p:cNvSpPr/>
          <p:nvPr/>
        </p:nvSpPr>
        <p:spPr>
          <a:xfrm>
            <a:off x="3594282" y="1203649"/>
            <a:ext cx="297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雅思</a:t>
            </a:r>
          </a:p>
        </p:txBody>
      </p:sp>
      <p:sp>
        <p:nvSpPr>
          <p:cNvPr id="11" name="椭圆 10">
            <a:extLst>
              <a:ext uri="{FF2B5EF4-FFF2-40B4-BE49-F238E27FC236}">
                <a16:creationId xmlns="" xmlns:a16="http://schemas.microsoft.com/office/drawing/2014/main" id="{A23DD4C9-741A-4047-A1F9-66AECC1C3AE8}"/>
              </a:ext>
            </a:extLst>
          </p:cNvPr>
          <p:cNvSpPr/>
          <p:nvPr/>
        </p:nvSpPr>
        <p:spPr>
          <a:xfrm>
            <a:off x="2981474" y="2027195"/>
            <a:ext cx="992554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考试</a:t>
            </a:r>
          </a:p>
        </p:txBody>
      </p:sp>
      <p:sp>
        <p:nvSpPr>
          <p:cNvPr id="12" name="椭圆 11">
            <a:extLst>
              <a:ext uri="{FF2B5EF4-FFF2-40B4-BE49-F238E27FC236}">
                <a16:creationId xmlns="" xmlns:a16="http://schemas.microsoft.com/office/drawing/2014/main" id="{56A0A72D-C54E-44BA-AFCA-ED16AEDA23B7}"/>
              </a:ext>
            </a:extLst>
          </p:cNvPr>
          <p:cNvSpPr/>
          <p:nvPr/>
        </p:nvSpPr>
        <p:spPr>
          <a:xfrm>
            <a:off x="4228028" y="2191319"/>
            <a:ext cx="992554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能力</a:t>
            </a:r>
          </a:p>
        </p:txBody>
      </p:sp>
      <p:sp>
        <p:nvSpPr>
          <p:cNvPr id="13" name="椭圆 12">
            <a:extLst>
              <a:ext uri="{FF2B5EF4-FFF2-40B4-BE49-F238E27FC236}">
                <a16:creationId xmlns="" xmlns:a16="http://schemas.microsoft.com/office/drawing/2014/main" id="{87923C56-A4E5-4680-AF3F-5377920CA47D}"/>
              </a:ext>
            </a:extLst>
          </p:cNvPr>
          <p:cNvSpPr/>
          <p:nvPr/>
        </p:nvSpPr>
        <p:spPr>
          <a:xfrm>
            <a:off x="4372027" y="1406041"/>
            <a:ext cx="404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读</a:t>
            </a:r>
          </a:p>
        </p:txBody>
      </p:sp>
      <p:sp>
        <p:nvSpPr>
          <p:cNvPr id="14" name="椭圆 13">
            <a:extLst>
              <a:ext uri="{FF2B5EF4-FFF2-40B4-BE49-F238E27FC236}">
                <a16:creationId xmlns="" xmlns:a16="http://schemas.microsoft.com/office/drawing/2014/main" id="{3167CB14-D38F-4DE9-B312-038E2465595B}"/>
              </a:ext>
            </a:extLst>
          </p:cNvPr>
          <p:cNvSpPr/>
          <p:nvPr/>
        </p:nvSpPr>
        <p:spPr>
          <a:xfrm>
            <a:off x="4692499" y="1532298"/>
            <a:ext cx="404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听</a:t>
            </a:r>
          </a:p>
        </p:txBody>
      </p:sp>
      <p:sp>
        <p:nvSpPr>
          <p:cNvPr id="15" name="椭圆 14">
            <a:extLst>
              <a:ext uri="{FF2B5EF4-FFF2-40B4-BE49-F238E27FC236}">
                <a16:creationId xmlns="" xmlns:a16="http://schemas.microsoft.com/office/drawing/2014/main" id="{86D584B8-5C31-46CC-919F-B21B82D5D893}"/>
              </a:ext>
            </a:extLst>
          </p:cNvPr>
          <p:cNvSpPr/>
          <p:nvPr/>
        </p:nvSpPr>
        <p:spPr>
          <a:xfrm>
            <a:off x="5025416" y="1741280"/>
            <a:ext cx="404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写</a:t>
            </a:r>
          </a:p>
        </p:txBody>
      </p:sp>
      <p:sp>
        <p:nvSpPr>
          <p:cNvPr id="16" name="椭圆 15">
            <a:extLst>
              <a:ext uri="{FF2B5EF4-FFF2-40B4-BE49-F238E27FC236}">
                <a16:creationId xmlns="" xmlns:a16="http://schemas.microsoft.com/office/drawing/2014/main" id="{285B5EC3-D012-41C3-A1B3-1FBA79D4F9D5}"/>
              </a:ext>
            </a:extLst>
          </p:cNvPr>
          <p:cNvSpPr/>
          <p:nvPr/>
        </p:nvSpPr>
        <p:spPr>
          <a:xfrm>
            <a:off x="5309452" y="1991777"/>
            <a:ext cx="40441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说</a:t>
            </a:r>
          </a:p>
        </p:txBody>
      </p:sp>
      <p:sp>
        <p:nvSpPr>
          <p:cNvPr id="19" name="椭圆 18">
            <a:extLst>
              <a:ext uri="{FF2B5EF4-FFF2-40B4-BE49-F238E27FC236}">
                <a16:creationId xmlns="" xmlns:a16="http://schemas.microsoft.com/office/drawing/2014/main" id="{6D25B4C1-B94C-46E7-9753-76DCA4B48AD8}"/>
              </a:ext>
            </a:extLst>
          </p:cNvPr>
          <p:cNvSpPr/>
          <p:nvPr/>
        </p:nvSpPr>
        <p:spPr>
          <a:xfrm>
            <a:off x="3290364" y="3446564"/>
            <a:ext cx="961292" cy="6643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</a:rPr>
              <a:t>鱼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</a:rPr>
              <a:t>（知识）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2" name="椭圆 21">
            <a:extLst>
              <a:ext uri="{FF2B5EF4-FFF2-40B4-BE49-F238E27FC236}">
                <a16:creationId xmlns="" xmlns:a16="http://schemas.microsoft.com/office/drawing/2014/main" id="{FF3A0876-057A-4CB6-8260-111328317A0F}"/>
              </a:ext>
            </a:extLst>
          </p:cNvPr>
          <p:cNvSpPr/>
          <p:nvPr/>
        </p:nvSpPr>
        <p:spPr>
          <a:xfrm>
            <a:off x="5692769" y="3518193"/>
            <a:ext cx="961292" cy="6643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</a:rPr>
              <a:t>渔</a:t>
            </a:r>
            <a:endParaRPr lang="en-US" altLang="zh-CN" sz="20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</a:rPr>
              <a:t>（能力）</a:t>
            </a:r>
          </a:p>
        </p:txBody>
      </p:sp>
      <p:sp>
        <p:nvSpPr>
          <p:cNvPr id="23" name="椭圆 22">
            <a:extLst>
              <a:ext uri="{FF2B5EF4-FFF2-40B4-BE49-F238E27FC236}">
                <a16:creationId xmlns="" xmlns:a16="http://schemas.microsoft.com/office/drawing/2014/main" id="{47E4C73C-3B13-48CD-AC7B-5D615EC4088A}"/>
              </a:ext>
            </a:extLst>
          </p:cNvPr>
          <p:cNvSpPr/>
          <p:nvPr/>
        </p:nvSpPr>
        <p:spPr>
          <a:xfrm>
            <a:off x="3426480" y="2722433"/>
            <a:ext cx="961292" cy="5607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英语</a:t>
            </a:r>
          </a:p>
        </p:txBody>
      </p:sp>
      <p:sp>
        <p:nvSpPr>
          <p:cNvPr id="24" name="椭圆 23">
            <a:extLst>
              <a:ext uri="{FF2B5EF4-FFF2-40B4-BE49-F238E27FC236}">
                <a16:creationId xmlns="" xmlns:a16="http://schemas.microsoft.com/office/drawing/2014/main" id="{3F9256B3-7370-4A0E-A7D2-B402B51E1865}"/>
              </a:ext>
            </a:extLst>
          </p:cNvPr>
          <p:cNvSpPr/>
          <p:nvPr/>
        </p:nvSpPr>
        <p:spPr>
          <a:xfrm>
            <a:off x="1406674" y="3689920"/>
            <a:ext cx="1574801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基础课</a:t>
            </a:r>
          </a:p>
        </p:txBody>
      </p:sp>
      <p:sp>
        <p:nvSpPr>
          <p:cNvPr id="25" name="椭圆 24">
            <a:extLst>
              <a:ext uri="{FF2B5EF4-FFF2-40B4-BE49-F238E27FC236}">
                <a16:creationId xmlns="" xmlns:a16="http://schemas.microsoft.com/office/drawing/2014/main" id="{20137B0B-1C6C-4181-AEAC-3304169ED93C}"/>
              </a:ext>
            </a:extLst>
          </p:cNvPr>
          <p:cNvSpPr/>
          <p:nvPr/>
        </p:nvSpPr>
        <p:spPr>
          <a:xfrm>
            <a:off x="912010" y="4111310"/>
            <a:ext cx="961292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科学</a:t>
            </a:r>
          </a:p>
        </p:txBody>
      </p:sp>
      <p:sp>
        <p:nvSpPr>
          <p:cNvPr id="26" name="椭圆 25">
            <a:extLst>
              <a:ext uri="{FF2B5EF4-FFF2-40B4-BE49-F238E27FC236}">
                <a16:creationId xmlns="" xmlns:a16="http://schemas.microsoft.com/office/drawing/2014/main" id="{AF6AC837-EE4A-453F-8A38-20421EFC5086}"/>
              </a:ext>
            </a:extLst>
          </p:cNvPr>
          <p:cNvSpPr/>
          <p:nvPr/>
        </p:nvSpPr>
        <p:spPr>
          <a:xfrm>
            <a:off x="1614529" y="4285932"/>
            <a:ext cx="961292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人文</a:t>
            </a:r>
          </a:p>
        </p:txBody>
      </p:sp>
      <p:sp>
        <p:nvSpPr>
          <p:cNvPr id="27" name="椭圆 26">
            <a:extLst>
              <a:ext uri="{FF2B5EF4-FFF2-40B4-BE49-F238E27FC236}">
                <a16:creationId xmlns="" xmlns:a16="http://schemas.microsoft.com/office/drawing/2014/main" id="{505C26D5-7705-4168-B4F9-7C80011E0BBF}"/>
              </a:ext>
            </a:extLst>
          </p:cNvPr>
          <p:cNvSpPr/>
          <p:nvPr/>
        </p:nvSpPr>
        <p:spPr>
          <a:xfrm>
            <a:off x="2693367" y="6987423"/>
            <a:ext cx="961292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物质</a:t>
            </a:r>
          </a:p>
        </p:txBody>
      </p:sp>
      <p:sp>
        <p:nvSpPr>
          <p:cNvPr id="28" name="椭圆 27">
            <a:extLst>
              <a:ext uri="{FF2B5EF4-FFF2-40B4-BE49-F238E27FC236}">
                <a16:creationId xmlns="" xmlns:a16="http://schemas.microsoft.com/office/drawing/2014/main" id="{67B0AC92-ACEE-4980-B9DB-8091198BF259}"/>
              </a:ext>
            </a:extLst>
          </p:cNvPr>
          <p:cNvSpPr/>
          <p:nvPr/>
        </p:nvSpPr>
        <p:spPr>
          <a:xfrm>
            <a:off x="6874422" y="7021232"/>
            <a:ext cx="1277801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精神</a:t>
            </a:r>
          </a:p>
        </p:txBody>
      </p:sp>
      <p:sp>
        <p:nvSpPr>
          <p:cNvPr id="29" name="椭圆 28">
            <a:extLst>
              <a:ext uri="{FF2B5EF4-FFF2-40B4-BE49-F238E27FC236}">
                <a16:creationId xmlns="" xmlns:a16="http://schemas.microsoft.com/office/drawing/2014/main" id="{DE6CD304-04DC-4295-8E7A-057511A26136}"/>
              </a:ext>
            </a:extLst>
          </p:cNvPr>
          <p:cNvSpPr/>
          <p:nvPr/>
        </p:nvSpPr>
        <p:spPr>
          <a:xfrm>
            <a:off x="1354076" y="7565761"/>
            <a:ext cx="1277800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学校</a:t>
            </a:r>
          </a:p>
        </p:txBody>
      </p:sp>
      <p:sp>
        <p:nvSpPr>
          <p:cNvPr id="30" name="椭圆 29">
            <a:extLst>
              <a:ext uri="{FF2B5EF4-FFF2-40B4-BE49-F238E27FC236}">
                <a16:creationId xmlns="" xmlns:a16="http://schemas.microsoft.com/office/drawing/2014/main" id="{B468E886-343D-4DA7-B60D-01F87B7BC8CE}"/>
              </a:ext>
            </a:extLst>
          </p:cNvPr>
          <p:cNvSpPr/>
          <p:nvPr/>
        </p:nvSpPr>
        <p:spPr>
          <a:xfrm>
            <a:off x="2989636" y="7653692"/>
            <a:ext cx="1148860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家庭</a:t>
            </a:r>
          </a:p>
        </p:txBody>
      </p:sp>
      <p:sp>
        <p:nvSpPr>
          <p:cNvPr id="31" name="椭圆 30">
            <a:extLst>
              <a:ext uri="{FF2B5EF4-FFF2-40B4-BE49-F238E27FC236}">
                <a16:creationId xmlns="" xmlns:a16="http://schemas.microsoft.com/office/drawing/2014/main" id="{718D1C2D-C0CC-4E4D-8EFF-02A01536F404}"/>
              </a:ext>
            </a:extLst>
          </p:cNvPr>
          <p:cNvSpPr/>
          <p:nvPr/>
        </p:nvSpPr>
        <p:spPr>
          <a:xfrm>
            <a:off x="4497022" y="7604844"/>
            <a:ext cx="1148860" cy="47673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社会</a:t>
            </a:r>
          </a:p>
        </p:txBody>
      </p:sp>
      <p:sp>
        <p:nvSpPr>
          <p:cNvPr id="32" name="椭圆 31">
            <a:extLst>
              <a:ext uri="{FF2B5EF4-FFF2-40B4-BE49-F238E27FC236}">
                <a16:creationId xmlns="" xmlns:a16="http://schemas.microsoft.com/office/drawing/2014/main" id="{4A791EDD-C9CD-4364-8448-61A2871B6D7C}"/>
              </a:ext>
            </a:extLst>
          </p:cNvPr>
          <p:cNvSpPr/>
          <p:nvPr/>
        </p:nvSpPr>
        <p:spPr>
          <a:xfrm>
            <a:off x="931519" y="8002446"/>
            <a:ext cx="401421" cy="86068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中学</a:t>
            </a:r>
          </a:p>
        </p:txBody>
      </p:sp>
      <p:sp>
        <p:nvSpPr>
          <p:cNvPr id="33" name="椭圆 32">
            <a:extLst>
              <a:ext uri="{FF2B5EF4-FFF2-40B4-BE49-F238E27FC236}">
                <a16:creationId xmlns="" xmlns:a16="http://schemas.microsoft.com/office/drawing/2014/main" id="{74EC8C6B-D989-4F5D-B5DD-DECD935F1120}"/>
              </a:ext>
            </a:extLst>
          </p:cNvPr>
          <p:cNvSpPr/>
          <p:nvPr/>
        </p:nvSpPr>
        <p:spPr>
          <a:xfrm>
            <a:off x="1378330" y="8279892"/>
            <a:ext cx="405835" cy="80329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小学</a:t>
            </a:r>
          </a:p>
        </p:txBody>
      </p:sp>
      <p:sp>
        <p:nvSpPr>
          <p:cNvPr id="34" name="椭圆 33">
            <a:extLst>
              <a:ext uri="{FF2B5EF4-FFF2-40B4-BE49-F238E27FC236}">
                <a16:creationId xmlns="" xmlns:a16="http://schemas.microsoft.com/office/drawing/2014/main" id="{20D4E189-E691-4D6E-8CFF-AF9904A341CD}"/>
              </a:ext>
            </a:extLst>
          </p:cNvPr>
          <p:cNvSpPr/>
          <p:nvPr/>
        </p:nvSpPr>
        <p:spPr>
          <a:xfrm>
            <a:off x="1853527" y="8395638"/>
            <a:ext cx="438081" cy="73759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童幼</a:t>
            </a:r>
          </a:p>
        </p:txBody>
      </p:sp>
      <p:sp>
        <p:nvSpPr>
          <p:cNvPr id="35" name="椭圆 34">
            <a:extLst>
              <a:ext uri="{FF2B5EF4-FFF2-40B4-BE49-F238E27FC236}">
                <a16:creationId xmlns="" xmlns:a16="http://schemas.microsoft.com/office/drawing/2014/main" id="{97221F6F-55DD-489B-97A9-AB5BE49332E9}"/>
              </a:ext>
            </a:extLst>
          </p:cNvPr>
          <p:cNvSpPr/>
          <p:nvPr/>
        </p:nvSpPr>
        <p:spPr>
          <a:xfrm>
            <a:off x="2271576" y="8117760"/>
            <a:ext cx="458437" cy="76196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天生</a:t>
            </a:r>
          </a:p>
        </p:txBody>
      </p:sp>
      <p:sp>
        <p:nvSpPr>
          <p:cNvPr id="36" name="椭圆 35">
            <a:extLst>
              <a:ext uri="{FF2B5EF4-FFF2-40B4-BE49-F238E27FC236}">
                <a16:creationId xmlns="" xmlns:a16="http://schemas.microsoft.com/office/drawing/2014/main" id="{015A260B-7F31-4F16-91C1-177B1C05E7EE}"/>
              </a:ext>
            </a:extLst>
          </p:cNvPr>
          <p:cNvSpPr/>
          <p:nvPr/>
        </p:nvSpPr>
        <p:spPr>
          <a:xfrm>
            <a:off x="2982178" y="8252556"/>
            <a:ext cx="523631" cy="68576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勤</a:t>
            </a:r>
          </a:p>
        </p:txBody>
      </p:sp>
      <p:sp>
        <p:nvSpPr>
          <p:cNvPr id="37" name="椭圆 36">
            <a:extLst>
              <a:ext uri="{FF2B5EF4-FFF2-40B4-BE49-F238E27FC236}">
                <a16:creationId xmlns="" xmlns:a16="http://schemas.microsoft.com/office/drawing/2014/main" id="{51151565-1C8D-46F9-9708-E2EDDD764D0E}"/>
              </a:ext>
            </a:extLst>
          </p:cNvPr>
          <p:cNvSpPr/>
          <p:nvPr/>
        </p:nvSpPr>
        <p:spPr>
          <a:xfrm>
            <a:off x="3660204" y="8224597"/>
            <a:ext cx="523631" cy="72509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俭</a:t>
            </a:r>
          </a:p>
        </p:txBody>
      </p:sp>
      <p:sp>
        <p:nvSpPr>
          <p:cNvPr id="38" name="椭圆 37">
            <a:extLst>
              <a:ext uri="{FF2B5EF4-FFF2-40B4-BE49-F238E27FC236}">
                <a16:creationId xmlns="" xmlns:a16="http://schemas.microsoft.com/office/drawing/2014/main" id="{0CA10A14-6565-438C-ADDE-BBCA7FFBA0C5}"/>
              </a:ext>
            </a:extLst>
          </p:cNvPr>
          <p:cNvSpPr/>
          <p:nvPr/>
        </p:nvSpPr>
        <p:spPr>
          <a:xfrm>
            <a:off x="4475940" y="8130427"/>
            <a:ext cx="523631" cy="57833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世人</a:t>
            </a:r>
          </a:p>
        </p:txBody>
      </p:sp>
      <p:sp>
        <p:nvSpPr>
          <p:cNvPr id="39" name="椭圆 38">
            <a:extLst>
              <a:ext uri="{FF2B5EF4-FFF2-40B4-BE49-F238E27FC236}">
                <a16:creationId xmlns="" xmlns:a16="http://schemas.microsoft.com/office/drawing/2014/main" id="{F1CF4F6B-4D57-4F69-BA41-8078978FAA61}"/>
              </a:ext>
            </a:extLst>
          </p:cNvPr>
          <p:cNvSpPr/>
          <p:nvPr/>
        </p:nvSpPr>
        <p:spPr>
          <a:xfrm>
            <a:off x="5146578" y="8128394"/>
            <a:ext cx="523631" cy="59397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闺友</a:t>
            </a:r>
          </a:p>
        </p:txBody>
      </p:sp>
      <p:sp>
        <p:nvSpPr>
          <p:cNvPr id="40" name="椭圆 39">
            <a:extLst>
              <a:ext uri="{FF2B5EF4-FFF2-40B4-BE49-F238E27FC236}">
                <a16:creationId xmlns="" xmlns:a16="http://schemas.microsoft.com/office/drawing/2014/main" id="{E6BC7B51-F156-4E5A-B3E4-32193129C9FE}"/>
              </a:ext>
            </a:extLst>
          </p:cNvPr>
          <p:cNvSpPr/>
          <p:nvPr/>
        </p:nvSpPr>
        <p:spPr>
          <a:xfrm>
            <a:off x="6493681" y="2556155"/>
            <a:ext cx="961292" cy="6643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>
                    <a:lumMod val="65000"/>
                  </a:schemeClr>
                </a:solidFill>
              </a:rPr>
              <a:t>EQ</a:t>
            </a:r>
          </a:p>
          <a:p>
            <a:pPr algn="ctr"/>
            <a:r>
              <a:rPr lang="zh-CN" altLang="en-US" sz="800" b="1" dirty="0">
                <a:solidFill>
                  <a:schemeClr val="bg1">
                    <a:lumMod val="65000"/>
                  </a:schemeClr>
                </a:solidFill>
              </a:rPr>
              <a:t>写好一个人字</a:t>
            </a:r>
          </a:p>
        </p:txBody>
      </p:sp>
      <p:sp>
        <p:nvSpPr>
          <p:cNvPr id="41" name="椭圆 40">
            <a:extLst>
              <a:ext uri="{FF2B5EF4-FFF2-40B4-BE49-F238E27FC236}">
                <a16:creationId xmlns="" xmlns:a16="http://schemas.microsoft.com/office/drawing/2014/main" id="{AF0B1090-CC42-443D-A17F-8359AC792565}"/>
              </a:ext>
            </a:extLst>
          </p:cNvPr>
          <p:cNvSpPr/>
          <p:nvPr/>
        </p:nvSpPr>
        <p:spPr>
          <a:xfrm>
            <a:off x="6571814" y="4182697"/>
            <a:ext cx="961292" cy="6643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>
                    <a:lumMod val="65000"/>
                  </a:schemeClr>
                </a:solidFill>
              </a:rPr>
              <a:t>IQ</a:t>
            </a:r>
            <a:br>
              <a:rPr lang="en-US" altLang="zh-CN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zh-CN" altLang="en-US" sz="900" b="1" dirty="0">
                <a:solidFill>
                  <a:schemeClr val="bg1">
                    <a:lumMod val="65000"/>
                  </a:schemeClr>
                </a:solidFill>
              </a:rPr>
              <a:t>知行技能</a:t>
            </a:r>
            <a:endParaRPr lang="zh-CN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2" name="椭圆 41">
            <a:extLst>
              <a:ext uri="{FF2B5EF4-FFF2-40B4-BE49-F238E27FC236}">
                <a16:creationId xmlns="" xmlns:a16="http://schemas.microsoft.com/office/drawing/2014/main" id="{0E4C79BC-B530-4678-A7D7-7313C2A38BBF}"/>
              </a:ext>
            </a:extLst>
          </p:cNvPr>
          <p:cNvSpPr/>
          <p:nvPr/>
        </p:nvSpPr>
        <p:spPr>
          <a:xfrm>
            <a:off x="7535695" y="1863166"/>
            <a:ext cx="1563045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做好自己</a:t>
            </a:r>
          </a:p>
        </p:txBody>
      </p:sp>
      <p:sp>
        <p:nvSpPr>
          <p:cNvPr id="43" name="椭圆 42">
            <a:extLst>
              <a:ext uri="{FF2B5EF4-FFF2-40B4-BE49-F238E27FC236}">
                <a16:creationId xmlns="" xmlns:a16="http://schemas.microsoft.com/office/drawing/2014/main" id="{6715F5BE-A880-4EE8-9C07-E03EAF20ACA3}"/>
              </a:ext>
            </a:extLst>
          </p:cNvPr>
          <p:cNvSpPr/>
          <p:nvPr/>
        </p:nvSpPr>
        <p:spPr>
          <a:xfrm>
            <a:off x="7896729" y="2738682"/>
            <a:ext cx="1563046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合同别人</a:t>
            </a:r>
          </a:p>
        </p:txBody>
      </p:sp>
      <p:sp>
        <p:nvSpPr>
          <p:cNvPr id="44" name="椭圆 43">
            <a:extLst>
              <a:ext uri="{FF2B5EF4-FFF2-40B4-BE49-F238E27FC236}">
                <a16:creationId xmlns="" xmlns:a16="http://schemas.microsoft.com/office/drawing/2014/main" id="{673BAA1C-81A7-43EC-B972-0C1A9CED5E1A}"/>
              </a:ext>
            </a:extLst>
          </p:cNvPr>
          <p:cNvSpPr/>
          <p:nvPr/>
        </p:nvSpPr>
        <p:spPr>
          <a:xfrm>
            <a:off x="8458493" y="1112963"/>
            <a:ext cx="1305169" cy="4122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自省</a:t>
            </a:r>
          </a:p>
        </p:txBody>
      </p:sp>
      <p:sp>
        <p:nvSpPr>
          <p:cNvPr id="45" name="椭圆 44">
            <a:extLst>
              <a:ext uri="{FF2B5EF4-FFF2-40B4-BE49-F238E27FC236}">
                <a16:creationId xmlns="" xmlns:a16="http://schemas.microsoft.com/office/drawing/2014/main" id="{2EBADD00-5200-4BC7-929C-8F03981AEF84}"/>
              </a:ext>
            </a:extLst>
          </p:cNvPr>
          <p:cNvSpPr/>
          <p:nvPr/>
        </p:nvSpPr>
        <p:spPr>
          <a:xfrm>
            <a:off x="8920526" y="1436954"/>
            <a:ext cx="1305169" cy="41616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自我激励</a:t>
            </a:r>
          </a:p>
        </p:txBody>
      </p:sp>
      <p:sp>
        <p:nvSpPr>
          <p:cNvPr id="46" name="椭圆 45">
            <a:extLst>
              <a:ext uri="{FF2B5EF4-FFF2-40B4-BE49-F238E27FC236}">
                <a16:creationId xmlns="" xmlns:a16="http://schemas.microsoft.com/office/drawing/2014/main" id="{F447EE90-CC27-44D8-B8E2-9119DA162050}"/>
              </a:ext>
            </a:extLst>
          </p:cNvPr>
          <p:cNvSpPr/>
          <p:nvPr/>
        </p:nvSpPr>
        <p:spPr>
          <a:xfrm>
            <a:off x="9335274" y="1763680"/>
            <a:ext cx="1305169" cy="4122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正能量</a:t>
            </a:r>
          </a:p>
        </p:txBody>
      </p:sp>
      <p:sp>
        <p:nvSpPr>
          <p:cNvPr id="47" name="椭圆 46">
            <a:extLst>
              <a:ext uri="{FF2B5EF4-FFF2-40B4-BE49-F238E27FC236}">
                <a16:creationId xmlns="" xmlns:a16="http://schemas.microsoft.com/office/drawing/2014/main" id="{8A31AF7A-8393-42B4-B8A7-E8DDC08A7760}"/>
              </a:ext>
            </a:extLst>
          </p:cNvPr>
          <p:cNvSpPr/>
          <p:nvPr/>
        </p:nvSpPr>
        <p:spPr>
          <a:xfrm>
            <a:off x="9597316" y="2637374"/>
            <a:ext cx="1305169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同理心</a:t>
            </a:r>
          </a:p>
        </p:txBody>
      </p:sp>
      <p:sp>
        <p:nvSpPr>
          <p:cNvPr id="48" name="椭圆 47">
            <a:extLst>
              <a:ext uri="{FF2B5EF4-FFF2-40B4-BE49-F238E27FC236}">
                <a16:creationId xmlns="" xmlns:a16="http://schemas.microsoft.com/office/drawing/2014/main" id="{7852B9A1-27DD-4E53-B593-58941D59C3BF}"/>
              </a:ext>
            </a:extLst>
          </p:cNvPr>
          <p:cNvSpPr/>
          <p:nvPr/>
        </p:nvSpPr>
        <p:spPr>
          <a:xfrm>
            <a:off x="9720152" y="2931405"/>
            <a:ext cx="920291" cy="2618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沟通</a:t>
            </a:r>
          </a:p>
        </p:txBody>
      </p:sp>
      <p:sp>
        <p:nvSpPr>
          <p:cNvPr id="49" name="椭圆 48">
            <a:extLst>
              <a:ext uri="{FF2B5EF4-FFF2-40B4-BE49-F238E27FC236}">
                <a16:creationId xmlns="" xmlns:a16="http://schemas.microsoft.com/office/drawing/2014/main" id="{F80669D8-AB4C-4D48-9636-8669B4B1B15B}"/>
              </a:ext>
            </a:extLst>
          </p:cNvPr>
          <p:cNvSpPr/>
          <p:nvPr/>
        </p:nvSpPr>
        <p:spPr>
          <a:xfrm>
            <a:off x="9584146" y="3163141"/>
            <a:ext cx="1563046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饮水思源</a:t>
            </a:r>
          </a:p>
        </p:txBody>
      </p:sp>
      <p:sp>
        <p:nvSpPr>
          <p:cNvPr id="50" name="椭圆 49">
            <a:extLst>
              <a:ext uri="{FF2B5EF4-FFF2-40B4-BE49-F238E27FC236}">
                <a16:creationId xmlns="" xmlns:a16="http://schemas.microsoft.com/office/drawing/2014/main" id="{5021CC95-0FF0-4018-87C5-00CD6B462C11}"/>
              </a:ext>
            </a:extLst>
          </p:cNvPr>
          <p:cNvSpPr/>
          <p:nvPr/>
        </p:nvSpPr>
        <p:spPr>
          <a:xfrm>
            <a:off x="7482327" y="3567722"/>
            <a:ext cx="656478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读</a:t>
            </a:r>
          </a:p>
        </p:txBody>
      </p:sp>
      <p:sp>
        <p:nvSpPr>
          <p:cNvPr id="51" name="椭圆 50">
            <a:extLst>
              <a:ext uri="{FF2B5EF4-FFF2-40B4-BE49-F238E27FC236}">
                <a16:creationId xmlns="" xmlns:a16="http://schemas.microsoft.com/office/drawing/2014/main" id="{9938121C-3E4D-4EED-A91B-49963E8044CA}"/>
              </a:ext>
            </a:extLst>
          </p:cNvPr>
          <p:cNvSpPr/>
          <p:nvPr/>
        </p:nvSpPr>
        <p:spPr>
          <a:xfrm>
            <a:off x="7585948" y="4738958"/>
            <a:ext cx="656478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写</a:t>
            </a:r>
          </a:p>
        </p:txBody>
      </p:sp>
      <p:sp>
        <p:nvSpPr>
          <p:cNvPr id="52" name="椭圆 51">
            <a:extLst>
              <a:ext uri="{FF2B5EF4-FFF2-40B4-BE49-F238E27FC236}">
                <a16:creationId xmlns="" xmlns:a16="http://schemas.microsoft.com/office/drawing/2014/main" id="{AF9ACD6E-ED1F-48E5-B084-1251D8337393}"/>
              </a:ext>
            </a:extLst>
          </p:cNvPr>
          <p:cNvSpPr/>
          <p:nvPr/>
        </p:nvSpPr>
        <p:spPr>
          <a:xfrm>
            <a:off x="9297854" y="4297703"/>
            <a:ext cx="572584" cy="51972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行</a:t>
            </a:r>
          </a:p>
        </p:txBody>
      </p:sp>
      <p:sp>
        <p:nvSpPr>
          <p:cNvPr id="53" name="椭圆 52">
            <a:extLst>
              <a:ext uri="{FF2B5EF4-FFF2-40B4-BE49-F238E27FC236}">
                <a16:creationId xmlns="" xmlns:a16="http://schemas.microsoft.com/office/drawing/2014/main" id="{A1DE7409-EA5E-4510-8E9A-C5D822B56D0F}"/>
              </a:ext>
            </a:extLst>
          </p:cNvPr>
          <p:cNvSpPr/>
          <p:nvPr/>
        </p:nvSpPr>
        <p:spPr>
          <a:xfrm>
            <a:off x="8282735" y="3503224"/>
            <a:ext cx="920291" cy="2618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读啥</a:t>
            </a:r>
          </a:p>
        </p:txBody>
      </p:sp>
      <p:sp>
        <p:nvSpPr>
          <p:cNvPr id="54" name="椭圆 53">
            <a:extLst>
              <a:ext uri="{FF2B5EF4-FFF2-40B4-BE49-F238E27FC236}">
                <a16:creationId xmlns="" xmlns:a16="http://schemas.microsoft.com/office/drawing/2014/main" id="{3EEC0059-6FCE-4014-8DA3-131DCD7E9699}"/>
              </a:ext>
            </a:extLst>
          </p:cNvPr>
          <p:cNvSpPr/>
          <p:nvPr/>
        </p:nvSpPr>
        <p:spPr>
          <a:xfrm>
            <a:off x="8282734" y="3719440"/>
            <a:ext cx="920291" cy="2618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咋读</a:t>
            </a:r>
          </a:p>
        </p:txBody>
      </p:sp>
      <p:sp>
        <p:nvSpPr>
          <p:cNvPr id="55" name="椭圆 54">
            <a:extLst>
              <a:ext uri="{FF2B5EF4-FFF2-40B4-BE49-F238E27FC236}">
                <a16:creationId xmlns="" xmlns:a16="http://schemas.microsoft.com/office/drawing/2014/main" id="{B82DD079-D9D8-437E-96F7-50957A137DD1}"/>
              </a:ext>
            </a:extLst>
          </p:cNvPr>
          <p:cNvSpPr/>
          <p:nvPr/>
        </p:nvSpPr>
        <p:spPr>
          <a:xfrm>
            <a:off x="8049029" y="4934070"/>
            <a:ext cx="1305169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如何写</a:t>
            </a:r>
          </a:p>
        </p:txBody>
      </p:sp>
      <p:sp>
        <p:nvSpPr>
          <p:cNvPr id="56" name="椭圆 55">
            <a:extLst>
              <a:ext uri="{FF2B5EF4-FFF2-40B4-BE49-F238E27FC236}">
                <a16:creationId xmlns="" xmlns:a16="http://schemas.microsoft.com/office/drawing/2014/main" id="{F07F2C13-C7A5-43D8-921D-0809D771B0D4}"/>
              </a:ext>
            </a:extLst>
          </p:cNvPr>
          <p:cNvSpPr/>
          <p:nvPr/>
        </p:nvSpPr>
        <p:spPr>
          <a:xfrm>
            <a:off x="8000328" y="5222228"/>
            <a:ext cx="1763334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</a:rPr>
              <a:t>PPT</a:t>
            </a: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与表达</a:t>
            </a:r>
          </a:p>
        </p:txBody>
      </p:sp>
      <p:sp>
        <p:nvSpPr>
          <p:cNvPr id="57" name="椭圆 56">
            <a:extLst>
              <a:ext uri="{FF2B5EF4-FFF2-40B4-BE49-F238E27FC236}">
                <a16:creationId xmlns="" xmlns:a16="http://schemas.microsoft.com/office/drawing/2014/main" id="{C01E0F36-0013-4668-AEB2-9841ED466C66}"/>
              </a:ext>
            </a:extLst>
          </p:cNvPr>
          <p:cNvSpPr/>
          <p:nvPr/>
        </p:nvSpPr>
        <p:spPr>
          <a:xfrm>
            <a:off x="10029179" y="4124581"/>
            <a:ext cx="1563046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行胜于言</a:t>
            </a:r>
          </a:p>
        </p:txBody>
      </p:sp>
      <p:sp>
        <p:nvSpPr>
          <p:cNvPr id="58" name="椭圆 57">
            <a:extLst>
              <a:ext uri="{FF2B5EF4-FFF2-40B4-BE49-F238E27FC236}">
                <a16:creationId xmlns="" xmlns:a16="http://schemas.microsoft.com/office/drawing/2014/main" id="{B44D5F3E-C8B7-43D5-B1D8-AA86EA71642F}"/>
              </a:ext>
            </a:extLst>
          </p:cNvPr>
          <p:cNvSpPr/>
          <p:nvPr/>
        </p:nvSpPr>
        <p:spPr>
          <a:xfrm>
            <a:off x="10055399" y="4377134"/>
            <a:ext cx="1563046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知行合一</a:t>
            </a:r>
          </a:p>
        </p:txBody>
      </p:sp>
      <p:sp>
        <p:nvSpPr>
          <p:cNvPr id="59" name="椭圆 58">
            <a:extLst>
              <a:ext uri="{FF2B5EF4-FFF2-40B4-BE49-F238E27FC236}">
                <a16:creationId xmlns="" xmlns:a16="http://schemas.microsoft.com/office/drawing/2014/main" id="{DA7C8182-9FBA-49BB-81D3-CD5C2826AA6B}"/>
              </a:ext>
            </a:extLst>
          </p:cNvPr>
          <p:cNvSpPr/>
          <p:nvPr/>
        </p:nvSpPr>
        <p:spPr>
          <a:xfrm>
            <a:off x="10029179" y="4813195"/>
            <a:ext cx="1385284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如何问</a:t>
            </a:r>
          </a:p>
        </p:txBody>
      </p:sp>
      <p:sp>
        <p:nvSpPr>
          <p:cNvPr id="60" name="椭圆 59">
            <a:extLst>
              <a:ext uri="{FF2B5EF4-FFF2-40B4-BE49-F238E27FC236}">
                <a16:creationId xmlns="" xmlns:a16="http://schemas.microsoft.com/office/drawing/2014/main" id="{8453AB1F-74B1-4F8B-9980-BD538FF1FCAD}"/>
              </a:ext>
            </a:extLst>
          </p:cNvPr>
          <p:cNvSpPr/>
          <p:nvPr/>
        </p:nvSpPr>
        <p:spPr>
          <a:xfrm>
            <a:off x="10249901" y="5068568"/>
            <a:ext cx="1184082" cy="31310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</a:rPr>
              <a:t>如何解？</a:t>
            </a:r>
          </a:p>
        </p:txBody>
      </p:sp>
      <p:sp>
        <p:nvSpPr>
          <p:cNvPr id="62" name="椭圆 61">
            <a:extLst>
              <a:ext uri="{FF2B5EF4-FFF2-40B4-BE49-F238E27FC236}">
                <a16:creationId xmlns="" xmlns:a16="http://schemas.microsoft.com/office/drawing/2014/main" id="{1EF8CFC4-DD4A-4CDB-B6E1-C1F9201DC3F4}"/>
              </a:ext>
            </a:extLst>
          </p:cNvPr>
          <p:cNvSpPr/>
          <p:nvPr/>
        </p:nvSpPr>
        <p:spPr>
          <a:xfrm>
            <a:off x="6632952" y="7681044"/>
            <a:ext cx="523631" cy="49236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愛</a:t>
            </a:r>
          </a:p>
        </p:txBody>
      </p:sp>
      <p:sp>
        <p:nvSpPr>
          <p:cNvPr id="63" name="椭圆 62">
            <a:extLst>
              <a:ext uri="{FF2B5EF4-FFF2-40B4-BE49-F238E27FC236}">
                <a16:creationId xmlns="" xmlns:a16="http://schemas.microsoft.com/office/drawing/2014/main" id="{9EBB981E-624F-4B4D-82C2-AE11BA8CDC69}"/>
              </a:ext>
            </a:extLst>
          </p:cNvPr>
          <p:cNvSpPr/>
          <p:nvPr/>
        </p:nvSpPr>
        <p:spPr>
          <a:xfrm>
            <a:off x="7198553" y="7702438"/>
            <a:ext cx="523631" cy="49236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慧</a:t>
            </a:r>
          </a:p>
        </p:txBody>
      </p:sp>
      <p:sp>
        <p:nvSpPr>
          <p:cNvPr id="64" name="椭圆 63">
            <a:extLst>
              <a:ext uri="{FF2B5EF4-FFF2-40B4-BE49-F238E27FC236}">
                <a16:creationId xmlns="" xmlns:a16="http://schemas.microsoft.com/office/drawing/2014/main" id="{6EAC8157-B49E-4A8B-8098-92DE46C0D410}"/>
              </a:ext>
            </a:extLst>
          </p:cNvPr>
          <p:cNvSpPr/>
          <p:nvPr/>
        </p:nvSpPr>
        <p:spPr>
          <a:xfrm>
            <a:off x="7559369" y="7709558"/>
            <a:ext cx="1663867" cy="49236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不忘初心</a:t>
            </a:r>
          </a:p>
        </p:txBody>
      </p:sp>
      <p:sp>
        <p:nvSpPr>
          <p:cNvPr id="65" name="椭圆 64">
            <a:extLst>
              <a:ext uri="{FF2B5EF4-FFF2-40B4-BE49-F238E27FC236}">
                <a16:creationId xmlns="" xmlns:a16="http://schemas.microsoft.com/office/drawing/2014/main" id="{D1708C4E-6CB3-4D58-83D2-10BA5A9BA171}"/>
              </a:ext>
            </a:extLst>
          </p:cNvPr>
          <p:cNvSpPr/>
          <p:nvPr/>
        </p:nvSpPr>
        <p:spPr>
          <a:xfrm>
            <a:off x="8903463" y="7717166"/>
            <a:ext cx="2134669" cy="49236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阳光满心路</a:t>
            </a:r>
          </a:p>
        </p:txBody>
      </p:sp>
      <p:sp>
        <p:nvSpPr>
          <p:cNvPr id="74" name="矩形: 圆角 73">
            <a:extLst>
              <a:ext uri="{FF2B5EF4-FFF2-40B4-BE49-F238E27FC236}">
                <a16:creationId xmlns="" xmlns:a16="http://schemas.microsoft.com/office/drawing/2014/main" id="{43430D7F-20C7-42B0-A9CE-2F79A08C8831}"/>
              </a:ext>
            </a:extLst>
          </p:cNvPr>
          <p:cNvSpPr/>
          <p:nvPr/>
        </p:nvSpPr>
        <p:spPr>
          <a:xfrm>
            <a:off x="4550571" y="5062216"/>
            <a:ext cx="688266" cy="164123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bg1">
                    <a:lumMod val="65000"/>
                  </a:schemeClr>
                </a:solidFill>
              </a:rPr>
              <a:t>大學之</a:t>
            </a:r>
            <a:r>
              <a:rPr lang="zh-CN" altLang="en-US" sz="2800" b="1" dirty="0">
                <a:solidFill>
                  <a:schemeClr val="bg1">
                    <a:lumMod val="65000"/>
                  </a:schemeClr>
                </a:solidFill>
              </a:rPr>
              <a:t>树</a:t>
            </a:r>
          </a:p>
        </p:txBody>
      </p:sp>
      <p:sp>
        <p:nvSpPr>
          <p:cNvPr id="61" name="文本框 60"/>
          <p:cNvSpPr txBox="1"/>
          <p:nvPr/>
        </p:nvSpPr>
        <p:spPr>
          <a:xfrm>
            <a:off x="478600" y="9625736"/>
            <a:ext cx="114418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大学之树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其根，为基础，也为内功。前者如中小学；后者如爱、如阳光满心路、如不忘初心。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其枝，为</a:t>
            </a:r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</a:rPr>
              <a:t>EQ</a:t>
            </a:r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和</a:t>
            </a:r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</a:rPr>
              <a:t>IQ</a:t>
            </a:r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，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227677" y="14281636"/>
            <a:ext cx="46762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自强不息             厚德载物</a:t>
            </a:r>
            <a:endParaRPr lang="en-US" sz="3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57505" y="12475630"/>
            <a:ext cx="6563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</a:rPr>
              <a:t>EQ</a:t>
            </a:r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就是写好               字的一撇和一那</a:t>
            </a:r>
            <a:endParaRPr lang="en-US" sz="3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214345" y="11987942"/>
            <a:ext cx="231345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600" dirty="0" smtClean="0">
                <a:solidFill>
                  <a:schemeClr val="bg1">
                    <a:lumMod val="75000"/>
                  </a:schemeClr>
                </a:solidFill>
              </a:rPr>
              <a:t>人</a:t>
            </a:r>
            <a:endParaRPr lang="en-US" sz="16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210795" y="13971439"/>
            <a:ext cx="1385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</a:rPr>
              <a:t>IQ</a:t>
            </a:r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就是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812056" y="13527983"/>
            <a:ext cx="14157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会写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会读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sz="3200" dirty="0" smtClean="0">
                <a:solidFill>
                  <a:schemeClr val="bg1">
                    <a:lumMod val="75000"/>
                  </a:schemeClr>
                </a:solidFill>
              </a:rPr>
              <a:t>会干事</a:t>
            </a:r>
            <a:endParaRPr lang="en-US" sz="3200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左大括号 20"/>
          <p:cNvSpPr/>
          <p:nvPr/>
        </p:nvSpPr>
        <p:spPr>
          <a:xfrm>
            <a:off x="2553378" y="13912935"/>
            <a:ext cx="291737" cy="786677"/>
          </a:xfrm>
          <a:prstGeom prst="leftBrace">
            <a:avLst>
              <a:gd name="adj1" fmla="val 4020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1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767" y="0"/>
            <a:ext cx="10238466" cy="162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871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437" y="0"/>
            <a:ext cx="10487126" cy="162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84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500</Words>
  <Application>Microsoft Office PowerPoint</Application>
  <PresentationFormat>自定义</PresentationFormat>
  <Paragraphs>151</Paragraphs>
  <Slides>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Franklin</dc:creator>
  <cp:lastModifiedBy>Franklin</cp:lastModifiedBy>
  <cp:revision>9</cp:revision>
  <cp:lastPrinted>2019-04-26T02:02:34Z</cp:lastPrinted>
  <dcterms:created xsi:type="dcterms:W3CDTF">2019-04-26T01:46:42Z</dcterms:created>
  <dcterms:modified xsi:type="dcterms:W3CDTF">2019-04-26T06:14:38Z</dcterms:modified>
</cp:coreProperties>
</file>